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7" r:id="rId1"/>
  </p:sldMasterIdLst>
  <p:notesMasterIdLst>
    <p:notesMasterId r:id="rId80"/>
  </p:notesMasterIdLst>
  <p:sldIdLst>
    <p:sldId id="256" r:id="rId2"/>
    <p:sldId id="266" r:id="rId3"/>
    <p:sldId id="352" r:id="rId4"/>
    <p:sldId id="353" r:id="rId5"/>
    <p:sldId id="355" r:id="rId6"/>
    <p:sldId id="356" r:id="rId7"/>
    <p:sldId id="384" r:id="rId8"/>
    <p:sldId id="357" r:id="rId9"/>
    <p:sldId id="358" r:id="rId10"/>
    <p:sldId id="359" r:id="rId11"/>
    <p:sldId id="360" r:id="rId12"/>
    <p:sldId id="354" r:id="rId13"/>
    <p:sldId id="362" r:id="rId14"/>
    <p:sldId id="361" r:id="rId15"/>
    <p:sldId id="283" r:id="rId16"/>
    <p:sldId id="265" r:id="rId17"/>
    <p:sldId id="268" r:id="rId18"/>
    <p:sldId id="269" r:id="rId19"/>
    <p:sldId id="271" r:id="rId20"/>
    <p:sldId id="270" r:id="rId21"/>
    <p:sldId id="363" r:id="rId22"/>
    <p:sldId id="282" r:id="rId23"/>
    <p:sldId id="364" r:id="rId24"/>
    <p:sldId id="281" r:id="rId25"/>
    <p:sldId id="365" r:id="rId26"/>
    <p:sldId id="280" r:id="rId27"/>
    <p:sldId id="366" r:id="rId28"/>
    <p:sldId id="285" r:id="rId29"/>
    <p:sldId id="317" r:id="rId30"/>
    <p:sldId id="367" r:id="rId31"/>
    <p:sldId id="368" r:id="rId32"/>
    <p:sldId id="370" r:id="rId33"/>
    <p:sldId id="369" r:id="rId34"/>
    <p:sldId id="371" r:id="rId35"/>
    <p:sldId id="372" r:id="rId36"/>
    <p:sldId id="373" r:id="rId37"/>
    <p:sldId id="374" r:id="rId38"/>
    <p:sldId id="375" r:id="rId39"/>
    <p:sldId id="376" r:id="rId40"/>
    <p:sldId id="377" r:id="rId41"/>
    <p:sldId id="378" r:id="rId42"/>
    <p:sldId id="379" r:id="rId43"/>
    <p:sldId id="380" r:id="rId44"/>
    <p:sldId id="381" r:id="rId45"/>
    <p:sldId id="382" r:id="rId46"/>
    <p:sldId id="383" r:id="rId47"/>
    <p:sldId id="385" r:id="rId48"/>
    <p:sldId id="386" r:id="rId49"/>
    <p:sldId id="387" r:id="rId50"/>
    <p:sldId id="389" r:id="rId51"/>
    <p:sldId id="388" r:id="rId52"/>
    <p:sldId id="390" r:id="rId53"/>
    <p:sldId id="391" r:id="rId54"/>
    <p:sldId id="392" r:id="rId55"/>
    <p:sldId id="257" r:id="rId56"/>
    <p:sldId id="258" r:id="rId57"/>
    <p:sldId id="346" r:id="rId58"/>
    <p:sldId id="331" r:id="rId59"/>
    <p:sldId id="347" r:id="rId60"/>
    <p:sldId id="332" r:id="rId61"/>
    <p:sldId id="348" r:id="rId62"/>
    <p:sldId id="333" r:id="rId63"/>
    <p:sldId id="349"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262" r:id="rId77"/>
    <p:sldId id="350" r:id="rId78"/>
    <p:sldId id="351" r:id="rId7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EBF1DE"/>
    <a:srgbClr val="76933C"/>
    <a:srgbClr val="E6B8B7"/>
    <a:srgbClr val="4F81BD"/>
    <a:srgbClr val="FFFFFF"/>
    <a:srgbClr val="000000"/>
    <a:srgbClr val="F8F7EC"/>
    <a:srgbClr val="F4F2E2"/>
    <a:srgbClr val="557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9" d="100"/>
          <a:sy n="89" d="100"/>
        </p:scale>
        <p:origin x="120"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8135"/>
          </a:xfrm>
          <a:prstGeom prst="rect">
            <a:avLst/>
          </a:prstGeom>
        </p:spPr>
        <p:txBody>
          <a:bodyPr vert="horz" lIns="91433" tIns="45717" rIns="91433" bIns="45717" rtlCol="0"/>
          <a:lstStyle>
            <a:lvl1pPr algn="l">
              <a:defRPr sz="1200"/>
            </a:lvl1pPr>
          </a:lstStyle>
          <a:p>
            <a:endParaRPr lang="de-DE"/>
          </a:p>
        </p:txBody>
      </p:sp>
      <p:sp>
        <p:nvSpPr>
          <p:cNvPr id="3" name="Datumsplatzhalter 2"/>
          <p:cNvSpPr>
            <a:spLocks noGrp="1"/>
          </p:cNvSpPr>
          <p:nvPr>
            <p:ph type="dt" idx="1"/>
          </p:nvPr>
        </p:nvSpPr>
        <p:spPr>
          <a:xfrm>
            <a:off x="3850444" y="0"/>
            <a:ext cx="2945659" cy="498135"/>
          </a:xfrm>
          <a:prstGeom prst="rect">
            <a:avLst/>
          </a:prstGeom>
        </p:spPr>
        <p:txBody>
          <a:bodyPr vert="horz" lIns="91433" tIns="45717" rIns="91433" bIns="45717" rtlCol="0"/>
          <a:lstStyle>
            <a:lvl1pPr algn="r">
              <a:defRPr sz="1200"/>
            </a:lvl1pPr>
          </a:lstStyle>
          <a:p>
            <a:fld id="{6D29BA83-B27D-48CE-ABAA-908C66F95546}" type="datetimeFigureOut">
              <a:rPr lang="de-DE" smtClean="0"/>
              <a:t>12.08.2021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3" tIns="45717" rIns="91433" bIns="45717" rtlCol="0" anchor="ctr"/>
          <a:lstStyle/>
          <a:p>
            <a:endParaRPr lang="de-DE"/>
          </a:p>
        </p:txBody>
      </p:sp>
      <p:sp>
        <p:nvSpPr>
          <p:cNvPr id="5" name="Notizenplatzhalter 4"/>
          <p:cNvSpPr>
            <a:spLocks noGrp="1"/>
          </p:cNvSpPr>
          <p:nvPr>
            <p:ph type="body" sz="quarter" idx="3"/>
          </p:nvPr>
        </p:nvSpPr>
        <p:spPr>
          <a:xfrm>
            <a:off x="679768" y="4777959"/>
            <a:ext cx="5438140" cy="3909239"/>
          </a:xfrm>
          <a:prstGeom prst="rect">
            <a:avLst/>
          </a:prstGeom>
        </p:spPr>
        <p:txBody>
          <a:bodyPr vert="horz" lIns="91433" tIns="45717" rIns="91433" bIns="45717"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30091"/>
            <a:ext cx="2945659" cy="498134"/>
          </a:xfrm>
          <a:prstGeom prst="rect">
            <a:avLst/>
          </a:prstGeom>
        </p:spPr>
        <p:txBody>
          <a:bodyPr vert="horz" lIns="91433" tIns="45717" rIns="91433" bIns="45717"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8134"/>
          </a:xfrm>
          <a:prstGeom prst="rect">
            <a:avLst/>
          </a:prstGeom>
        </p:spPr>
        <p:txBody>
          <a:bodyPr vert="horz" lIns="91433" tIns="45717" rIns="91433" bIns="45717" rtlCol="0" anchor="b"/>
          <a:lstStyle>
            <a:lvl1pPr algn="r">
              <a:defRPr sz="1200"/>
            </a:lvl1pPr>
          </a:lstStyle>
          <a:p>
            <a:fld id="{F24FD8D0-302B-47A4-9B91-8327415DF638}" type="slidenum">
              <a:rPr lang="de-DE" smtClean="0"/>
              <a:t>‹Nr.›</a:t>
            </a:fld>
            <a:endParaRPr lang="de-DE"/>
          </a:p>
        </p:txBody>
      </p:sp>
    </p:spTree>
    <p:extLst>
      <p:ext uri="{BB962C8B-B14F-4D97-AF65-F5344CB8AC3E}">
        <p14:creationId xmlns:p14="http://schemas.microsoft.com/office/powerpoint/2010/main" val="1446655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1</a:t>
            </a:fld>
            <a:endParaRPr lang="de-DE"/>
          </a:p>
        </p:txBody>
      </p:sp>
    </p:spTree>
    <p:extLst>
      <p:ext uri="{BB962C8B-B14F-4D97-AF65-F5344CB8AC3E}">
        <p14:creationId xmlns:p14="http://schemas.microsoft.com/office/powerpoint/2010/main" val="890476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10</a:t>
            </a:fld>
            <a:endParaRPr lang="de-DE"/>
          </a:p>
        </p:txBody>
      </p:sp>
    </p:spTree>
    <p:extLst>
      <p:ext uri="{BB962C8B-B14F-4D97-AF65-F5344CB8AC3E}">
        <p14:creationId xmlns:p14="http://schemas.microsoft.com/office/powerpoint/2010/main" val="1352783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11</a:t>
            </a:fld>
            <a:endParaRPr lang="de-DE"/>
          </a:p>
        </p:txBody>
      </p:sp>
    </p:spTree>
    <p:extLst>
      <p:ext uri="{BB962C8B-B14F-4D97-AF65-F5344CB8AC3E}">
        <p14:creationId xmlns:p14="http://schemas.microsoft.com/office/powerpoint/2010/main" val="236134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12</a:t>
            </a:fld>
            <a:endParaRPr lang="de-DE"/>
          </a:p>
        </p:txBody>
      </p:sp>
    </p:spTree>
    <p:extLst>
      <p:ext uri="{BB962C8B-B14F-4D97-AF65-F5344CB8AC3E}">
        <p14:creationId xmlns:p14="http://schemas.microsoft.com/office/powerpoint/2010/main" val="2030501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13</a:t>
            </a:fld>
            <a:endParaRPr lang="de-DE"/>
          </a:p>
        </p:txBody>
      </p:sp>
    </p:spTree>
    <p:extLst>
      <p:ext uri="{BB962C8B-B14F-4D97-AF65-F5344CB8AC3E}">
        <p14:creationId xmlns:p14="http://schemas.microsoft.com/office/powerpoint/2010/main" val="942241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14</a:t>
            </a:fld>
            <a:endParaRPr lang="de-DE"/>
          </a:p>
        </p:txBody>
      </p:sp>
    </p:spTree>
    <p:extLst>
      <p:ext uri="{BB962C8B-B14F-4D97-AF65-F5344CB8AC3E}">
        <p14:creationId xmlns:p14="http://schemas.microsoft.com/office/powerpoint/2010/main" val="2660402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15</a:t>
            </a:fld>
            <a:endParaRPr lang="de-DE"/>
          </a:p>
        </p:txBody>
      </p:sp>
    </p:spTree>
    <p:extLst>
      <p:ext uri="{BB962C8B-B14F-4D97-AF65-F5344CB8AC3E}">
        <p14:creationId xmlns:p14="http://schemas.microsoft.com/office/powerpoint/2010/main" val="1438711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16</a:t>
            </a:fld>
            <a:endParaRPr lang="de-DE"/>
          </a:p>
        </p:txBody>
      </p:sp>
    </p:spTree>
    <p:extLst>
      <p:ext uri="{BB962C8B-B14F-4D97-AF65-F5344CB8AC3E}">
        <p14:creationId xmlns:p14="http://schemas.microsoft.com/office/powerpoint/2010/main" val="3791254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29</a:t>
            </a:fld>
            <a:endParaRPr lang="de-DE"/>
          </a:p>
        </p:txBody>
      </p:sp>
    </p:spTree>
    <p:extLst>
      <p:ext uri="{BB962C8B-B14F-4D97-AF65-F5344CB8AC3E}">
        <p14:creationId xmlns:p14="http://schemas.microsoft.com/office/powerpoint/2010/main" val="931482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30</a:t>
            </a:fld>
            <a:endParaRPr lang="de-DE"/>
          </a:p>
        </p:txBody>
      </p:sp>
    </p:spTree>
    <p:extLst>
      <p:ext uri="{BB962C8B-B14F-4D97-AF65-F5344CB8AC3E}">
        <p14:creationId xmlns:p14="http://schemas.microsoft.com/office/powerpoint/2010/main" val="2634323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31</a:t>
            </a:fld>
            <a:endParaRPr lang="de-DE"/>
          </a:p>
        </p:txBody>
      </p:sp>
    </p:spTree>
    <p:extLst>
      <p:ext uri="{BB962C8B-B14F-4D97-AF65-F5344CB8AC3E}">
        <p14:creationId xmlns:p14="http://schemas.microsoft.com/office/powerpoint/2010/main" val="245478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2</a:t>
            </a:fld>
            <a:endParaRPr lang="de-DE"/>
          </a:p>
        </p:txBody>
      </p:sp>
    </p:spTree>
    <p:extLst>
      <p:ext uri="{BB962C8B-B14F-4D97-AF65-F5344CB8AC3E}">
        <p14:creationId xmlns:p14="http://schemas.microsoft.com/office/powerpoint/2010/main" val="3398390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32</a:t>
            </a:fld>
            <a:endParaRPr lang="de-DE"/>
          </a:p>
        </p:txBody>
      </p:sp>
    </p:spTree>
    <p:extLst>
      <p:ext uri="{BB962C8B-B14F-4D97-AF65-F5344CB8AC3E}">
        <p14:creationId xmlns:p14="http://schemas.microsoft.com/office/powerpoint/2010/main" val="1213257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33</a:t>
            </a:fld>
            <a:endParaRPr lang="de-DE"/>
          </a:p>
        </p:txBody>
      </p:sp>
    </p:spTree>
    <p:extLst>
      <p:ext uri="{BB962C8B-B14F-4D97-AF65-F5344CB8AC3E}">
        <p14:creationId xmlns:p14="http://schemas.microsoft.com/office/powerpoint/2010/main" val="4004913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34</a:t>
            </a:fld>
            <a:endParaRPr lang="de-DE"/>
          </a:p>
        </p:txBody>
      </p:sp>
    </p:spTree>
    <p:extLst>
      <p:ext uri="{BB962C8B-B14F-4D97-AF65-F5344CB8AC3E}">
        <p14:creationId xmlns:p14="http://schemas.microsoft.com/office/powerpoint/2010/main" val="2836221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35</a:t>
            </a:fld>
            <a:endParaRPr lang="de-DE"/>
          </a:p>
        </p:txBody>
      </p:sp>
    </p:spTree>
    <p:extLst>
      <p:ext uri="{BB962C8B-B14F-4D97-AF65-F5344CB8AC3E}">
        <p14:creationId xmlns:p14="http://schemas.microsoft.com/office/powerpoint/2010/main" val="1146053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36</a:t>
            </a:fld>
            <a:endParaRPr lang="de-DE"/>
          </a:p>
        </p:txBody>
      </p:sp>
    </p:spTree>
    <p:extLst>
      <p:ext uri="{BB962C8B-B14F-4D97-AF65-F5344CB8AC3E}">
        <p14:creationId xmlns:p14="http://schemas.microsoft.com/office/powerpoint/2010/main" val="3305940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37</a:t>
            </a:fld>
            <a:endParaRPr lang="de-DE"/>
          </a:p>
        </p:txBody>
      </p:sp>
    </p:spTree>
    <p:extLst>
      <p:ext uri="{BB962C8B-B14F-4D97-AF65-F5344CB8AC3E}">
        <p14:creationId xmlns:p14="http://schemas.microsoft.com/office/powerpoint/2010/main" val="3500005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38</a:t>
            </a:fld>
            <a:endParaRPr lang="de-DE"/>
          </a:p>
        </p:txBody>
      </p:sp>
    </p:spTree>
    <p:extLst>
      <p:ext uri="{BB962C8B-B14F-4D97-AF65-F5344CB8AC3E}">
        <p14:creationId xmlns:p14="http://schemas.microsoft.com/office/powerpoint/2010/main" val="3734129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39</a:t>
            </a:fld>
            <a:endParaRPr lang="de-DE"/>
          </a:p>
        </p:txBody>
      </p:sp>
    </p:spTree>
    <p:extLst>
      <p:ext uri="{BB962C8B-B14F-4D97-AF65-F5344CB8AC3E}">
        <p14:creationId xmlns:p14="http://schemas.microsoft.com/office/powerpoint/2010/main" val="2952623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40</a:t>
            </a:fld>
            <a:endParaRPr lang="de-DE"/>
          </a:p>
        </p:txBody>
      </p:sp>
    </p:spTree>
    <p:extLst>
      <p:ext uri="{BB962C8B-B14F-4D97-AF65-F5344CB8AC3E}">
        <p14:creationId xmlns:p14="http://schemas.microsoft.com/office/powerpoint/2010/main" val="4284454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41</a:t>
            </a:fld>
            <a:endParaRPr lang="de-DE"/>
          </a:p>
        </p:txBody>
      </p:sp>
    </p:spTree>
    <p:extLst>
      <p:ext uri="{BB962C8B-B14F-4D97-AF65-F5344CB8AC3E}">
        <p14:creationId xmlns:p14="http://schemas.microsoft.com/office/powerpoint/2010/main" val="41786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3</a:t>
            </a:fld>
            <a:endParaRPr lang="de-DE"/>
          </a:p>
        </p:txBody>
      </p:sp>
    </p:spTree>
    <p:extLst>
      <p:ext uri="{BB962C8B-B14F-4D97-AF65-F5344CB8AC3E}">
        <p14:creationId xmlns:p14="http://schemas.microsoft.com/office/powerpoint/2010/main" val="776633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42</a:t>
            </a:fld>
            <a:endParaRPr lang="de-DE"/>
          </a:p>
        </p:txBody>
      </p:sp>
    </p:spTree>
    <p:extLst>
      <p:ext uri="{BB962C8B-B14F-4D97-AF65-F5344CB8AC3E}">
        <p14:creationId xmlns:p14="http://schemas.microsoft.com/office/powerpoint/2010/main" val="3563204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43</a:t>
            </a:fld>
            <a:endParaRPr lang="de-DE"/>
          </a:p>
        </p:txBody>
      </p:sp>
    </p:spTree>
    <p:extLst>
      <p:ext uri="{BB962C8B-B14F-4D97-AF65-F5344CB8AC3E}">
        <p14:creationId xmlns:p14="http://schemas.microsoft.com/office/powerpoint/2010/main" val="2568686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44</a:t>
            </a:fld>
            <a:endParaRPr lang="de-DE"/>
          </a:p>
        </p:txBody>
      </p:sp>
    </p:spTree>
    <p:extLst>
      <p:ext uri="{BB962C8B-B14F-4D97-AF65-F5344CB8AC3E}">
        <p14:creationId xmlns:p14="http://schemas.microsoft.com/office/powerpoint/2010/main" val="1587554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45</a:t>
            </a:fld>
            <a:endParaRPr lang="de-DE"/>
          </a:p>
        </p:txBody>
      </p:sp>
    </p:spTree>
    <p:extLst>
      <p:ext uri="{BB962C8B-B14F-4D97-AF65-F5344CB8AC3E}">
        <p14:creationId xmlns:p14="http://schemas.microsoft.com/office/powerpoint/2010/main" val="6526661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46</a:t>
            </a:fld>
            <a:endParaRPr lang="de-DE"/>
          </a:p>
        </p:txBody>
      </p:sp>
    </p:spTree>
    <p:extLst>
      <p:ext uri="{BB962C8B-B14F-4D97-AF65-F5344CB8AC3E}">
        <p14:creationId xmlns:p14="http://schemas.microsoft.com/office/powerpoint/2010/main" val="115920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47</a:t>
            </a:fld>
            <a:endParaRPr lang="de-DE"/>
          </a:p>
        </p:txBody>
      </p:sp>
    </p:spTree>
    <p:extLst>
      <p:ext uri="{BB962C8B-B14F-4D97-AF65-F5344CB8AC3E}">
        <p14:creationId xmlns:p14="http://schemas.microsoft.com/office/powerpoint/2010/main" val="12881035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48</a:t>
            </a:fld>
            <a:endParaRPr lang="de-DE"/>
          </a:p>
        </p:txBody>
      </p:sp>
    </p:spTree>
    <p:extLst>
      <p:ext uri="{BB962C8B-B14F-4D97-AF65-F5344CB8AC3E}">
        <p14:creationId xmlns:p14="http://schemas.microsoft.com/office/powerpoint/2010/main" val="416598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49</a:t>
            </a:fld>
            <a:endParaRPr lang="de-DE"/>
          </a:p>
        </p:txBody>
      </p:sp>
    </p:spTree>
    <p:extLst>
      <p:ext uri="{BB962C8B-B14F-4D97-AF65-F5344CB8AC3E}">
        <p14:creationId xmlns:p14="http://schemas.microsoft.com/office/powerpoint/2010/main" val="18433342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50</a:t>
            </a:fld>
            <a:endParaRPr lang="de-DE"/>
          </a:p>
        </p:txBody>
      </p:sp>
    </p:spTree>
    <p:extLst>
      <p:ext uri="{BB962C8B-B14F-4D97-AF65-F5344CB8AC3E}">
        <p14:creationId xmlns:p14="http://schemas.microsoft.com/office/powerpoint/2010/main" val="4811924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51</a:t>
            </a:fld>
            <a:endParaRPr lang="de-DE"/>
          </a:p>
        </p:txBody>
      </p:sp>
    </p:spTree>
    <p:extLst>
      <p:ext uri="{BB962C8B-B14F-4D97-AF65-F5344CB8AC3E}">
        <p14:creationId xmlns:p14="http://schemas.microsoft.com/office/powerpoint/2010/main" val="4072487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4</a:t>
            </a:fld>
            <a:endParaRPr lang="de-DE"/>
          </a:p>
        </p:txBody>
      </p:sp>
    </p:spTree>
    <p:extLst>
      <p:ext uri="{BB962C8B-B14F-4D97-AF65-F5344CB8AC3E}">
        <p14:creationId xmlns:p14="http://schemas.microsoft.com/office/powerpoint/2010/main" val="21143500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52</a:t>
            </a:fld>
            <a:endParaRPr lang="de-DE"/>
          </a:p>
        </p:txBody>
      </p:sp>
    </p:spTree>
    <p:extLst>
      <p:ext uri="{BB962C8B-B14F-4D97-AF65-F5344CB8AC3E}">
        <p14:creationId xmlns:p14="http://schemas.microsoft.com/office/powerpoint/2010/main" val="9164552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53</a:t>
            </a:fld>
            <a:endParaRPr lang="de-DE"/>
          </a:p>
        </p:txBody>
      </p:sp>
    </p:spTree>
    <p:extLst>
      <p:ext uri="{BB962C8B-B14F-4D97-AF65-F5344CB8AC3E}">
        <p14:creationId xmlns:p14="http://schemas.microsoft.com/office/powerpoint/2010/main" val="20996114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54</a:t>
            </a:fld>
            <a:endParaRPr lang="de-DE"/>
          </a:p>
        </p:txBody>
      </p:sp>
    </p:spTree>
    <p:extLst>
      <p:ext uri="{BB962C8B-B14F-4D97-AF65-F5344CB8AC3E}">
        <p14:creationId xmlns:p14="http://schemas.microsoft.com/office/powerpoint/2010/main" val="2858554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5</a:t>
            </a:fld>
            <a:endParaRPr lang="de-DE"/>
          </a:p>
        </p:txBody>
      </p:sp>
    </p:spTree>
    <p:extLst>
      <p:ext uri="{BB962C8B-B14F-4D97-AF65-F5344CB8AC3E}">
        <p14:creationId xmlns:p14="http://schemas.microsoft.com/office/powerpoint/2010/main" val="569179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6</a:t>
            </a:fld>
            <a:endParaRPr lang="de-DE"/>
          </a:p>
        </p:txBody>
      </p:sp>
    </p:spTree>
    <p:extLst>
      <p:ext uri="{BB962C8B-B14F-4D97-AF65-F5344CB8AC3E}">
        <p14:creationId xmlns:p14="http://schemas.microsoft.com/office/powerpoint/2010/main" val="408707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7</a:t>
            </a:fld>
            <a:endParaRPr lang="de-DE"/>
          </a:p>
        </p:txBody>
      </p:sp>
    </p:spTree>
    <p:extLst>
      <p:ext uri="{BB962C8B-B14F-4D97-AF65-F5344CB8AC3E}">
        <p14:creationId xmlns:p14="http://schemas.microsoft.com/office/powerpoint/2010/main" val="788533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8</a:t>
            </a:fld>
            <a:endParaRPr lang="de-DE"/>
          </a:p>
        </p:txBody>
      </p:sp>
    </p:spTree>
    <p:extLst>
      <p:ext uri="{BB962C8B-B14F-4D97-AF65-F5344CB8AC3E}">
        <p14:creationId xmlns:p14="http://schemas.microsoft.com/office/powerpoint/2010/main" val="263468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9</a:t>
            </a:fld>
            <a:endParaRPr lang="de-DE"/>
          </a:p>
        </p:txBody>
      </p:sp>
    </p:spTree>
    <p:extLst>
      <p:ext uri="{BB962C8B-B14F-4D97-AF65-F5344CB8AC3E}">
        <p14:creationId xmlns:p14="http://schemas.microsoft.com/office/powerpoint/2010/main" val="2211616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smtClean="0"/>
              <a:t>Titelmasterformat durch Klicken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D2A69735-0330-4313-894C-F3EEE64E3E37}" type="datetime2">
              <a:rPr lang="de-DE" smtClean="0"/>
              <a:t>Donnerstag, 12. August 2021</a:t>
            </a:fld>
            <a:endParaRPr lang="de-DE"/>
          </a:p>
        </p:txBody>
      </p:sp>
      <p:sp>
        <p:nvSpPr>
          <p:cNvPr id="5" name="Footer Placeholder 4"/>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3331438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9117A6B9-8660-4E47-BC8C-9D9C95C317ED}" type="datetime2">
              <a:rPr lang="de-DE" smtClean="0"/>
              <a:t>Donnerstag, 12. August 2021</a:t>
            </a:fld>
            <a:endParaRPr lang="de-DE"/>
          </a:p>
        </p:txBody>
      </p:sp>
      <p:sp>
        <p:nvSpPr>
          <p:cNvPr id="5" name="Footer Placeholder 4"/>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4001556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7BD4E148-AC22-453B-A65E-5017C87AC35A}" type="datetime2">
              <a:rPr lang="de-DE" smtClean="0"/>
              <a:t>Donnerstag, 12. August 2021</a:t>
            </a:fld>
            <a:endParaRPr lang="de-DE"/>
          </a:p>
        </p:txBody>
      </p:sp>
      <p:sp>
        <p:nvSpPr>
          <p:cNvPr id="5" name="Footer Placeholder 4"/>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2CC617-EC87-4E06-B92D-8D8AF591DFB6}" type="slidenum">
              <a:rPr lang="de-DE" smtClean="0"/>
              <a:t>‹Nr.›</a:t>
            </a:fld>
            <a:endParaRPr lang="de-D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64772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03D3A4DD-7E5D-41C3-9D9D-81E8EE9728A5}" type="datetime2">
              <a:rPr lang="de-DE" smtClean="0"/>
              <a:t>Donnerstag, 12. August 2021</a:t>
            </a:fld>
            <a:endParaRPr lang="de-DE"/>
          </a:p>
        </p:txBody>
      </p:sp>
      <p:sp>
        <p:nvSpPr>
          <p:cNvPr id="6" name="Footer Placeholder 5"/>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800684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FF580430-42FA-4C56-9891-1E9F642B2E8F}" type="datetime2">
              <a:rPr lang="de-DE" smtClean="0"/>
              <a:t>Donnerstag, 12. August 2021</a:t>
            </a:fld>
            <a:endParaRPr lang="de-DE"/>
          </a:p>
        </p:txBody>
      </p:sp>
      <p:sp>
        <p:nvSpPr>
          <p:cNvPr id="6" name="Footer Placeholder 5"/>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2CC617-EC87-4E06-B92D-8D8AF591DFB6}" type="slidenum">
              <a:rPr lang="de-DE" smtClean="0"/>
              <a:t>‹Nr.›</a:t>
            </a:fld>
            <a:endParaRPr lang="de-D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4547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58E1157B-E467-41D3-96F8-5AE3BA9D3DDC}" type="datetime2">
              <a:rPr lang="de-DE" smtClean="0"/>
              <a:t>Donnerstag, 12. August 2021</a:t>
            </a:fld>
            <a:endParaRPr lang="de-DE"/>
          </a:p>
        </p:txBody>
      </p:sp>
      <p:sp>
        <p:nvSpPr>
          <p:cNvPr id="6" name="Footer Placeholder 5"/>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2454722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34627A1-1C83-40D4-A46E-78D6A276C92B}" type="datetime2">
              <a:rPr lang="de-DE" smtClean="0"/>
              <a:t>Donnerstag, 12. August 2021</a:t>
            </a:fld>
            <a:endParaRPr lang="de-DE"/>
          </a:p>
        </p:txBody>
      </p:sp>
      <p:sp>
        <p:nvSpPr>
          <p:cNvPr id="5" name="Footer Placeholder 4"/>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2070150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4379E17-04A6-46DF-A71B-C5DB8B83B1D5}" type="datetime2">
              <a:rPr lang="de-DE" smtClean="0"/>
              <a:t>Donnerstag, 12. August 2021</a:t>
            </a:fld>
            <a:endParaRPr lang="de-DE"/>
          </a:p>
        </p:txBody>
      </p:sp>
      <p:sp>
        <p:nvSpPr>
          <p:cNvPr id="5" name="Footer Placeholder 4"/>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50048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0E870021-1E4C-4C1E-BE1E-06B1183149A5}" type="datetime2">
              <a:rPr lang="de-DE" smtClean="0"/>
              <a:t>Donnerstag, 12. August 2021</a:t>
            </a:fld>
            <a:endParaRPr lang="de-DE"/>
          </a:p>
        </p:txBody>
      </p:sp>
      <p:sp>
        <p:nvSpPr>
          <p:cNvPr id="5" name="Footer Placeholder 4"/>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1932642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4D45CFDE-70B8-4294-B2BE-1E7546833848}" type="datetime2">
              <a:rPr lang="de-DE" smtClean="0"/>
              <a:t>Donnerstag, 12. August 2021</a:t>
            </a:fld>
            <a:endParaRPr lang="de-DE"/>
          </a:p>
        </p:txBody>
      </p:sp>
      <p:sp>
        <p:nvSpPr>
          <p:cNvPr id="5" name="Footer Placeholder 4"/>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2010650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87FFC0B4-5280-43C4-8C6A-0CCA6A59B1A1}" type="datetime2">
              <a:rPr lang="de-DE" smtClean="0"/>
              <a:t>Donnerstag, 12. August 2021</a:t>
            </a:fld>
            <a:endParaRPr lang="de-DE"/>
          </a:p>
        </p:txBody>
      </p:sp>
      <p:sp>
        <p:nvSpPr>
          <p:cNvPr id="6" name="Footer Placeholder 5"/>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426260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1D341BBD-E201-4049-BE1A-852794571F3A}" type="datetime2">
              <a:rPr lang="de-DE" smtClean="0"/>
              <a:t>Donnerstag, 12. August 2021</a:t>
            </a:fld>
            <a:endParaRPr lang="de-DE"/>
          </a:p>
        </p:txBody>
      </p:sp>
      <p:sp>
        <p:nvSpPr>
          <p:cNvPr id="8" name="Footer Placeholder 7"/>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469808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248A688-8035-41BC-AC0B-3E490EFB7198}" type="datetime2">
              <a:rPr lang="de-DE" smtClean="0"/>
              <a:t>Donnerstag, 12. August 2021</a:t>
            </a:fld>
            <a:endParaRPr lang="de-DE"/>
          </a:p>
        </p:txBody>
      </p:sp>
      <p:sp>
        <p:nvSpPr>
          <p:cNvPr id="4" name="Footer Placeholder 3"/>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4142053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B20ADB-4BE8-4D10-8D9E-614037EC6BFA}" type="datetime2">
              <a:rPr lang="de-DE" smtClean="0"/>
              <a:t>Donnerstag, 12. August 2021</a:t>
            </a:fld>
            <a:endParaRPr lang="de-DE"/>
          </a:p>
        </p:txBody>
      </p:sp>
      <p:sp>
        <p:nvSpPr>
          <p:cNvPr id="3" name="Footer Placeholder 2"/>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926877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smtClean="0"/>
              <a:t>Titelmasterformat durch Klicken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68FDD418-D60B-424F-8740-CF222BEB333D}" type="datetime2">
              <a:rPr lang="de-DE" smtClean="0"/>
              <a:t>Donnerstag, 12. August 2021</a:t>
            </a:fld>
            <a:endParaRPr lang="de-DE"/>
          </a:p>
        </p:txBody>
      </p:sp>
      <p:sp>
        <p:nvSpPr>
          <p:cNvPr id="6" name="Footer Placeholder 5"/>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18552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808A1D66-556C-4F8F-A03B-3B08B6B3ABD2}" type="datetime2">
              <a:rPr lang="de-DE" smtClean="0"/>
              <a:t>Donnerstag, 12. August 2021</a:t>
            </a:fld>
            <a:endParaRPr lang="de-DE"/>
          </a:p>
        </p:txBody>
      </p:sp>
      <p:sp>
        <p:nvSpPr>
          <p:cNvPr id="6" name="Footer Placeholder 5"/>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3011798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0832A1F-0382-4015-90B5-BA06F38EFD85}" type="datetime2">
              <a:rPr lang="de-DE" smtClean="0"/>
              <a:t>Donnerstag, 12. August 2021</a:t>
            </a:fld>
            <a:endParaRPr lang="de-D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smtClean="0"/>
              <a:t>Beiträge Amtsgericht Neubrandenburg, Matthias Brandt, Direktor des Amtsgerichts</a:t>
            </a:r>
            <a:endParaRPr lang="de-DE"/>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82CC617-EC87-4E06-B92D-8D8AF591DFB6}" type="slidenum">
              <a:rPr lang="de-DE" smtClean="0"/>
              <a:t>‹Nr.›</a:t>
            </a:fld>
            <a:endParaRPr lang="de-DE"/>
          </a:p>
        </p:txBody>
      </p:sp>
    </p:spTree>
    <p:extLst>
      <p:ext uri="{BB962C8B-B14F-4D97-AF65-F5344CB8AC3E}">
        <p14:creationId xmlns:p14="http://schemas.microsoft.com/office/powerpoint/2010/main" val="1342682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3.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5.e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9.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89208" y="1214630"/>
            <a:ext cx="8915399" cy="1922228"/>
          </a:xfrm>
        </p:spPr>
        <p:txBody>
          <a:bodyPr>
            <a:normAutofit/>
          </a:bodyPr>
          <a:lstStyle/>
          <a:p>
            <a:r>
              <a:rPr lang="de-DE" sz="3000" dirty="0" smtClean="0">
                <a:solidFill>
                  <a:schemeClr val="bg2">
                    <a:lumMod val="25000"/>
                  </a:schemeClr>
                </a:solidFill>
              </a:rPr>
              <a:t>Informations- und Weiterbildungsveranstaltung der Schiedsmänner und Schiedsfrauen </a:t>
            </a:r>
            <a:br>
              <a:rPr lang="de-DE" sz="3000" dirty="0" smtClean="0">
                <a:solidFill>
                  <a:schemeClr val="bg2">
                    <a:lumMod val="25000"/>
                  </a:schemeClr>
                </a:solidFill>
              </a:rPr>
            </a:br>
            <a:r>
              <a:rPr lang="de-DE" sz="3000" dirty="0" smtClean="0">
                <a:solidFill>
                  <a:schemeClr val="bg2">
                    <a:lumMod val="25000"/>
                  </a:schemeClr>
                </a:solidFill>
              </a:rPr>
              <a:t>in den Städten und Ämtern des Landgerichtsbezirks Neubrandenburg    -   </a:t>
            </a:r>
            <a:r>
              <a:rPr lang="de-DE" sz="3000" b="1" dirty="0" smtClean="0">
                <a:solidFill>
                  <a:schemeClr val="bg2">
                    <a:lumMod val="25000"/>
                  </a:schemeClr>
                </a:solidFill>
              </a:rPr>
              <a:t>2021</a:t>
            </a:r>
            <a:endParaRPr lang="de-DE" sz="3000" dirty="0">
              <a:solidFill>
                <a:schemeClr val="bg2">
                  <a:lumMod val="25000"/>
                </a:schemeClr>
              </a:solidFill>
            </a:endParaRPr>
          </a:p>
        </p:txBody>
      </p:sp>
      <p:sp>
        <p:nvSpPr>
          <p:cNvPr id="4" name="Fußzeilenplatzhalter 3"/>
          <p:cNvSpPr>
            <a:spLocks noGrp="1"/>
          </p:cNvSpPr>
          <p:nvPr>
            <p:ph type="ftr" sz="quarter" idx="11"/>
          </p:nvPr>
        </p:nvSpPr>
        <p:spPr/>
        <p:txBody>
          <a:bodyPr/>
          <a:lstStyle/>
          <a:p>
            <a:r>
              <a:rPr lang="de-DE" sz="1000" smtClean="0"/>
              <a:t>Beiträge Amtsgericht Neubrandenburg, Matthias Brandt, Direktor des Amtsgerichts</a:t>
            </a:r>
            <a:endParaRPr lang="de-DE" sz="1000" dirty="0"/>
          </a:p>
        </p:txBody>
      </p:sp>
      <p:sp>
        <p:nvSpPr>
          <p:cNvPr id="6" name="Untertitel 5"/>
          <p:cNvSpPr>
            <a:spLocks noGrp="1"/>
          </p:cNvSpPr>
          <p:nvPr>
            <p:ph type="subTitle" idx="1"/>
          </p:nvPr>
        </p:nvSpPr>
        <p:spPr>
          <a:xfrm>
            <a:off x="2589209" y="4109469"/>
            <a:ext cx="8915399" cy="1126283"/>
          </a:xfrm>
        </p:spPr>
        <p:txBody>
          <a:bodyPr/>
          <a:lstStyle/>
          <a:p>
            <a:r>
              <a:rPr lang="de-DE" dirty="0" smtClean="0"/>
              <a:t>Samstag, 14. August </a:t>
            </a:r>
            <a:r>
              <a:rPr lang="de-DE" dirty="0" smtClean="0"/>
              <a:t>2021</a:t>
            </a:r>
            <a:endParaRPr lang="de-DE" dirty="0" smtClean="0"/>
          </a:p>
          <a:p>
            <a:r>
              <a:rPr lang="de-DE" dirty="0" smtClean="0"/>
              <a:t>Waldhotel </a:t>
            </a:r>
            <a:r>
              <a:rPr lang="de-DE" dirty="0" err="1" smtClean="0"/>
              <a:t>Podewall</a:t>
            </a:r>
            <a:r>
              <a:rPr lang="de-DE" dirty="0" smtClean="0"/>
              <a:t>, Fuchsberg 1, 17039 </a:t>
            </a:r>
            <a:r>
              <a:rPr lang="de-DE" dirty="0" err="1" smtClean="0"/>
              <a:t>Podewall</a:t>
            </a:r>
            <a:endParaRPr lang="de-DE" dirty="0"/>
          </a:p>
        </p:txBody>
      </p:sp>
      <p:sp>
        <p:nvSpPr>
          <p:cNvPr id="5" name="Foliennummernplatzhalter 4"/>
          <p:cNvSpPr>
            <a:spLocks noGrp="1"/>
          </p:cNvSpPr>
          <p:nvPr>
            <p:ph type="sldNum" sz="quarter" idx="12"/>
          </p:nvPr>
        </p:nvSpPr>
        <p:spPr/>
        <p:txBody>
          <a:bodyPr/>
          <a:lstStyle/>
          <a:p>
            <a:fld id="{F82CC617-EC87-4E06-B92D-8D8AF591DFB6}" type="slidenum">
              <a:rPr lang="de-DE" smtClean="0"/>
              <a:t>1</a:t>
            </a:fld>
            <a:endParaRPr lang="de-DE"/>
          </a:p>
        </p:txBody>
      </p:sp>
    </p:spTree>
    <p:extLst>
      <p:ext uri="{BB962C8B-B14F-4D97-AF65-F5344CB8AC3E}">
        <p14:creationId xmlns:p14="http://schemas.microsoft.com/office/powerpoint/2010/main" val="876928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348345" y="22887"/>
            <a:ext cx="9130867" cy="1713325"/>
          </a:xfrm>
        </p:spPr>
        <p:txBody>
          <a:bodyPr>
            <a:noAutofit/>
          </a:bodyPr>
          <a:lstStyle/>
          <a:p>
            <a:r>
              <a:rPr lang="de-DE" dirty="0" smtClean="0"/>
              <a:t>Top 3 – 	Wirkungsweise der Fachaufsicht im Auftrage und in Verantwortung der </a:t>
            </a:r>
          </a:p>
          <a:p>
            <a:r>
              <a:rPr lang="de-DE" dirty="0"/>
              <a:t> </a:t>
            </a:r>
            <a:r>
              <a:rPr lang="de-DE" dirty="0" smtClean="0"/>
              <a:t>              Amtsgerichtsdirektorin/en der Amtsgerichte Neubrandenburg, Pasewalk </a:t>
            </a:r>
          </a:p>
          <a:p>
            <a:r>
              <a:rPr lang="de-DE" dirty="0"/>
              <a:t> </a:t>
            </a:r>
            <a:r>
              <a:rPr lang="de-DE" dirty="0" smtClean="0"/>
              <a:t>              und Waren (Müritz) gegenüber den Schiedsmännern und -frauen</a:t>
            </a:r>
            <a:endParaRPr lang="de-DE" dirty="0"/>
          </a:p>
        </p:txBody>
      </p:sp>
      <p:sp>
        <p:nvSpPr>
          <p:cNvPr id="8" name="Foliennummernplatzhalter 7"/>
          <p:cNvSpPr>
            <a:spLocks noGrp="1"/>
          </p:cNvSpPr>
          <p:nvPr>
            <p:ph type="sldNum" sz="quarter" idx="12"/>
          </p:nvPr>
        </p:nvSpPr>
        <p:spPr/>
        <p:txBody>
          <a:bodyPr/>
          <a:lstStyle/>
          <a:p>
            <a:fld id="{F82CC617-EC87-4E06-B92D-8D8AF591DFB6}" type="slidenum">
              <a:rPr lang="de-DE" smtClean="0"/>
              <a:t>10</a:t>
            </a:fld>
            <a:endParaRPr lang="de-DE"/>
          </a:p>
        </p:txBody>
      </p:sp>
      <p:sp>
        <p:nvSpPr>
          <p:cNvPr id="10" name="Textfeld 9"/>
          <p:cNvSpPr txBox="1"/>
          <p:nvPr/>
        </p:nvSpPr>
        <p:spPr>
          <a:xfrm>
            <a:off x="2838146" y="1244304"/>
            <a:ext cx="8995265" cy="369332"/>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Prüfungskriterien:</a:t>
            </a:r>
            <a:endParaRPr lang="de-DE" dirty="0">
              <a:effectLst>
                <a:outerShdw blurRad="38100" dist="38100" dir="2700000" algn="tl">
                  <a:srgbClr val="000000">
                    <a:alpha val="43137"/>
                  </a:srgbClr>
                </a:outerShdw>
              </a:effectLst>
            </a:endParaRPr>
          </a:p>
        </p:txBody>
      </p:sp>
      <p:sp>
        <p:nvSpPr>
          <p:cNvPr id="6" name="Textfeld 5"/>
          <p:cNvSpPr txBox="1"/>
          <p:nvPr/>
        </p:nvSpPr>
        <p:spPr>
          <a:xfrm>
            <a:off x="2838146" y="1613636"/>
            <a:ext cx="9226855" cy="5632311"/>
          </a:xfrm>
          <a:prstGeom prst="rect">
            <a:avLst/>
          </a:prstGeom>
          <a:noFill/>
        </p:spPr>
        <p:txBody>
          <a:bodyPr wrap="square" rtlCol="0">
            <a:spAutoFit/>
          </a:bodyPr>
          <a:lstStyle/>
          <a:p>
            <a:pPr marL="285750" indent="-285750">
              <a:buFontTx/>
              <a:buChar char="-"/>
            </a:pPr>
            <a:r>
              <a:rPr lang="de-DE" u="sng" dirty="0" smtClean="0">
                <a:effectLst>
                  <a:outerShdw blurRad="38100" dist="38100" dir="2700000" algn="tl">
                    <a:srgbClr val="000000">
                      <a:alpha val="43137"/>
                    </a:srgbClr>
                  </a:outerShdw>
                </a:effectLst>
              </a:rPr>
              <a:t>Kassenbuch</a:t>
            </a:r>
            <a:r>
              <a:rPr lang="de-DE" dirty="0" smtClean="0">
                <a:effectLst>
                  <a:outerShdw blurRad="38100" dist="38100" dir="2700000" algn="tl">
                    <a:srgbClr val="000000">
                      <a:alpha val="43137"/>
                    </a:srgbClr>
                  </a:outerShdw>
                </a:effectLst>
              </a:rPr>
              <a:t>: </a:t>
            </a:r>
            <a:r>
              <a:rPr lang="de-DE" dirty="0">
                <a:solidFill>
                  <a:srgbClr val="92D050"/>
                </a:solidFill>
                <a:effectLst>
                  <a:outerShdw blurRad="38100" dist="38100" dir="2700000" algn="tl">
                    <a:srgbClr val="000000">
                      <a:alpha val="43137"/>
                    </a:srgbClr>
                  </a:outerShdw>
                </a:effectLst>
              </a:rPr>
              <a:t>(Ziffer 10.2.1 VV </a:t>
            </a:r>
            <a:r>
              <a:rPr lang="de-DE" dirty="0" err="1">
                <a:solidFill>
                  <a:srgbClr val="92D050"/>
                </a:solidFill>
                <a:effectLst>
                  <a:outerShdw blurRad="38100" dist="38100" dir="2700000" algn="tl">
                    <a:srgbClr val="000000">
                      <a:alpha val="43137"/>
                    </a:srgbClr>
                  </a:outerShdw>
                </a:effectLst>
              </a:rPr>
              <a:t>SchStG</a:t>
            </a:r>
            <a:r>
              <a:rPr lang="de-DE" dirty="0">
                <a:solidFill>
                  <a:srgbClr val="92D050"/>
                </a:solidFill>
                <a:effectLst>
                  <a:outerShdw blurRad="38100" dist="38100" dir="2700000" algn="tl">
                    <a:srgbClr val="000000">
                      <a:alpha val="43137"/>
                    </a:srgbClr>
                  </a:outerShdw>
                </a:effectLst>
              </a:rPr>
              <a:t> M-V neu</a:t>
            </a:r>
            <a:r>
              <a:rPr lang="de-DE" dirty="0" smtClean="0">
                <a:solidFill>
                  <a:srgbClr val="92D050"/>
                </a:solidFill>
                <a:effectLst>
                  <a:outerShdw blurRad="38100" dist="38100" dir="2700000" algn="tl">
                    <a:srgbClr val="000000">
                      <a:alpha val="43137"/>
                    </a:srgbClr>
                  </a:outerShdw>
                </a:effectLst>
              </a:rPr>
              <a:t>)</a:t>
            </a:r>
            <a:endParaRPr lang="de-DE" dirty="0" smtClean="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zu führen als: a) gebundenes Buch oder</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b) Loseblattkassenbuch - jeweils </a:t>
            </a:r>
            <a:r>
              <a:rPr lang="de-DE" dirty="0">
                <a:effectLst>
                  <a:outerShdw blurRad="38100" dist="38100" dir="2700000" algn="tl">
                    <a:srgbClr val="000000">
                      <a:alpha val="43137"/>
                    </a:srgbClr>
                  </a:outerShdw>
                </a:effectLst>
              </a:rPr>
              <a:t>mit fortlaufenden Seitenzahlen </a:t>
            </a:r>
            <a:endParaRPr lang="de-DE" dirty="0" smtClean="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sorgfältig zu führen und sicher aufzubewahren, </a:t>
            </a:r>
            <a:r>
              <a:rPr lang="de-DE" sz="1400" dirty="0">
                <a:effectLst>
                  <a:outerShdw blurRad="38100" dist="38100" dir="2700000" algn="tl">
                    <a:srgbClr val="000000">
                      <a:alpha val="43137"/>
                    </a:srgbClr>
                  </a:outerShdw>
                </a:effectLst>
              </a:rPr>
              <a:t>Ziffer 10.2.3 VV </a:t>
            </a:r>
            <a:r>
              <a:rPr lang="de-DE" sz="1400" dirty="0" err="1">
                <a:effectLst>
                  <a:outerShdw blurRad="38100" dist="38100" dir="2700000" algn="tl">
                    <a:srgbClr val="000000">
                      <a:alpha val="43137"/>
                    </a:srgbClr>
                  </a:outerShdw>
                </a:effectLst>
              </a:rPr>
              <a:t>SchStG</a:t>
            </a:r>
            <a:r>
              <a:rPr lang="de-DE" sz="1400" dirty="0">
                <a:effectLst>
                  <a:outerShdw blurRad="38100" dist="38100" dir="2700000" algn="tl">
                    <a:srgbClr val="000000">
                      <a:alpha val="43137"/>
                    </a:srgbClr>
                  </a:outerShdw>
                </a:effectLst>
              </a:rPr>
              <a:t> M-V</a:t>
            </a:r>
            <a:endParaRPr lang="de-DE" sz="1400" dirty="0" smtClean="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unzulässig: - Entfernung von Blättern</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Radierungen</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die Leserlichkeit beseitigende Durchstreichungen</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Durchstreichungen ohne Kennzeichnung und Unterschrift</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t>
            </a:r>
            <a:r>
              <a:rPr lang="de-DE" sz="1400" dirty="0" smtClean="0">
                <a:effectLst>
                  <a:outerShdw blurRad="38100" dist="38100" dir="2700000" algn="tl">
                    <a:srgbClr val="000000">
                      <a:alpha val="43137"/>
                    </a:srgbClr>
                  </a:outerShdw>
                </a:effectLst>
              </a:rPr>
              <a:t>Ziffer 10.2.3 VV </a:t>
            </a:r>
            <a:r>
              <a:rPr lang="de-DE" sz="1400" dirty="0" err="1" smtClean="0">
                <a:effectLst>
                  <a:outerShdw blurRad="38100" dist="38100" dir="2700000" algn="tl">
                    <a:srgbClr val="000000">
                      <a:alpha val="43137"/>
                    </a:srgbClr>
                  </a:outerShdw>
                </a:effectLst>
              </a:rPr>
              <a:t>SchStG</a:t>
            </a:r>
            <a:r>
              <a:rPr lang="de-DE" sz="1400" dirty="0" smtClean="0">
                <a:effectLst>
                  <a:outerShdw blurRad="38100" dist="38100" dir="2700000" algn="tl">
                    <a:srgbClr val="000000">
                      <a:alpha val="43137"/>
                    </a:srgbClr>
                  </a:outerShdw>
                </a:effectLst>
              </a:rPr>
              <a:t> M-V</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Eintragungen sind unverzüglich nach Zahlungseingang / bei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Vorschussanforderung mit Rechnungslegung vorzunehmen</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Auszahlungen (z.B. Vorschussrückzahlungen) gegen Auszahlungsnachweis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Quittung (aus Datenschutzgründen außerhalb des Kassenbuchs)</a:t>
            </a:r>
          </a:p>
          <a:p>
            <a:r>
              <a:rPr lang="de-DE" dirty="0" smtClean="0">
                <a:effectLst>
                  <a:outerShdw blurRad="38100" dist="38100" dir="2700000" algn="tl">
                    <a:srgbClr val="000000">
                      <a:alpha val="43137"/>
                    </a:srgbClr>
                  </a:outerShdw>
                </a:effectLst>
              </a:rPr>
              <a:t>     - Abschluss der Kassenbücher zum Jahresende bzw. bei Beendigung des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Amtes als Schiedsperson</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unverzügliche </a:t>
            </a:r>
            <a:r>
              <a:rPr lang="de-DE" dirty="0">
                <a:effectLst>
                  <a:outerShdw blurRad="38100" dist="38100" dir="2700000" algn="tl">
                    <a:srgbClr val="000000">
                      <a:alpha val="43137"/>
                    </a:srgbClr>
                  </a:outerShdw>
                </a:effectLst>
              </a:rPr>
              <a:t>Einreichung abgeschlossener </a:t>
            </a:r>
            <a:r>
              <a:rPr lang="de-DE" dirty="0" smtClean="0">
                <a:effectLst>
                  <a:outerShdw blurRad="38100" dist="38100" dir="2700000" algn="tl">
                    <a:srgbClr val="000000">
                      <a:alpha val="43137"/>
                    </a:srgbClr>
                  </a:outerShdw>
                </a:effectLst>
              </a:rPr>
              <a:t>Kassenbücher</a:t>
            </a:r>
            <a:r>
              <a:rPr lang="de-DE" dirty="0">
                <a:effectLst>
                  <a:outerShdw blurRad="38100" dist="38100" dir="2700000" algn="tl">
                    <a:srgbClr val="000000">
                      <a:alpha val="43137"/>
                    </a:srgbClr>
                  </a:outerShdw>
                </a:effectLst>
              </a:rPr>
              <a:t>, einschließlich </a:t>
            </a:r>
          </a:p>
          <a:p>
            <a:r>
              <a:rPr lang="de-DE" dirty="0">
                <a:effectLst>
                  <a:outerShdw blurRad="38100" dist="38100" dir="2700000" algn="tl">
                    <a:srgbClr val="000000">
                      <a:alpha val="43137"/>
                    </a:srgbClr>
                  </a:outerShdw>
                </a:effectLst>
              </a:rPr>
              <a:t>       allen zugehörigen Schriftguts beim </a:t>
            </a:r>
            <a:r>
              <a:rPr lang="de-DE" dirty="0" err="1">
                <a:effectLst>
                  <a:outerShdw blurRad="38100" dist="38100" dir="2700000" algn="tl">
                    <a:srgbClr val="000000">
                      <a:alpha val="43137"/>
                    </a:srgbClr>
                  </a:outerShdw>
                </a:effectLst>
              </a:rPr>
              <a:t>aufsichtsführenden</a:t>
            </a: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Amtsgericht, </a:t>
            </a:r>
            <a:r>
              <a:rPr lang="de-DE" sz="1400" dirty="0">
                <a:effectLst>
                  <a:outerShdw blurRad="38100" dist="38100" dir="2700000" algn="tl">
                    <a:srgbClr val="000000">
                      <a:alpha val="43137"/>
                    </a:srgbClr>
                  </a:outerShdw>
                </a:effectLst>
              </a:rPr>
              <a:t>Ziffer </a:t>
            </a:r>
          </a:p>
          <a:p>
            <a:r>
              <a:rPr lang="de-DE" sz="1400" dirty="0">
                <a:effectLst>
                  <a:outerShdw blurRad="38100" dist="38100" dir="2700000" algn="tl">
                    <a:srgbClr val="000000">
                      <a:alpha val="43137"/>
                    </a:srgbClr>
                  </a:outerShdw>
                </a:effectLst>
              </a:rPr>
              <a:t>         10.2.4 VV </a:t>
            </a:r>
            <a:r>
              <a:rPr lang="de-DE" sz="1400" dirty="0" err="1">
                <a:effectLst>
                  <a:outerShdw blurRad="38100" dist="38100" dir="2700000" algn="tl">
                    <a:srgbClr val="000000">
                      <a:alpha val="43137"/>
                    </a:srgbClr>
                  </a:outerShdw>
                </a:effectLst>
              </a:rPr>
              <a:t>SchStG</a:t>
            </a:r>
            <a:r>
              <a:rPr lang="de-DE" sz="1400" dirty="0">
                <a:effectLst>
                  <a:outerShdw blurRad="38100" dist="38100" dir="2700000" algn="tl">
                    <a:srgbClr val="000000">
                      <a:alpha val="43137"/>
                    </a:srgbClr>
                  </a:outerShdw>
                </a:effectLst>
              </a:rPr>
              <a:t> M-V</a:t>
            </a:r>
          </a:p>
          <a:p>
            <a:endParaRPr lang="de-DE" dirty="0">
              <a:effectLst>
                <a:outerShdw blurRad="38100" dist="38100" dir="2700000" algn="tl">
                  <a:srgbClr val="000000">
                    <a:alpha val="43137"/>
                  </a:srgbClr>
                </a:outerShdw>
              </a:effectLst>
            </a:endParaRPr>
          </a:p>
          <a:p>
            <a:endParaRPr lang="de-DE" dirty="0">
              <a:effectLst>
                <a:outerShdw blurRad="38100" dist="38100" dir="2700000" algn="tl">
                  <a:srgbClr val="000000">
                    <a:alpha val="43137"/>
                  </a:srgbClr>
                </a:outerShdw>
              </a:effectLst>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957383564"/>
              </p:ext>
            </p:extLst>
          </p:nvPr>
        </p:nvGraphicFramePr>
        <p:xfrm>
          <a:off x="640715" y="2339056"/>
          <a:ext cx="2403699" cy="1698576"/>
        </p:xfrm>
        <a:graphic>
          <a:graphicData uri="http://schemas.openxmlformats.org/presentationml/2006/ole">
            <mc:AlternateContent xmlns:mc="http://schemas.openxmlformats.org/markup-compatibility/2006">
              <mc:Choice xmlns:v="urn:schemas-microsoft-com:vml" Requires="v">
                <p:oleObj spid="_x0000_s3120" name="Acrobat Document" r:id="rId4" imgW="8019882" imgH="5667062" progId="AcroExch.Document.DC">
                  <p:embed/>
                </p:oleObj>
              </mc:Choice>
              <mc:Fallback>
                <p:oleObj name="Acrobat Document" r:id="rId4" imgW="8019882" imgH="5667062" progId="AcroExch.Document.DC">
                  <p:embed/>
                  <p:pic>
                    <p:nvPicPr>
                      <p:cNvPr id="0" name=""/>
                      <p:cNvPicPr/>
                      <p:nvPr/>
                    </p:nvPicPr>
                    <p:blipFill>
                      <a:blip r:embed="rId5"/>
                      <a:stretch>
                        <a:fillRect/>
                      </a:stretch>
                    </p:blipFill>
                    <p:spPr>
                      <a:xfrm>
                        <a:off x="640715" y="2339056"/>
                        <a:ext cx="2403699" cy="1698576"/>
                      </a:xfrm>
                      <a:prstGeom prst="rect">
                        <a:avLst/>
                      </a:prstGeom>
                    </p:spPr>
                  </p:pic>
                </p:oleObj>
              </mc:Fallback>
            </mc:AlternateContent>
          </a:graphicData>
        </a:graphic>
      </p:graphicFrame>
      <p:sp>
        <p:nvSpPr>
          <p:cNvPr id="9" name="Fußzeilenplatzhalter 3"/>
          <p:cNvSpPr>
            <a:spLocks noGrp="1"/>
          </p:cNvSpPr>
          <p:nvPr>
            <p:ph type="ftr" sz="quarter" idx="11"/>
          </p:nvPr>
        </p:nvSpPr>
        <p:spPr>
          <a:xfrm>
            <a:off x="2563812" y="6492875"/>
            <a:ext cx="7619999" cy="365125"/>
          </a:xfrm>
        </p:spPr>
        <p:txBody>
          <a:bodyPr/>
          <a:lstStyle/>
          <a:p>
            <a:r>
              <a:rPr lang="de-DE" sz="1000" dirty="0" smtClean="0"/>
              <a:t>Beiträge Amtsgericht Neubrandenburg, Matthias Brandt, Direktor des Amtsgerichts</a:t>
            </a:r>
            <a:endParaRPr lang="de-DE" sz="1000" dirty="0"/>
          </a:p>
        </p:txBody>
      </p:sp>
    </p:spTree>
    <p:extLst>
      <p:ext uri="{BB962C8B-B14F-4D97-AF65-F5344CB8AC3E}">
        <p14:creationId xmlns:p14="http://schemas.microsoft.com/office/powerpoint/2010/main" val="73688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373745" y="524053"/>
            <a:ext cx="9130867" cy="1713325"/>
          </a:xfrm>
        </p:spPr>
        <p:txBody>
          <a:bodyPr>
            <a:noAutofit/>
          </a:bodyPr>
          <a:lstStyle/>
          <a:p>
            <a:r>
              <a:rPr lang="de-DE" dirty="0" smtClean="0"/>
              <a:t>Top 3 – 	Wirkungsweise der Fachaufsicht im Auftrage und in Verantwortung der </a:t>
            </a:r>
          </a:p>
          <a:p>
            <a:r>
              <a:rPr lang="de-DE" dirty="0"/>
              <a:t> </a:t>
            </a:r>
            <a:r>
              <a:rPr lang="de-DE" dirty="0" smtClean="0"/>
              <a:t>              Amtsgerichtsdirektorin/en der Amtsgerichte Neubrandenburg, Pasewalk </a:t>
            </a:r>
          </a:p>
          <a:p>
            <a:r>
              <a:rPr lang="de-DE" dirty="0"/>
              <a:t> </a:t>
            </a:r>
            <a:r>
              <a:rPr lang="de-DE" dirty="0" smtClean="0"/>
              <a:t>              und Waren (Müritz) gegenüber den Schiedsmännern und -frauen</a:t>
            </a:r>
            <a:endParaRPr lang="de-DE" dirty="0"/>
          </a:p>
        </p:txBody>
      </p:sp>
      <p:sp>
        <p:nvSpPr>
          <p:cNvPr id="4" name="Fußzeilenplatzhalter 3"/>
          <p:cNvSpPr>
            <a:spLocks noGrp="1"/>
          </p:cNvSpPr>
          <p:nvPr>
            <p:ph type="ftr" sz="quarter" idx="11"/>
          </p:nvPr>
        </p:nvSpPr>
        <p:spPr/>
        <p:txBody>
          <a:bodyPr/>
          <a:lstStyle/>
          <a:p>
            <a:r>
              <a:rPr lang="de-DE" sz="1000" dirty="0" smtClean="0"/>
              <a:t>Beiträge Amtsgericht Neubrandenburg, Matthias Brandt, Direktor des Amtsgerichts</a:t>
            </a:r>
            <a:endParaRPr lang="de-DE" sz="1000" dirty="0"/>
          </a:p>
        </p:txBody>
      </p:sp>
      <p:sp>
        <p:nvSpPr>
          <p:cNvPr id="8" name="Foliennummernplatzhalter 7"/>
          <p:cNvSpPr>
            <a:spLocks noGrp="1"/>
          </p:cNvSpPr>
          <p:nvPr>
            <p:ph type="sldNum" sz="quarter" idx="12"/>
          </p:nvPr>
        </p:nvSpPr>
        <p:spPr/>
        <p:txBody>
          <a:bodyPr/>
          <a:lstStyle/>
          <a:p>
            <a:fld id="{F82CC617-EC87-4E06-B92D-8D8AF591DFB6}" type="slidenum">
              <a:rPr lang="de-DE" smtClean="0"/>
              <a:t>11</a:t>
            </a:fld>
            <a:endParaRPr lang="de-DE"/>
          </a:p>
        </p:txBody>
      </p:sp>
      <p:sp>
        <p:nvSpPr>
          <p:cNvPr id="10" name="Textfeld 9"/>
          <p:cNvSpPr txBox="1"/>
          <p:nvPr/>
        </p:nvSpPr>
        <p:spPr>
          <a:xfrm>
            <a:off x="2838145" y="1850126"/>
            <a:ext cx="8995265" cy="369332"/>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Prüfungskriterien:</a:t>
            </a:r>
            <a:endParaRPr lang="de-DE" dirty="0">
              <a:effectLst>
                <a:outerShdw blurRad="38100" dist="38100" dir="2700000" algn="tl">
                  <a:srgbClr val="000000">
                    <a:alpha val="43137"/>
                  </a:srgbClr>
                </a:outerShdw>
              </a:effectLst>
            </a:endParaRPr>
          </a:p>
        </p:txBody>
      </p:sp>
      <p:sp>
        <p:nvSpPr>
          <p:cNvPr id="6" name="Textfeld 5"/>
          <p:cNvSpPr txBox="1"/>
          <p:nvPr/>
        </p:nvSpPr>
        <p:spPr>
          <a:xfrm>
            <a:off x="2838145" y="2314320"/>
            <a:ext cx="8995265" cy="3631763"/>
          </a:xfrm>
          <a:prstGeom prst="rect">
            <a:avLst/>
          </a:prstGeom>
          <a:noFill/>
        </p:spPr>
        <p:txBody>
          <a:bodyPr wrap="square" rtlCol="0">
            <a:spAutoFit/>
          </a:bodyPr>
          <a:lstStyle/>
          <a:p>
            <a:pPr marL="285750" indent="-285750">
              <a:buFontTx/>
              <a:buChar char="-"/>
            </a:pPr>
            <a:r>
              <a:rPr lang="de-DE" u="sng" dirty="0" smtClean="0">
                <a:effectLst>
                  <a:outerShdw blurRad="38100" dist="38100" dir="2700000" algn="tl">
                    <a:srgbClr val="000000">
                      <a:alpha val="43137"/>
                    </a:srgbClr>
                  </a:outerShdw>
                </a:effectLst>
              </a:rPr>
              <a:t>Kostenrechnungen / Beitreibung / Verwahrung eingenommener Gelder</a:t>
            </a:r>
            <a:r>
              <a:rPr lang="de-DE" dirty="0" smtClean="0">
                <a:effectLst>
                  <a:outerShdw blurRad="38100" dist="38100" dir="2700000" algn="tl">
                    <a:srgbClr val="000000">
                      <a:alpha val="43137"/>
                    </a:srgbClr>
                  </a:outerShdw>
                </a:effectLst>
              </a:rPr>
              <a:t>:</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zu erstellen entsprechend Anlagen </a:t>
            </a:r>
            <a:r>
              <a:rPr lang="de-DE" dirty="0">
                <a:effectLst>
                  <a:outerShdw blurRad="38100" dist="38100" dir="2700000" algn="tl">
                    <a:srgbClr val="000000">
                      <a:alpha val="43137"/>
                    </a:srgbClr>
                  </a:outerShdw>
                </a:effectLst>
              </a:rPr>
              <a:t>6a und 6b der </a:t>
            </a:r>
            <a:r>
              <a:rPr lang="de-DE" dirty="0" smtClean="0">
                <a:effectLst>
                  <a:outerShdw blurRad="38100" dist="38100" dir="2700000" algn="tl">
                    <a:srgbClr val="000000">
                      <a:alpha val="43137"/>
                    </a:srgbClr>
                  </a:outerShdw>
                </a:effectLst>
              </a:rPr>
              <a:t>VV </a:t>
            </a:r>
            <a:r>
              <a:rPr lang="de-DE" dirty="0" err="1" smtClean="0">
                <a:effectLst>
                  <a:outerShdw blurRad="38100" dist="38100" dir="2700000" algn="tl">
                    <a:srgbClr val="000000">
                      <a:alpha val="43137"/>
                    </a:srgbClr>
                  </a:outerShdw>
                </a:effectLst>
              </a:rPr>
              <a:t>SchStG</a:t>
            </a:r>
            <a:r>
              <a:rPr lang="de-DE" dirty="0">
                <a:effectLst>
                  <a:outerShdw blurRad="38100" dist="38100" dir="2700000" algn="tl">
                    <a:srgbClr val="000000">
                      <a:alpha val="43137"/>
                    </a:srgbClr>
                  </a:outerShdw>
                </a:effectLst>
              </a:rPr>
              <a:t> M-V </a:t>
            </a:r>
            <a:endParaRPr lang="de-DE" dirty="0" smtClean="0">
              <a:effectLst>
                <a:outerShdw blurRad="38100" dist="38100" dir="2700000" algn="tl">
                  <a:srgbClr val="000000">
                    <a:alpha val="43137"/>
                  </a:srgbClr>
                </a:outerShdw>
              </a:effectLst>
            </a:endParaRPr>
          </a:p>
          <a:p>
            <a:r>
              <a:rPr lang="de-DE" dirty="0" smtClean="0">
                <a:effectLst>
                  <a:outerShdw blurRad="38100" dist="38100" dir="2700000" algn="tl">
                    <a:srgbClr val="000000">
                      <a:alpha val="43137"/>
                    </a:srgbClr>
                  </a:outerShdw>
                </a:effectLst>
              </a:rPr>
              <a:t>     - in Urschriften </a:t>
            </a:r>
            <a:r>
              <a:rPr lang="de-DE" dirty="0">
                <a:effectLst>
                  <a:outerShdw blurRad="38100" dist="38100" dir="2700000" algn="tl">
                    <a:srgbClr val="000000">
                      <a:alpha val="43137"/>
                    </a:srgbClr>
                  </a:outerShdw>
                </a:effectLst>
              </a:rPr>
              <a:t>und </a:t>
            </a:r>
            <a:r>
              <a:rPr lang="de-DE" dirty="0" smtClean="0">
                <a:effectLst>
                  <a:outerShdw blurRad="38100" dist="38100" dir="2700000" algn="tl">
                    <a:srgbClr val="000000">
                      <a:alpha val="43137"/>
                    </a:srgbClr>
                  </a:outerShdw>
                </a:effectLst>
              </a:rPr>
              <a:t>Abschriften</a:t>
            </a:r>
            <a:endParaRPr lang="de-DE" dirty="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von </a:t>
            </a:r>
            <a:r>
              <a:rPr lang="de-DE" dirty="0">
                <a:effectLst>
                  <a:outerShdw blurRad="38100" dist="38100" dir="2700000" algn="tl">
                    <a:srgbClr val="000000">
                      <a:alpha val="43137"/>
                    </a:srgbClr>
                  </a:outerShdw>
                </a:effectLst>
              </a:rPr>
              <a:t>der Schiedsperson unterzeichnet und mit </a:t>
            </a:r>
            <a:r>
              <a:rPr lang="de-DE" dirty="0" smtClean="0">
                <a:effectLst>
                  <a:outerShdw blurRad="38100" dist="38100" dir="2700000" algn="tl">
                    <a:srgbClr val="000000">
                      <a:alpha val="43137"/>
                    </a:srgbClr>
                  </a:outerShdw>
                </a:effectLst>
              </a:rPr>
              <a:t>Dienstsiegel </a:t>
            </a:r>
            <a:r>
              <a:rPr lang="de-DE" dirty="0">
                <a:effectLst>
                  <a:outerShdw blurRad="38100" dist="38100" dir="2700000" algn="tl">
                    <a:srgbClr val="000000">
                      <a:alpha val="43137"/>
                    </a:srgbClr>
                  </a:outerShdw>
                </a:effectLst>
              </a:rPr>
              <a:t>versehen </a:t>
            </a:r>
          </a:p>
          <a:p>
            <a:r>
              <a:rPr lang="de-DE" sz="1400" dirty="0" smtClean="0">
                <a:effectLst>
                  <a:outerShdw blurRad="38100" dist="38100" dir="2700000" algn="tl">
                    <a:srgbClr val="000000">
                      <a:alpha val="43137"/>
                    </a:srgbClr>
                  </a:outerShdw>
                </a:effectLst>
              </a:rPr>
              <a:t>       (§ </a:t>
            </a:r>
            <a:r>
              <a:rPr lang="de-DE" sz="1400" dirty="0">
                <a:effectLst>
                  <a:outerShdw blurRad="38100" dist="38100" dir="2700000" algn="tl">
                    <a:srgbClr val="000000">
                      <a:alpha val="43137"/>
                    </a:srgbClr>
                  </a:outerShdw>
                </a:effectLst>
              </a:rPr>
              <a:t>49 </a:t>
            </a:r>
            <a:r>
              <a:rPr lang="de-DE" sz="1400" dirty="0" err="1">
                <a:effectLst>
                  <a:outerShdw blurRad="38100" dist="38100" dir="2700000" algn="tl">
                    <a:srgbClr val="000000">
                      <a:alpha val="43137"/>
                    </a:srgbClr>
                  </a:outerShdw>
                </a:effectLst>
              </a:rPr>
              <a:t>SchStG</a:t>
            </a:r>
            <a:r>
              <a:rPr lang="de-DE" sz="1400" dirty="0">
                <a:effectLst>
                  <a:outerShdw blurRad="38100" dist="38100" dir="2700000" algn="tl">
                    <a:srgbClr val="000000">
                      <a:alpha val="43137"/>
                    </a:srgbClr>
                  </a:outerShdw>
                </a:effectLst>
              </a:rPr>
              <a:t> M-V, Ziffer 49.1.1 VV-</a:t>
            </a:r>
            <a:r>
              <a:rPr lang="de-DE" sz="1400" dirty="0" err="1">
                <a:effectLst>
                  <a:outerShdw blurRad="38100" dist="38100" dir="2700000" algn="tl">
                    <a:srgbClr val="000000">
                      <a:alpha val="43137"/>
                    </a:srgbClr>
                  </a:outerShdw>
                </a:effectLst>
              </a:rPr>
              <a:t>SchStG</a:t>
            </a:r>
            <a:r>
              <a:rPr lang="de-DE" sz="1400" dirty="0">
                <a:effectLst>
                  <a:outerShdw blurRad="38100" dist="38100" dir="2700000" algn="tl">
                    <a:srgbClr val="000000">
                      <a:alpha val="43137"/>
                    </a:srgbClr>
                  </a:outerShdw>
                </a:effectLst>
              </a:rPr>
              <a:t> M-V</a:t>
            </a:r>
            <a:r>
              <a:rPr lang="de-DE" sz="1400" dirty="0" smtClean="0">
                <a:effectLst>
                  <a:outerShdw blurRad="38100" dist="38100" dir="2700000" algn="tl">
                    <a:srgbClr val="000000">
                      <a:alpha val="43137"/>
                    </a:srgbClr>
                  </a:outerShdw>
                </a:effectLst>
              </a:rPr>
              <a:t>)</a:t>
            </a:r>
            <a:endParaRPr lang="de-DE" sz="1400" dirty="0">
              <a:effectLst>
                <a:outerShdw blurRad="38100" dist="38100" dir="2700000" algn="tl">
                  <a:srgbClr val="000000">
                    <a:alpha val="43137"/>
                  </a:srgbClr>
                </a:outerShdw>
              </a:effectLst>
            </a:endParaRPr>
          </a:p>
          <a:p>
            <a:r>
              <a:rPr lang="de-DE" dirty="0" smtClean="0">
                <a:effectLst>
                  <a:outerShdw blurRad="38100" dist="38100" dir="2700000" algn="tl">
                    <a:srgbClr val="000000">
                      <a:alpha val="43137"/>
                    </a:srgbClr>
                  </a:outerShdw>
                </a:effectLst>
              </a:rPr>
              <a:t>     - Abschrift mit Zahlungsaufforderung </a:t>
            </a:r>
            <a:r>
              <a:rPr lang="de-DE" sz="1400" dirty="0" smtClean="0">
                <a:effectLst>
                  <a:outerShdw blurRad="38100" dist="38100" dir="2700000" algn="tl">
                    <a:srgbClr val="000000">
                      <a:alpha val="43137"/>
                    </a:srgbClr>
                  </a:outerShdw>
                </a:effectLst>
              </a:rPr>
              <a:t>(Zahlungsfrist 1 Monat) </a:t>
            </a:r>
            <a:r>
              <a:rPr lang="de-DE" dirty="0" smtClean="0">
                <a:effectLst>
                  <a:outerShdw blurRad="38100" dist="38100" dir="2700000" algn="tl">
                    <a:srgbClr val="000000">
                      <a:alpha val="43137"/>
                    </a:srgbClr>
                  </a:outerShdw>
                </a:effectLst>
              </a:rPr>
              <a:t>und Hinweis auf bei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Nichtzahlung drohendes Beitreibungsverfahren an Kostenschuldner</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t>
            </a:r>
            <a:r>
              <a:rPr lang="de-DE" sz="1400" dirty="0" smtClean="0">
                <a:effectLst>
                  <a:outerShdw blurRad="38100" dist="38100" dir="2700000" algn="tl">
                    <a:srgbClr val="000000">
                      <a:alpha val="43137"/>
                    </a:srgbClr>
                  </a:outerShdw>
                </a:effectLst>
              </a:rPr>
              <a:t>(Ziffer 49.1.2 </a:t>
            </a:r>
            <a:r>
              <a:rPr lang="de-DE" sz="1400" dirty="0">
                <a:effectLst>
                  <a:outerShdw blurRad="38100" dist="38100" dir="2700000" algn="tl">
                    <a:srgbClr val="000000">
                      <a:alpha val="43137"/>
                    </a:srgbClr>
                  </a:outerShdw>
                </a:effectLst>
              </a:rPr>
              <a:t>VV-</a:t>
            </a:r>
            <a:r>
              <a:rPr lang="de-DE" sz="1400" dirty="0" err="1">
                <a:effectLst>
                  <a:outerShdw blurRad="38100" dist="38100" dir="2700000" algn="tl">
                    <a:srgbClr val="000000">
                      <a:alpha val="43137"/>
                    </a:srgbClr>
                  </a:outerShdw>
                </a:effectLst>
              </a:rPr>
              <a:t>SchStG</a:t>
            </a:r>
            <a:r>
              <a:rPr lang="de-DE" sz="1400" dirty="0">
                <a:effectLst>
                  <a:outerShdw blurRad="38100" dist="38100" dir="2700000" algn="tl">
                    <a:srgbClr val="000000">
                      <a:alpha val="43137"/>
                    </a:srgbClr>
                  </a:outerShdw>
                </a:effectLst>
              </a:rPr>
              <a:t> M-V</a:t>
            </a:r>
            <a:r>
              <a:rPr lang="de-DE" sz="1400" dirty="0" smtClean="0">
                <a:effectLst>
                  <a:outerShdw blurRad="38100" dist="38100" dir="2700000" algn="tl">
                    <a:srgbClr val="000000">
                      <a:alpha val="43137"/>
                    </a:srgbClr>
                  </a:outerShdw>
                </a:effectLst>
              </a:rPr>
              <a:t>)</a:t>
            </a:r>
            <a:endParaRPr lang="de-DE" dirty="0" smtClean="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bei Ausbleiben fristgerechter Zahlungen Übergabe zur Vollstreckung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Beitreibung an die Gemeinde </a:t>
            </a:r>
            <a:r>
              <a:rPr lang="de-DE" sz="1400" dirty="0" smtClean="0">
                <a:effectLst>
                  <a:outerShdw blurRad="38100" dist="38100" dir="2700000" algn="tl">
                    <a:srgbClr val="000000">
                      <a:alpha val="43137"/>
                    </a:srgbClr>
                  </a:outerShdw>
                </a:effectLst>
              </a:rPr>
              <a:t>(§ 49 </a:t>
            </a:r>
            <a:r>
              <a:rPr lang="de-DE" sz="1400" dirty="0" err="1" smtClean="0">
                <a:effectLst>
                  <a:outerShdw blurRad="38100" dist="38100" dir="2700000" algn="tl">
                    <a:srgbClr val="000000">
                      <a:alpha val="43137"/>
                    </a:srgbClr>
                  </a:outerShdw>
                </a:effectLst>
              </a:rPr>
              <a:t>SchStG</a:t>
            </a:r>
            <a:r>
              <a:rPr lang="de-DE" sz="1400" dirty="0" smtClean="0">
                <a:effectLst>
                  <a:outerShdw blurRad="38100" dist="38100" dir="2700000" algn="tl">
                    <a:srgbClr val="000000">
                      <a:alpha val="43137"/>
                    </a:srgbClr>
                  </a:outerShdw>
                </a:effectLst>
              </a:rPr>
              <a:t> M-V)</a:t>
            </a:r>
            <a:endParaRPr lang="de-DE" dirty="0" smtClean="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Verwahrung eingegangener / eingenommener Gelder abgesondert von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sonstigen Geldbeständen, insbesondere eigenem Geld der Schidesperson</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t>
            </a:r>
            <a:r>
              <a:rPr lang="de-DE" sz="1400" dirty="0" smtClean="0">
                <a:effectLst>
                  <a:outerShdw blurRad="38100" dist="38100" dir="2700000" algn="tl">
                    <a:srgbClr val="000000">
                      <a:alpha val="43137"/>
                    </a:srgbClr>
                  </a:outerShdw>
                </a:effectLst>
              </a:rPr>
              <a:t>(Ziffer 54.3 VV </a:t>
            </a:r>
            <a:r>
              <a:rPr lang="de-DE" sz="1400" dirty="0" err="1" smtClean="0">
                <a:effectLst>
                  <a:outerShdw blurRad="38100" dist="38100" dir="2700000" algn="tl">
                    <a:srgbClr val="000000">
                      <a:alpha val="43137"/>
                    </a:srgbClr>
                  </a:outerShdw>
                </a:effectLst>
              </a:rPr>
              <a:t>SchStG</a:t>
            </a:r>
            <a:r>
              <a:rPr lang="de-DE" sz="1400" dirty="0" smtClean="0">
                <a:effectLst>
                  <a:outerShdw blurRad="38100" dist="38100" dir="2700000" algn="tl">
                    <a:srgbClr val="000000">
                      <a:alpha val="43137"/>
                    </a:srgbClr>
                  </a:outerShdw>
                </a:effectLst>
              </a:rPr>
              <a:t> M-V)</a:t>
            </a:r>
            <a:endParaRPr lang="de-DE" dirty="0">
              <a:effectLst>
                <a:outerShdw blurRad="38100" dist="38100" dir="2700000" algn="tl">
                  <a:srgbClr val="000000">
                    <a:alpha val="43137"/>
                  </a:srgbClr>
                </a:outerShdw>
              </a:effectLst>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4084429523"/>
              </p:ext>
            </p:extLst>
          </p:nvPr>
        </p:nvGraphicFramePr>
        <p:xfrm>
          <a:off x="742097" y="580816"/>
          <a:ext cx="1242565" cy="1758240"/>
        </p:xfrm>
        <a:graphic>
          <a:graphicData uri="http://schemas.openxmlformats.org/presentationml/2006/ole">
            <mc:AlternateContent xmlns:mc="http://schemas.openxmlformats.org/markup-compatibility/2006">
              <mc:Choice xmlns:v="urn:schemas-microsoft-com:vml" Requires="v">
                <p:oleObj spid="_x0000_s4182" name="Acrobat Document" r:id="rId4" imgW="5667363" imgH="8020022" progId="AcroExch.Document.DC">
                  <p:embed/>
                </p:oleObj>
              </mc:Choice>
              <mc:Fallback>
                <p:oleObj name="Acrobat Document" r:id="rId4" imgW="5667363" imgH="8020022" progId="AcroExch.Document.DC">
                  <p:embed/>
                  <p:pic>
                    <p:nvPicPr>
                      <p:cNvPr id="0" name=""/>
                      <p:cNvPicPr/>
                      <p:nvPr/>
                    </p:nvPicPr>
                    <p:blipFill>
                      <a:blip r:embed="rId5"/>
                      <a:stretch>
                        <a:fillRect/>
                      </a:stretch>
                    </p:blipFill>
                    <p:spPr>
                      <a:xfrm>
                        <a:off x="742097" y="580816"/>
                        <a:ext cx="1242565" cy="1758240"/>
                      </a:xfrm>
                      <a:prstGeom prst="rect">
                        <a:avLst/>
                      </a:prstGeom>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388377600"/>
              </p:ext>
            </p:extLst>
          </p:nvPr>
        </p:nvGraphicFramePr>
        <p:xfrm>
          <a:off x="756586" y="2559488"/>
          <a:ext cx="1213586" cy="1570713"/>
        </p:xfrm>
        <a:graphic>
          <a:graphicData uri="http://schemas.openxmlformats.org/presentationml/2006/ole">
            <mc:AlternateContent xmlns:mc="http://schemas.openxmlformats.org/markup-compatibility/2006">
              <mc:Choice xmlns:v="urn:schemas-microsoft-com:vml" Requires="v">
                <p:oleObj spid="_x0000_s4183" name="Acrobat Document" r:id="rId6" imgW="5829156" imgH="7543672" progId="AcroExch.Document.DC">
                  <p:embed/>
                </p:oleObj>
              </mc:Choice>
              <mc:Fallback>
                <p:oleObj name="Acrobat Document" r:id="rId6" imgW="5829156" imgH="7543672" progId="AcroExch.Document.DC">
                  <p:embed/>
                  <p:pic>
                    <p:nvPicPr>
                      <p:cNvPr id="0" name=""/>
                      <p:cNvPicPr/>
                      <p:nvPr/>
                    </p:nvPicPr>
                    <p:blipFill>
                      <a:blip r:embed="rId7"/>
                      <a:stretch>
                        <a:fillRect/>
                      </a:stretch>
                    </p:blipFill>
                    <p:spPr>
                      <a:xfrm>
                        <a:off x="756586" y="2559488"/>
                        <a:ext cx="1213586" cy="1570713"/>
                      </a:xfrm>
                      <a:prstGeom prst="rect">
                        <a:avLst/>
                      </a:prstGeom>
                    </p:spPr>
                  </p:pic>
                </p:oleObj>
              </mc:Fallback>
            </mc:AlternateContent>
          </a:graphicData>
        </a:graphic>
      </p:graphicFrame>
    </p:spTree>
    <p:extLst>
      <p:ext uri="{BB962C8B-B14F-4D97-AF65-F5344CB8AC3E}">
        <p14:creationId xmlns:p14="http://schemas.microsoft.com/office/powerpoint/2010/main" val="3826094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470174" y="413249"/>
            <a:ext cx="9130867" cy="1713325"/>
          </a:xfrm>
        </p:spPr>
        <p:txBody>
          <a:bodyPr>
            <a:noAutofit/>
          </a:bodyPr>
          <a:lstStyle/>
          <a:p>
            <a:r>
              <a:rPr lang="de-DE" dirty="0" smtClean="0"/>
              <a:t>Top 3 – 	Wirkungsweise der Fachaufsicht im Auftrage und in Verantwortung der </a:t>
            </a:r>
          </a:p>
          <a:p>
            <a:r>
              <a:rPr lang="de-DE" dirty="0"/>
              <a:t> </a:t>
            </a:r>
            <a:r>
              <a:rPr lang="de-DE" dirty="0" smtClean="0"/>
              <a:t>              Amtsgerichtsdirektorin/en der Amtsgerichte Neubrandenburg, Pasewalk </a:t>
            </a:r>
          </a:p>
          <a:p>
            <a:r>
              <a:rPr lang="de-DE" dirty="0"/>
              <a:t> </a:t>
            </a:r>
            <a:r>
              <a:rPr lang="de-DE" dirty="0" smtClean="0"/>
              <a:t>              und Waren (Müritz) gegenüber den Schiedsmännern und -frauen</a:t>
            </a:r>
            <a:endParaRPr lang="de-DE" dirty="0"/>
          </a:p>
        </p:txBody>
      </p:sp>
      <p:sp>
        <p:nvSpPr>
          <p:cNvPr id="4" name="Fußzeilenplatzhalter 3"/>
          <p:cNvSpPr>
            <a:spLocks noGrp="1"/>
          </p:cNvSpPr>
          <p:nvPr>
            <p:ph type="ftr" sz="quarter" idx="11"/>
          </p:nvPr>
        </p:nvSpPr>
        <p:spPr/>
        <p:txBody>
          <a:bodyPr/>
          <a:lstStyle/>
          <a:p>
            <a:r>
              <a:rPr lang="de-DE" sz="1000" smtClean="0"/>
              <a:t>Beiträge Amtsgericht Neubrandenburg, Matthias Brandt, Direktor des Amtsgerichts</a:t>
            </a:r>
            <a:endParaRPr lang="de-DE" sz="1000" dirty="0"/>
          </a:p>
        </p:txBody>
      </p:sp>
      <p:sp>
        <p:nvSpPr>
          <p:cNvPr id="7" name="Textfeld 6"/>
          <p:cNvSpPr txBox="1"/>
          <p:nvPr/>
        </p:nvSpPr>
        <p:spPr>
          <a:xfrm>
            <a:off x="2869124" y="1797019"/>
            <a:ext cx="8332968" cy="369332"/>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Häufige Fehler</a:t>
            </a:r>
            <a:endParaRPr lang="de-DE" dirty="0">
              <a:effectLst>
                <a:outerShdw blurRad="38100" dist="38100" dir="2700000" algn="tl">
                  <a:srgbClr val="000000">
                    <a:alpha val="43137"/>
                  </a:srgbClr>
                </a:outerShdw>
              </a:effectLst>
            </a:endParaRPr>
          </a:p>
        </p:txBody>
      </p:sp>
      <p:sp>
        <p:nvSpPr>
          <p:cNvPr id="8" name="Foliennummernplatzhalter 7"/>
          <p:cNvSpPr>
            <a:spLocks noGrp="1"/>
          </p:cNvSpPr>
          <p:nvPr>
            <p:ph type="sldNum" sz="quarter" idx="12"/>
          </p:nvPr>
        </p:nvSpPr>
        <p:spPr/>
        <p:txBody>
          <a:bodyPr/>
          <a:lstStyle/>
          <a:p>
            <a:fld id="{F82CC617-EC87-4E06-B92D-8D8AF591DFB6}" type="slidenum">
              <a:rPr lang="de-DE" smtClean="0"/>
              <a:t>12</a:t>
            </a:fld>
            <a:endParaRPr lang="de-DE"/>
          </a:p>
        </p:txBody>
      </p:sp>
      <p:sp>
        <p:nvSpPr>
          <p:cNvPr id="9" name="Textfeld 8"/>
          <p:cNvSpPr txBox="1"/>
          <p:nvPr/>
        </p:nvSpPr>
        <p:spPr>
          <a:xfrm>
            <a:off x="2869124" y="2348052"/>
            <a:ext cx="8995265" cy="3970318"/>
          </a:xfrm>
          <a:prstGeom prst="rect">
            <a:avLst/>
          </a:prstGeom>
          <a:noFill/>
        </p:spPr>
        <p:txBody>
          <a:bodyPr wrap="square" rtlCol="0">
            <a:spAutoFit/>
          </a:bodyPr>
          <a:lstStyle/>
          <a:p>
            <a:pPr marL="285750" indent="-285750">
              <a:buFontTx/>
              <a:buChar char="-"/>
            </a:pPr>
            <a:r>
              <a:rPr lang="de-DE" u="sng" dirty="0" smtClean="0">
                <a:effectLst>
                  <a:outerShdw blurRad="38100" dist="38100" dir="2700000" algn="tl">
                    <a:srgbClr val="000000">
                      <a:alpha val="43137"/>
                    </a:srgbClr>
                  </a:outerShdw>
                </a:effectLst>
              </a:rPr>
              <a:t>Protokollbuch / Protokolle</a:t>
            </a:r>
          </a:p>
          <a:p>
            <a:pPr lvl="1"/>
            <a:r>
              <a:rPr lang="de-DE" dirty="0" smtClean="0">
                <a:effectLst>
                  <a:outerShdw blurRad="38100" dist="38100" dir="2700000" algn="tl">
                    <a:srgbClr val="000000">
                      <a:alpha val="43137"/>
                    </a:srgbClr>
                  </a:outerShdw>
                </a:effectLst>
              </a:rPr>
              <a:t>- Spalten im </a:t>
            </a:r>
            <a:r>
              <a:rPr lang="de-DE" dirty="0">
                <a:effectLst>
                  <a:outerShdw blurRad="38100" dist="38100" dir="2700000" algn="tl">
                    <a:srgbClr val="000000">
                      <a:alpha val="43137"/>
                    </a:srgbClr>
                  </a:outerShdw>
                </a:effectLst>
              </a:rPr>
              <a:t>Protokollbuch nicht bzw. falsch befüllt</a:t>
            </a:r>
          </a:p>
          <a:p>
            <a:pPr lvl="1"/>
            <a:r>
              <a:rPr lang="de-DE" dirty="0" smtClean="0">
                <a:effectLst>
                  <a:outerShdw blurRad="38100" dist="38100" dir="2700000" algn="tl">
                    <a:srgbClr val="000000">
                      <a:alpha val="43137"/>
                    </a:srgbClr>
                  </a:outerShdw>
                </a:effectLst>
              </a:rPr>
              <a:t>- Protokollvordrucke </a:t>
            </a:r>
            <a:r>
              <a:rPr lang="de-DE" dirty="0">
                <a:effectLst>
                  <a:outerShdw blurRad="38100" dist="38100" dir="2700000" algn="tl">
                    <a:srgbClr val="000000">
                      <a:alpha val="43137"/>
                    </a:srgbClr>
                  </a:outerShdw>
                </a:effectLst>
              </a:rPr>
              <a:t>unzureichend </a:t>
            </a:r>
            <a:r>
              <a:rPr lang="de-DE" dirty="0" smtClean="0">
                <a:effectLst>
                  <a:outerShdw blurRad="38100" dist="38100" dir="2700000" algn="tl">
                    <a:srgbClr val="000000">
                      <a:alpha val="43137"/>
                    </a:srgbClr>
                  </a:outerShdw>
                </a:effectLst>
              </a:rPr>
              <a:t>befüllt </a:t>
            </a:r>
            <a:endParaRPr lang="de-DE" dirty="0">
              <a:effectLst>
                <a:outerShdw blurRad="38100" dist="38100" dir="2700000" algn="tl">
                  <a:srgbClr val="000000">
                    <a:alpha val="43137"/>
                  </a:srgbClr>
                </a:outerShdw>
              </a:effectLst>
            </a:endParaRPr>
          </a:p>
          <a:p>
            <a:pPr lvl="1"/>
            <a:r>
              <a:rPr lang="de-DE" dirty="0" smtClean="0">
                <a:effectLst>
                  <a:outerShdw blurRad="38100" dist="38100" dir="2700000" algn="tl">
                    <a:srgbClr val="000000">
                      <a:alpha val="43137"/>
                    </a:srgbClr>
                  </a:outerShdw>
                </a:effectLst>
              </a:rPr>
              <a:t>- Protokoll-Nr</a:t>
            </a:r>
            <a:r>
              <a:rPr lang="de-DE" dirty="0">
                <a:effectLst>
                  <a:outerShdw blurRad="38100" dist="38100" dir="2700000" algn="tl">
                    <a:srgbClr val="000000">
                      <a:alpha val="43137"/>
                    </a:srgbClr>
                  </a:outerShdw>
                </a:effectLst>
              </a:rPr>
              <a:t>. im Protokoll stimmt nicht mit der Angabe in </a:t>
            </a:r>
            <a:r>
              <a:rPr lang="de-DE" dirty="0" smtClean="0">
                <a:effectLst>
                  <a:outerShdw blurRad="38100" dist="38100" dir="2700000" algn="tl">
                    <a:srgbClr val="000000">
                      <a:alpha val="43137"/>
                    </a:srgbClr>
                  </a:outerShdw>
                </a:effectLst>
              </a:rPr>
              <a:t>Spalte </a:t>
            </a:r>
            <a:r>
              <a:rPr lang="de-DE" dirty="0">
                <a:effectLst>
                  <a:outerShdw blurRad="38100" dist="38100" dir="2700000" algn="tl">
                    <a:srgbClr val="000000">
                      <a:alpha val="43137"/>
                    </a:srgbClr>
                  </a:outerShdw>
                </a:effectLst>
              </a:rPr>
              <a:t>11 des </a:t>
            </a:r>
            <a:endParaRPr lang="de-DE" dirty="0" smtClean="0">
              <a:effectLst>
                <a:outerShdw blurRad="38100" dist="38100" dir="2700000" algn="tl">
                  <a:srgbClr val="000000">
                    <a:alpha val="43137"/>
                  </a:srgbClr>
                </a:outerShdw>
              </a:effectLst>
            </a:endParaRPr>
          </a:p>
          <a:p>
            <a:pPr lvl="1"/>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Protokollbuches </a:t>
            </a:r>
            <a:r>
              <a:rPr lang="de-DE" dirty="0">
                <a:effectLst>
                  <a:outerShdw blurRad="38100" dist="38100" dir="2700000" algn="tl">
                    <a:srgbClr val="000000">
                      <a:alpha val="43137"/>
                    </a:srgbClr>
                  </a:outerShdw>
                </a:effectLst>
              </a:rPr>
              <a:t>überein	</a:t>
            </a:r>
          </a:p>
          <a:p>
            <a:pPr lvl="1"/>
            <a:r>
              <a:rPr lang="de-DE" dirty="0" smtClean="0">
                <a:effectLst>
                  <a:outerShdw blurRad="38100" dist="38100" dir="2700000" algn="tl">
                    <a:srgbClr val="000000">
                      <a:alpha val="43137"/>
                    </a:srgbClr>
                  </a:outerShdw>
                </a:effectLst>
              </a:rPr>
              <a:t>- Anschriften </a:t>
            </a:r>
            <a:r>
              <a:rPr lang="de-DE" dirty="0">
                <a:effectLst>
                  <a:outerShdw blurRad="38100" dist="38100" dir="2700000" algn="tl">
                    <a:srgbClr val="000000">
                      <a:alpha val="43137"/>
                    </a:srgbClr>
                  </a:outerShdw>
                </a:effectLst>
              </a:rPr>
              <a:t>der Parteien fehlen</a:t>
            </a:r>
          </a:p>
          <a:p>
            <a:pPr lvl="1"/>
            <a:r>
              <a:rPr lang="de-DE" dirty="0" smtClean="0">
                <a:effectLst>
                  <a:outerShdw blurRad="38100" dist="38100" dir="2700000" algn="tl">
                    <a:srgbClr val="000000">
                      <a:alpha val="43137"/>
                    </a:srgbClr>
                  </a:outerShdw>
                </a:effectLst>
              </a:rPr>
              <a:t>- Erfassungen </a:t>
            </a:r>
            <a:r>
              <a:rPr lang="de-DE" dirty="0">
                <a:effectLst>
                  <a:outerShdw blurRad="38100" dist="38100" dir="2700000" algn="tl">
                    <a:srgbClr val="000000">
                      <a:alpha val="43137"/>
                    </a:srgbClr>
                  </a:outerShdw>
                </a:effectLst>
              </a:rPr>
              <a:t>über die Erteilung von </a:t>
            </a:r>
            <a:r>
              <a:rPr lang="de-DE" dirty="0" smtClean="0">
                <a:effectLst>
                  <a:outerShdw blurRad="38100" dist="38100" dir="2700000" algn="tl">
                    <a:srgbClr val="000000">
                      <a:alpha val="43137"/>
                    </a:srgbClr>
                  </a:outerShdw>
                </a:effectLst>
              </a:rPr>
              <a:t>Erfolglosigkeitsbescheinigungen</a:t>
            </a: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t>
            </a:r>
          </a:p>
          <a:p>
            <a:pPr lvl="1"/>
            <a:r>
              <a:rPr lang="de-DE" dirty="0" smtClean="0">
                <a:effectLst>
                  <a:outerShdw blurRad="38100" dist="38100" dir="2700000" algn="tl">
                    <a:srgbClr val="000000">
                      <a:alpha val="43137"/>
                    </a:srgbClr>
                  </a:outerShdw>
                </a:effectLst>
              </a:rPr>
              <a:t>  Ordnungsgeldern </a:t>
            </a:r>
            <a:r>
              <a:rPr lang="de-DE" dirty="0">
                <a:effectLst>
                  <a:outerShdw blurRad="38100" dist="38100" dir="2700000" algn="tl">
                    <a:srgbClr val="000000">
                      <a:alpha val="43137"/>
                    </a:srgbClr>
                  </a:outerShdw>
                </a:effectLst>
              </a:rPr>
              <a:t>…. etc. fehlen in Spalte 12 des Vorblattes</a:t>
            </a:r>
          </a:p>
          <a:p>
            <a:pPr lvl="1"/>
            <a:r>
              <a:rPr lang="de-DE" dirty="0" smtClean="0">
                <a:effectLst>
                  <a:outerShdw blurRad="38100" dist="38100" dir="2700000" algn="tl">
                    <a:srgbClr val="000000">
                      <a:alpha val="43137"/>
                    </a:srgbClr>
                  </a:outerShdw>
                </a:effectLst>
              </a:rPr>
              <a:t>- Protokolle und / oder Vergleiche nicht unterzeichnet(</a:t>
            </a:r>
            <a:r>
              <a:rPr lang="de-DE" b="1" dirty="0" smtClean="0">
                <a:effectLst>
                  <a:outerShdw blurRad="38100" dist="38100" dir="2700000" algn="tl">
                    <a:srgbClr val="000000">
                      <a:alpha val="43137"/>
                    </a:srgbClr>
                  </a:outerShdw>
                </a:effectLst>
              </a:rPr>
              <a:t>!</a:t>
            </a:r>
            <a:r>
              <a:rPr lang="de-DE" dirty="0" smtClean="0">
                <a:effectLst>
                  <a:outerShdw blurRad="38100" dist="38100" dir="2700000" algn="tl">
                    <a:srgbClr val="000000">
                      <a:alpha val="43137"/>
                    </a:srgbClr>
                  </a:outerShdw>
                </a:effectLst>
              </a:rPr>
              <a:t>)</a:t>
            </a:r>
            <a:endParaRPr lang="de-DE" dirty="0">
              <a:effectLst>
                <a:outerShdw blurRad="38100" dist="38100" dir="2700000" algn="tl">
                  <a:srgbClr val="000000">
                    <a:alpha val="43137"/>
                  </a:srgbClr>
                </a:outerShdw>
              </a:effectLst>
            </a:endParaRPr>
          </a:p>
          <a:p>
            <a:pPr lvl="1"/>
            <a:r>
              <a:rPr lang="de-DE" dirty="0" smtClean="0">
                <a:effectLst>
                  <a:outerShdw blurRad="38100" dist="38100" dir="2700000" algn="tl">
                    <a:srgbClr val="000000">
                      <a:alpha val="43137"/>
                    </a:srgbClr>
                  </a:outerShdw>
                </a:effectLst>
              </a:rPr>
              <a:t>- Vergleiche </a:t>
            </a:r>
            <a:r>
              <a:rPr lang="de-DE" dirty="0">
                <a:effectLst>
                  <a:outerShdw blurRad="38100" dist="38100" dir="2700000" algn="tl">
                    <a:srgbClr val="000000">
                      <a:alpha val="43137"/>
                    </a:srgbClr>
                  </a:outerShdw>
                </a:effectLst>
              </a:rPr>
              <a:t>nicht vorgelesen und </a:t>
            </a:r>
            <a:r>
              <a:rPr lang="de-DE" dirty="0" smtClean="0">
                <a:effectLst>
                  <a:outerShdw blurRad="38100" dist="38100" dir="2700000" algn="tl">
                    <a:srgbClr val="000000">
                      <a:alpha val="43137"/>
                    </a:srgbClr>
                  </a:outerShdw>
                </a:effectLst>
              </a:rPr>
              <a:t>genehmigt (</a:t>
            </a:r>
            <a:r>
              <a:rPr lang="de-DE" b="1" dirty="0" smtClean="0">
                <a:effectLst>
                  <a:outerShdw blurRad="38100" dist="38100" dir="2700000" algn="tl">
                    <a:srgbClr val="000000">
                      <a:alpha val="43137"/>
                    </a:srgbClr>
                  </a:outerShdw>
                </a:effectLst>
              </a:rPr>
              <a:t>!</a:t>
            </a:r>
            <a:r>
              <a:rPr lang="de-DE" dirty="0" smtClean="0">
                <a:effectLst>
                  <a:outerShdw blurRad="38100" dist="38100" dir="2700000" algn="tl">
                    <a:srgbClr val="000000">
                      <a:alpha val="43137"/>
                    </a:srgbClr>
                  </a:outerShdw>
                </a:effectLst>
              </a:rPr>
              <a:t>)</a:t>
            </a:r>
            <a:endParaRPr lang="de-DE" dirty="0">
              <a:effectLst>
                <a:outerShdw blurRad="38100" dist="38100" dir="2700000" algn="tl">
                  <a:srgbClr val="000000">
                    <a:alpha val="43137"/>
                  </a:srgbClr>
                </a:outerShdw>
              </a:effectLst>
            </a:endParaRPr>
          </a:p>
          <a:p>
            <a:pPr lvl="1"/>
            <a:r>
              <a:rPr lang="de-DE" dirty="0" smtClean="0">
                <a:effectLst>
                  <a:outerShdw blurRad="38100" dist="38100" dir="2700000" algn="tl">
                    <a:srgbClr val="000000">
                      <a:alpha val="43137"/>
                    </a:srgbClr>
                  </a:outerShdw>
                </a:effectLst>
              </a:rPr>
              <a:t>- kein Hinweis auf Verhandlungsergebnis (z.B. Vergleichsschluss)</a:t>
            </a:r>
            <a:endParaRPr lang="de-DE" dirty="0">
              <a:effectLst>
                <a:outerShdw blurRad="38100" dist="38100" dir="2700000" algn="tl">
                  <a:srgbClr val="000000">
                    <a:alpha val="43137"/>
                  </a:srgbClr>
                </a:outerShdw>
              </a:effectLst>
            </a:endParaRPr>
          </a:p>
          <a:p>
            <a:pPr lvl="1"/>
            <a:r>
              <a:rPr lang="de-DE" dirty="0" smtClean="0">
                <a:effectLst>
                  <a:outerShdw blurRad="38100" dist="38100" dir="2700000" algn="tl">
                    <a:srgbClr val="000000">
                      <a:alpha val="43137"/>
                    </a:srgbClr>
                  </a:outerShdw>
                </a:effectLst>
              </a:rPr>
              <a:t>- fehlende Vollmachtsurkunden / Kopien Vorsorgevollmachten</a:t>
            </a:r>
            <a:endParaRPr lang="de-DE" dirty="0">
              <a:effectLst>
                <a:outerShdw blurRad="38100" dist="38100" dir="2700000" algn="tl">
                  <a:srgbClr val="000000">
                    <a:alpha val="43137"/>
                  </a:srgbClr>
                </a:outerShdw>
              </a:effectLst>
            </a:endParaRPr>
          </a:p>
          <a:p>
            <a:pPr lvl="1"/>
            <a:r>
              <a:rPr lang="de-DE" dirty="0" smtClean="0">
                <a:effectLst>
                  <a:outerShdw blurRad="38100" dist="38100" dir="2700000" algn="tl">
                    <a:srgbClr val="000000">
                      <a:alpha val="43137"/>
                    </a:srgbClr>
                  </a:outerShdw>
                </a:effectLst>
              </a:rPr>
              <a:t>- keine / unzureichende Bezeichnung </a:t>
            </a:r>
            <a:r>
              <a:rPr lang="de-DE" dirty="0">
                <a:effectLst>
                  <a:outerShdw blurRad="38100" dist="38100" dir="2700000" algn="tl">
                    <a:srgbClr val="000000">
                      <a:alpha val="43137"/>
                    </a:srgbClr>
                  </a:outerShdw>
                </a:effectLst>
              </a:rPr>
              <a:t>des Streitgegenstands</a:t>
            </a:r>
          </a:p>
          <a:p>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028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348345" y="594562"/>
            <a:ext cx="9130867" cy="1713325"/>
          </a:xfrm>
        </p:spPr>
        <p:txBody>
          <a:bodyPr>
            <a:noAutofit/>
          </a:bodyPr>
          <a:lstStyle/>
          <a:p>
            <a:r>
              <a:rPr lang="de-DE" dirty="0" smtClean="0"/>
              <a:t>Top 3 – 	Wirkungsweise der Fachaufsicht im Auftrage und in Verantwortung der </a:t>
            </a:r>
          </a:p>
          <a:p>
            <a:r>
              <a:rPr lang="de-DE" dirty="0"/>
              <a:t> </a:t>
            </a:r>
            <a:r>
              <a:rPr lang="de-DE" dirty="0" smtClean="0"/>
              <a:t>              Amtsgerichtsdirektorin/en der Amtsgerichte Neubrandenburg, Pasewalk </a:t>
            </a:r>
          </a:p>
          <a:p>
            <a:r>
              <a:rPr lang="de-DE" dirty="0"/>
              <a:t> </a:t>
            </a:r>
            <a:r>
              <a:rPr lang="de-DE" dirty="0" smtClean="0"/>
              <a:t>              und Waren (Müritz) gegenüber den Schiedsmännern und -frauen</a:t>
            </a:r>
            <a:endParaRPr lang="de-DE" dirty="0"/>
          </a:p>
        </p:txBody>
      </p:sp>
      <p:sp>
        <p:nvSpPr>
          <p:cNvPr id="4" name="Fußzeilenplatzhalter 3"/>
          <p:cNvSpPr>
            <a:spLocks noGrp="1"/>
          </p:cNvSpPr>
          <p:nvPr>
            <p:ph type="ftr" sz="quarter" idx="11"/>
          </p:nvPr>
        </p:nvSpPr>
        <p:spPr/>
        <p:txBody>
          <a:bodyPr/>
          <a:lstStyle/>
          <a:p>
            <a:r>
              <a:rPr lang="de-DE" sz="1000" smtClean="0"/>
              <a:t>Beiträge Amtsgericht Neubrandenburg, Matthias Brandt, Direktor des Amtsgerichts</a:t>
            </a:r>
            <a:endParaRPr lang="de-DE" sz="1000" dirty="0"/>
          </a:p>
        </p:txBody>
      </p:sp>
      <p:sp>
        <p:nvSpPr>
          <p:cNvPr id="7" name="Textfeld 6"/>
          <p:cNvSpPr txBox="1"/>
          <p:nvPr/>
        </p:nvSpPr>
        <p:spPr>
          <a:xfrm>
            <a:off x="2869124" y="2139458"/>
            <a:ext cx="8332968" cy="369332"/>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Häufige Fehler</a:t>
            </a:r>
            <a:endParaRPr lang="de-DE" dirty="0">
              <a:effectLst>
                <a:outerShdw blurRad="38100" dist="38100" dir="2700000" algn="tl">
                  <a:srgbClr val="000000">
                    <a:alpha val="43137"/>
                  </a:srgbClr>
                </a:outerShdw>
              </a:effectLst>
            </a:endParaRPr>
          </a:p>
        </p:txBody>
      </p:sp>
      <p:sp>
        <p:nvSpPr>
          <p:cNvPr id="8" name="Foliennummernplatzhalter 7"/>
          <p:cNvSpPr>
            <a:spLocks noGrp="1"/>
          </p:cNvSpPr>
          <p:nvPr>
            <p:ph type="sldNum" sz="quarter" idx="12"/>
          </p:nvPr>
        </p:nvSpPr>
        <p:spPr/>
        <p:txBody>
          <a:bodyPr/>
          <a:lstStyle/>
          <a:p>
            <a:fld id="{F82CC617-EC87-4E06-B92D-8D8AF591DFB6}" type="slidenum">
              <a:rPr lang="de-DE" smtClean="0"/>
              <a:t>13</a:t>
            </a:fld>
            <a:endParaRPr lang="de-DE"/>
          </a:p>
        </p:txBody>
      </p:sp>
      <p:sp>
        <p:nvSpPr>
          <p:cNvPr id="9" name="Textfeld 8"/>
          <p:cNvSpPr txBox="1"/>
          <p:nvPr/>
        </p:nvSpPr>
        <p:spPr>
          <a:xfrm>
            <a:off x="2869124" y="3021519"/>
            <a:ext cx="8995265" cy="2585323"/>
          </a:xfrm>
          <a:prstGeom prst="rect">
            <a:avLst/>
          </a:prstGeom>
          <a:noFill/>
        </p:spPr>
        <p:txBody>
          <a:bodyPr wrap="square" rtlCol="0">
            <a:spAutoFit/>
          </a:bodyPr>
          <a:lstStyle/>
          <a:p>
            <a:pPr marL="285750" indent="-285750">
              <a:buFontTx/>
              <a:buChar char="-"/>
            </a:pPr>
            <a:r>
              <a:rPr lang="de-DE" u="sng" dirty="0" smtClean="0">
                <a:effectLst>
                  <a:outerShdw blurRad="38100" dist="38100" dir="2700000" algn="tl">
                    <a:srgbClr val="000000">
                      <a:alpha val="43137"/>
                    </a:srgbClr>
                  </a:outerShdw>
                </a:effectLst>
              </a:rPr>
              <a:t>Kassenbuch / Kostenrechnungen</a:t>
            </a:r>
          </a:p>
          <a:p>
            <a:pPr lvl="1"/>
            <a:r>
              <a:rPr lang="de-DE" dirty="0" smtClean="0">
                <a:effectLst>
                  <a:outerShdw blurRad="38100" dist="38100" dir="2700000" algn="tl">
                    <a:srgbClr val="000000">
                      <a:alpha val="43137"/>
                    </a:srgbClr>
                  </a:outerShdw>
                </a:effectLst>
              </a:rPr>
              <a:t>- </a:t>
            </a:r>
            <a:r>
              <a:rPr lang="de-DE" dirty="0">
                <a:effectLst>
                  <a:outerShdw blurRad="38100" dist="38100" dir="2700000" algn="tl">
                    <a:srgbClr val="000000">
                      <a:alpha val="43137"/>
                    </a:srgbClr>
                  </a:outerShdw>
                </a:effectLst>
              </a:rPr>
              <a:t>auf der Kostenrechnung fehlt der Hinweis zur Vorblatt-Nr. </a:t>
            </a:r>
          </a:p>
          <a:p>
            <a:pPr lvl="1"/>
            <a:r>
              <a:rPr lang="de-DE" dirty="0" smtClean="0">
                <a:effectLst>
                  <a:outerShdw blurRad="38100" dist="38100" dir="2700000" algn="tl">
                    <a:srgbClr val="000000">
                      <a:alpha val="43137"/>
                    </a:srgbClr>
                  </a:outerShdw>
                </a:effectLst>
              </a:rPr>
              <a:t>- fehlerhafte Feststellungen</a:t>
            </a:r>
            <a:r>
              <a:rPr lang="de-DE" dirty="0">
                <a:effectLst>
                  <a:outerShdw blurRad="38100" dist="38100" dir="2700000" algn="tl">
                    <a:srgbClr val="000000">
                      <a:alpha val="43137"/>
                    </a:srgbClr>
                  </a:outerShdw>
                </a:effectLst>
              </a:rPr>
              <a:t>, wer Kostenschuldner ist </a:t>
            </a:r>
            <a:endParaRPr lang="de-DE" dirty="0" smtClean="0">
              <a:effectLst>
                <a:outerShdw blurRad="38100" dist="38100" dir="2700000" algn="tl">
                  <a:srgbClr val="000000">
                    <a:alpha val="43137"/>
                  </a:srgbClr>
                </a:outerShdw>
              </a:effectLst>
            </a:endParaRPr>
          </a:p>
          <a:p>
            <a:pPr lvl="1"/>
            <a:r>
              <a:rPr lang="de-DE" sz="1400" dirty="0">
                <a:effectLst>
                  <a:outerShdw blurRad="38100" dist="38100" dir="2700000" algn="tl">
                    <a:srgbClr val="000000">
                      <a:alpha val="43137"/>
                    </a:srgbClr>
                  </a:outerShdw>
                </a:effectLst>
              </a:rPr>
              <a:t> </a:t>
            </a:r>
            <a:r>
              <a:rPr lang="de-DE" sz="1400" dirty="0" smtClean="0">
                <a:effectLst>
                  <a:outerShdw blurRad="38100" dist="38100" dir="2700000" algn="tl">
                    <a:srgbClr val="000000">
                      <a:alpha val="43137"/>
                    </a:srgbClr>
                  </a:outerShdw>
                </a:effectLst>
              </a:rPr>
              <a:t>  (</a:t>
            </a:r>
            <a:r>
              <a:rPr lang="de-DE" sz="1400" dirty="0">
                <a:effectLst>
                  <a:outerShdw blurRad="38100" dist="38100" dir="2700000" algn="tl">
                    <a:srgbClr val="000000">
                      <a:alpha val="43137"/>
                    </a:srgbClr>
                  </a:outerShdw>
                </a:effectLst>
              </a:rPr>
              <a:t>Ausfertigungen/Abschriften etc. zahlt jeder selbst)</a:t>
            </a:r>
          </a:p>
          <a:p>
            <a:pPr lvl="1"/>
            <a:r>
              <a:rPr lang="de-DE" dirty="0" smtClean="0">
                <a:effectLst>
                  <a:outerShdw blurRad="38100" dist="38100" dir="2700000" algn="tl">
                    <a:srgbClr val="000000">
                      <a:alpha val="43137"/>
                    </a:srgbClr>
                  </a:outerShdw>
                </a:effectLst>
              </a:rPr>
              <a:t>- Kostenrechnung nicht unterzeichnet </a:t>
            </a:r>
            <a:r>
              <a:rPr lang="de-DE" dirty="0">
                <a:effectLst>
                  <a:outerShdw blurRad="38100" dist="38100" dir="2700000" algn="tl">
                    <a:srgbClr val="000000">
                      <a:alpha val="43137"/>
                    </a:srgbClr>
                  </a:outerShdw>
                </a:effectLst>
              </a:rPr>
              <a:t>und </a:t>
            </a:r>
            <a:r>
              <a:rPr lang="de-DE" dirty="0" smtClean="0">
                <a:effectLst>
                  <a:outerShdw blurRad="38100" dist="38100" dir="2700000" algn="tl">
                    <a:srgbClr val="000000">
                      <a:alpha val="43137"/>
                    </a:srgbClr>
                  </a:outerShdw>
                </a:effectLst>
              </a:rPr>
              <a:t>/ oder gesiegelt</a:t>
            </a:r>
            <a:endParaRPr lang="de-DE" dirty="0">
              <a:effectLst>
                <a:outerShdw blurRad="38100" dist="38100" dir="2700000" algn="tl">
                  <a:srgbClr val="000000">
                    <a:alpha val="43137"/>
                  </a:srgbClr>
                </a:outerShdw>
              </a:effectLst>
            </a:endParaRPr>
          </a:p>
          <a:p>
            <a:pPr lvl="1"/>
            <a:r>
              <a:rPr lang="de-DE" dirty="0" smtClean="0">
                <a:effectLst>
                  <a:outerShdw blurRad="38100" dist="38100" dir="2700000" algn="tl">
                    <a:srgbClr val="000000">
                      <a:alpha val="43137"/>
                    </a:srgbClr>
                  </a:outerShdw>
                </a:effectLst>
              </a:rPr>
              <a:t>- Nachweise / Quittungen zu </a:t>
            </a:r>
            <a:r>
              <a:rPr lang="de-DE" dirty="0">
                <a:effectLst>
                  <a:outerShdw blurRad="38100" dist="38100" dir="2700000" algn="tl">
                    <a:srgbClr val="000000">
                      <a:alpha val="43137"/>
                    </a:srgbClr>
                  </a:outerShdw>
                </a:effectLst>
              </a:rPr>
              <a:t>Rückzahlungen fehlen	</a:t>
            </a:r>
          </a:p>
          <a:p>
            <a:pPr lvl="1"/>
            <a:r>
              <a:rPr lang="de-DE" dirty="0" smtClean="0">
                <a:effectLst>
                  <a:outerShdw blurRad="38100" dist="38100" dir="2700000" algn="tl">
                    <a:srgbClr val="000000">
                      <a:alpha val="43137"/>
                    </a:srgbClr>
                  </a:outerShdw>
                </a:effectLst>
              </a:rPr>
              <a:t>- nicht </a:t>
            </a:r>
            <a:r>
              <a:rPr lang="de-DE" dirty="0">
                <a:effectLst>
                  <a:outerShdw blurRad="38100" dist="38100" dir="2700000" algn="tl">
                    <a:srgbClr val="000000">
                      <a:alpha val="43137"/>
                    </a:srgbClr>
                  </a:outerShdw>
                </a:effectLst>
              </a:rPr>
              <a:t>nachvollziehbare Portoauslagen</a:t>
            </a:r>
          </a:p>
          <a:p>
            <a:pPr lvl="1"/>
            <a:r>
              <a:rPr lang="de-DE" dirty="0" smtClean="0">
                <a:effectLst>
                  <a:outerShdw blurRad="38100" dist="38100" dir="2700000" algn="tl">
                    <a:srgbClr val="000000">
                      <a:alpha val="43137"/>
                    </a:srgbClr>
                  </a:outerShdw>
                </a:effectLst>
              </a:rPr>
              <a:t>- keine jährliche </a:t>
            </a:r>
            <a:r>
              <a:rPr lang="de-DE" dirty="0">
                <a:effectLst>
                  <a:outerShdw blurRad="38100" dist="38100" dir="2700000" algn="tl">
                    <a:srgbClr val="000000">
                      <a:alpha val="43137"/>
                    </a:srgbClr>
                  </a:outerShdw>
                </a:effectLst>
              </a:rPr>
              <a:t>Aufteilung der Einnahmen mit Nachweis</a:t>
            </a:r>
          </a:p>
          <a:p>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5604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373745" y="779228"/>
            <a:ext cx="9130867" cy="1713325"/>
          </a:xfrm>
        </p:spPr>
        <p:txBody>
          <a:bodyPr>
            <a:noAutofit/>
          </a:bodyPr>
          <a:lstStyle/>
          <a:p>
            <a:r>
              <a:rPr lang="de-DE" dirty="0" smtClean="0"/>
              <a:t>Top 3 – 	Wirkungsweise der Fachaufsicht im Auftrage und in Verantwortung der </a:t>
            </a:r>
          </a:p>
          <a:p>
            <a:r>
              <a:rPr lang="de-DE" dirty="0"/>
              <a:t> </a:t>
            </a:r>
            <a:r>
              <a:rPr lang="de-DE" dirty="0" smtClean="0"/>
              <a:t>              Amtsgerichtsdirektorin/en der Amtsgerichte Neubrandenburg, Pasewalk </a:t>
            </a:r>
          </a:p>
          <a:p>
            <a:r>
              <a:rPr lang="de-DE" dirty="0"/>
              <a:t> </a:t>
            </a:r>
            <a:r>
              <a:rPr lang="de-DE" dirty="0" smtClean="0"/>
              <a:t>              und Waren (Müritz) gegenüber den Schiedsmännern und -frauen</a:t>
            </a:r>
            <a:endParaRPr lang="de-DE" dirty="0"/>
          </a:p>
        </p:txBody>
      </p:sp>
      <p:sp>
        <p:nvSpPr>
          <p:cNvPr id="4" name="Fußzeilenplatzhalter 3"/>
          <p:cNvSpPr>
            <a:spLocks noGrp="1"/>
          </p:cNvSpPr>
          <p:nvPr>
            <p:ph type="ftr" sz="quarter" idx="11"/>
          </p:nvPr>
        </p:nvSpPr>
        <p:spPr/>
        <p:txBody>
          <a:bodyPr/>
          <a:lstStyle/>
          <a:p>
            <a:r>
              <a:rPr lang="de-DE" sz="1000" smtClean="0"/>
              <a:t>Beiträge Amtsgericht Neubrandenburg, Matthias Brandt, Direktor des Amtsgerichts</a:t>
            </a:r>
            <a:endParaRPr lang="de-DE" sz="1000" dirty="0"/>
          </a:p>
        </p:txBody>
      </p:sp>
      <p:sp>
        <p:nvSpPr>
          <p:cNvPr id="2" name="Textfeld 1"/>
          <p:cNvSpPr txBox="1"/>
          <p:nvPr/>
        </p:nvSpPr>
        <p:spPr>
          <a:xfrm>
            <a:off x="3419060" y="5314341"/>
            <a:ext cx="5088835" cy="369332"/>
          </a:xfrm>
          <a:prstGeom prst="rect">
            <a:avLst/>
          </a:prstGeom>
          <a:noFill/>
        </p:spPr>
        <p:txBody>
          <a:bodyPr wrap="square" rtlCol="0">
            <a:spAutoFit/>
          </a:bodyPr>
          <a:lstStyle/>
          <a:p>
            <a:pPr marL="285750" indent="-285750">
              <a:buFont typeface="Wingdings" panose="05000000000000000000" pitchFamily="2" charset="2"/>
              <a:buChar char="Ø"/>
            </a:pPr>
            <a:r>
              <a:rPr lang="de-DE" dirty="0" smtClean="0"/>
              <a:t>Gelegenheit zum Erfahrungsaustausch</a:t>
            </a:r>
            <a:endParaRPr lang="de-DE" dirty="0"/>
          </a:p>
        </p:txBody>
      </p:sp>
      <p:sp>
        <p:nvSpPr>
          <p:cNvPr id="5" name="Textfeld 4"/>
          <p:cNvSpPr txBox="1"/>
          <p:nvPr/>
        </p:nvSpPr>
        <p:spPr>
          <a:xfrm>
            <a:off x="3419060" y="5683673"/>
            <a:ext cx="5088835" cy="369332"/>
          </a:xfrm>
          <a:prstGeom prst="rect">
            <a:avLst/>
          </a:prstGeom>
          <a:noFill/>
        </p:spPr>
        <p:txBody>
          <a:bodyPr wrap="square" rtlCol="0">
            <a:spAutoFit/>
          </a:bodyPr>
          <a:lstStyle/>
          <a:p>
            <a:pPr marL="285750" indent="-285750">
              <a:buFont typeface="Wingdings" panose="05000000000000000000" pitchFamily="2" charset="2"/>
              <a:buChar char="Ø"/>
            </a:pPr>
            <a:r>
              <a:rPr lang="de-DE" dirty="0" smtClean="0"/>
              <a:t>Feuer frei!</a:t>
            </a:r>
            <a:endParaRPr lang="de-DE" dirty="0"/>
          </a:p>
        </p:txBody>
      </p:sp>
      <p:sp>
        <p:nvSpPr>
          <p:cNvPr id="7" name="Textfeld 6"/>
          <p:cNvSpPr txBox="1"/>
          <p:nvPr/>
        </p:nvSpPr>
        <p:spPr>
          <a:xfrm>
            <a:off x="5678166" y="3308048"/>
            <a:ext cx="8332968" cy="369332"/>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Noch Fragen???</a:t>
            </a:r>
            <a:endParaRPr lang="de-DE" dirty="0">
              <a:effectLst>
                <a:outerShdw blurRad="38100" dist="38100" dir="2700000" algn="tl">
                  <a:srgbClr val="000000">
                    <a:alpha val="43137"/>
                  </a:srgbClr>
                </a:outerShdw>
              </a:effectLst>
            </a:endParaRPr>
          </a:p>
        </p:txBody>
      </p:sp>
      <p:sp>
        <p:nvSpPr>
          <p:cNvPr id="8" name="Foliennummernplatzhalter 7"/>
          <p:cNvSpPr>
            <a:spLocks noGrp="1"/>
          </p:cNvSpPr>
          <p:nvPr>
            <p:ph type="sldNum" sz="quarter" idx="12"/>
          </p:nvPr>
        </p:nvSpPr>
        <p:spPr/>
        <p:txBody>
          <a:bodyPr/>
          <a:lstStyle/>
          <a:p>
            <a:fld id="{F82CC617-EC87-4E06-B92D-8D8AF591DFB6}" type="slidenum">
              <a:rPr lang="de-DE" smtClean="0"/>
              <a:t>14</a:t>
            </a:fld>
            <a:endParaRPr lang="de-DE"/>
          </a:p>
        </p:txBody>
      </p:sp>
    </p:spTree>
    <p:extLst>
      <p:ext uri="{BB962C8B-B14F-4D97-AF65-F5344CB8AC3E}">
        <p14:creationId xmlns:p14="http://schemas.microsoft.com/office/powerpoint/2010/main" val="3969923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589212" y="467980"/>
            <a:ext cx="8915399" cy="1713325"/>
          </a:xfrm>
        </p:spPr>
        <p:txBody>
          <a:bodyPr>
            <a:noAutofit/>
          </a:bodyPr>
          <a:lstStyle/>
          <a:p>
            <a:r>
              <a:rPr lang="de-DE" dirty="0" smtClean="0"/>
              <a:t>Top 4 – 	Die Umsetzung der Verwaltungsvorschrift zum Schiedsstellen- und </a:t>
            </a:r>
          </a:p>
          <a:p>
            <a:r>
              <a:rPr lang="de-DE" dirty="0"/>
              <a:t> </a:t>
            </a:r>
            <a:r>
              <a:rPr lang="de-DE" dirty="0" smtClean="0"/>
              <a:t>              Schlichtungsgesetz M-V vom 14. Dezember 2015 (Amtsblatt M-V Nr. </a:t>
            </a:r>
          </a:p>
          <a:p>
            <a:r>
              <a:rPr lang="de-DE" dirty="0"/>
              <a:t> </a:t>
            </a:r>
            <a:r>
              <a:rPr lang="de-DE" dirty="0" smtClean="0"/>
              <a:t>              51/2015, S. 868-896) im Verantwortungsbereich für den Zeitraum </a:t>
            </a:r>
          </a:p>
          <a:p>
            <a:r>
              <a:rPr lang="de-DE" dirty="0"/>
              <a:t> </a:t>
            </a:r>
            <a:r>
              <a:rPr lang="de-DE" dirty="0" smtClean="0"/>
              <a:t>              2019/2020</a:t>
            </a:r>
            <a:endParaRPr lang="de-DE" dirty="0"/>
          </a:p>
        </p:txBody>
      </p:sp>
      <p:sp>
        <p:nvSpPr>
          <p:cNvPr id="4" name="Fußzeilenplatzhalter 3"/>
          <p:cNvSpPr>
            <a:spLocks noGrp="1"/>
          </p:cNvSpPr>
          <p:nvPr>
            <p:ph type="ftr" sz="quarter" idx="11"/>
          </p:nvPr>
        </p:nvSpPr>
        <p:spPr>
          <a:xfrm>
            <a:off x="2589212" y="6230061"/>
            <a:ext cx="7619999" cy="365125"/>
          </a:xfrm>
        </p:spPr>
        <p:txBody>
          <a:bodyPr/>
          <a:lstStyle/>
          <a:p>
            <a:r>
              <a:rPr lang="de-DE" sz="1000" dirty="0" smtClean="0"/>
              <a:t>Beiträge Amtsgericht Neubrandenburg, Matthias Brandt, Direktor des Amtsgerichts</a:t>
            </a:r>
            <a:endParaRPr lang="de-DE" sz="1000" dirty="0"/>
          </a:p>
        </p:txBody>
      </p:sp>
      <p:sp>
        <p:nvSpPr>
          <p:cNvPr id="2" name="Textfeld 1"/>
          <p:cNvSpPr txBox="1"/>
          <p:nvPr/>
        </p:nvSpPr>
        <p:spPr>
          <a:xfrm>
            <a:off x="3419058" y="5544829"/>
            <a:ext cx="5088835" cy="369332"/>
          </a:xfrm>
          <a:prstGeom prst="rect">
            <a:avLst/>
          </a:prstGeom>
          <a:noFill/>
        </p:spPr>
        <p:txBody>
          <a:bodyPr wrap="square" rtlCol="0">
            <a:spAutoFit/>
          </a:bodyPr>
          <a:lstStyle/>
          <a:p>
            <a:pPr marL="285750" indent="-285750">
              <a:buFont typeface="Wingdings" panose="05000000000000000000" pitchFamily="2" charset="2"/>
              <a:buChar char="Ø"/>
            </a:pPr>
            <a:r>
              <a:rPr lang="de-DE" dirty="0" smtClean="0"/>
              <a:t>Gelegenheit zum Erfahrungsaustausch</a:t>
            </a:r>
            <a:endParaRPr lang="de-DE" dirty="0"/>
          </a:p>
        </p:txBody>
      </p:sp>
      <p:sp>
        <p:nvSpPr>
          <p:cNvPr id="5" name="Textfeld 4"/>
          <p:cNvSpPr txBox="1"/>
          <p:nvPr/>
        </p:nvSpPr>
        <p:spPr>
          <a:xfrm>
            <a:off x="3419059" y="5855795"/>
            <a:ext cx="5088835" cy="369332"/>
          </a:xfrm>
          <a:prstGeom prst="rect">
            <a:avLst/>
          </a:prstGeom>
          <a:noFill/>
        </p:spPr>
        <p:txBody>
          <a:bodyPr wrap="square" rtlCol="0">
            <a:spAutoFit/>
          </a:bodyPr>
          <a:lstStyle/>
          <a:p>
            <a:pPr marL="285750" indent="-285750">
              <a:buFont typeface="Wingdings" panose="05000000000000000000" pitchFamily="2" charset="2"/>
              <a:buChar char="Ø"/>
            </a:pPr>
            <a:r>
              <a:rPr lang="de-DE" dirty="0" smtClean="0"/>
              <a:t>Feuer frei!</a:t>
            </a:r>
            <a:endParaRPr lang="de-DE" dirty="0"/>
          </a:p>
        </p:txBody>
      </p:sp>
      <p:sp>
        <p:nvSpPr>
          <p:cNvPr id="6" name="Textfeld 5"/>
          <p:cNvSpPr txBox="1"/>
          <p:nvPr/>
        </p:nvSpPr>
        <p:spPr>
          <a:xfrm>
            <a:off x="3419058" y="2213037"/>
            <a:ext cx="7935403" cy="1631216"/>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 55 </a:t>
            </a:r>
            <a:r>
              <a:rPr lang="de-DE" dirty="0" err="1" smtClean="0">
                <a:effectLst>
                  <a:outerShdw blurRad="38100" dist="38100" dir="2700000" algn="tl">
                    <a:srgbClr val="000000">
                      <a:alpha val="43137"/>
                    </a:srgbClr>
                  </a:outerShdw>
                </a:effectLst>
              </a:rPr>
              <a:t>SchStG</a:t>
            </a:r>
            <a:r>
              <a:rPr lang="de-DE" dirty="0" smtClean="0">
                <a:effectLst>
                  <a:outerShdw blurRad="38100" dist="38100" dir="2700000" algn="tl">
                    <a:srgbClr val="000000">
                      <a:alpha val="43137"/>
                    </a:srgbClr>
                  </a:outerShdw>
                </a:effectLst>
              </a:rPr>
              <a:t> M-V: </a:t>
            </a:r>
          </a:p>
          <a:p>
            <a:r>
              <a:rPr lang="de-DE" sz="1000" dirty="0" smtClean="0">
                <a:effectLst>
                  <a:outerShdw blurRad="38100" dist="38100" dir="2700000" algn="tl">
                    <a:srgbClr val="000000">
                      <a:alpha val="43137"/>
                    </a:srgbClr>
                  </a:outerShdw>
                </a:effectLst>
              </a:rPr>
              <a:t>    </a:t>
            </a:r>
          </a:p>
          <a:p>
            <a:r>
              <a:rPr lang="de-DE" dirty="0" smtClean="0">
                <a:effectLst>
                  <a:outerShdw blurRad="38100" dist="38100" dir="2700000" algn="tl">
                    <a:srgbClr val="000000">
                      <a:alpha val="43137"/>
                    </a:srgbClr>
                  </a:outerShdw>
                </a:effectLst>
              </a:rPr>
              <a:t>Das Justizministerium wird ermächtigt, im Benehmen mit dem Innenministerium, bei Kostenregelungen im Benehmen mit dem Finanzministerium, die zur Ausführung dieses Gesetzes erforderlichen Verwaltungsvorschriften zu erlassen.</a:t>
            </a:r>
            <a:endParaRPr lang="de-DE" dirty="0">
              <a:effectLst>
                <a:outerShdw blurRad="38100" dist="38100" dir="2700000" algn="tl">
                  <a:srgbClr val="000000">
                    <a:alpha val="43137"/>
                  </a:srgbClr>
                </a:outerShdw>
              </a:effectLst>
            </a:endParaRPr>
          </a:p>
        </p:txBody>
      </p:sp>
      <p:sp>
        <p:nvSpPr>
          <p:cNvPr id="7" name="Textfeld 6"/>
          <p:cNvSpPr txBox="1"/>
          <p:nvPr/>
        </p:nvSpPr>
        <p:spPr>
          <a:xfrm>
            <a:off x="3715596" y="3967914"/>
            <a:ext cx="8332968" cy="1477328"/>
          </a:xfrm>
          <a:prstGeom prst="rect">
            <a:avLst/>
          </a:prstGeom>
          <a:noFill/>
        </p:spPr>
        <p:txBody>
          <a:bodyPr wrap="square" rtlCol="0">
            <a:spAutoFit/>
          </a:bodyPr>
          <a:lstStyle/>
          <a:p>
            <a:pPr marL="285750" indent="-285750">
              <a:buFontTx/>
              <a:buChar char="-"/>
            </a:pPr>
            <a:r>
              <a:rPr lang="de-DE" dirty="0" smtClean="0">
                <a:effectLst>
                  <a:outerShdw blurRad="38100" dist="38100" dir="2700000" algn="tl">
                    <a:srgbClr val="000000">
                      <a:alpha val="43137"/>
                    </a:srgbClr>
                  </a:outerShdw>
                </a:effectLst>
              </a:rPr>
              <a:t>Das Justizministerium hat zuletzt am </a:t>
            </a:r>
            <a:r>
              <a:rPr lang="de-DE" dirty="0">
                <a:effectLst>
                  <a:outerShdw blurRad="38100" dist="38100" dir="2700000" algn="tl">
                    <a:srgbClr val="000000">
                      <a:alpha val="43137"/>
                    </a:srgbClr>
                  </a:outerShdw>
                </a:effectLst>
              </a:rPr>
              <a:t> 08.06.2021 von der </a:t>
            </a:r>
            <a:r>
              <a:rPr lang="de-DE" dirty="0" smtClean="0">
                <a:effectLst>
                  <a:outerShdw blurRad="38100" dist="38100" dir="2700000" algn="tl">
                    <a:srgbClr val="000000">
                      <a:alpha val="43137"/>
                    </a:srgbClr>
                  </a:outerShdw>
                </a:effectLst>
              </a:rPr>
              <a:t>Verordnungs-ermächtigung </a:t>
            </a:r>
            <a:r>
              <a:rPr lang="de-DE" dirty="0">
                <a:effectLst>
                  <a:outerShdw blurRad="38100" dist="38100" dir="2700000" algn="tl">
                    <a:srgbClr val="000000">
                      <a:alpha val="43137"/>
                    </a:srgbClr>
                  </a:outerShdw>
                </a:effectLst>
              </a:rPr>
              <a:t>Gebrauch gemacht </a:t>
            </a:r>
            <a:r>
              <a:rPr lang="de-DE" dirty="0" smtClean="0">
                <a:effectLst>
                  <a:outerShdw blurRad="38100" dist="38100" dir="2700000" algn="tl">
                    <a:srgbClr val="000000">
                      <a:alpha val="43137"/>
                    </a:srgbClr>
                  </a:outerShdw>
                </a:effectLst>
              </a:rPr>
              <a:t>und die Verordnung vom 14. Dezember 2015 teilweise geändert.</a:t>
            </a:r>
          </a:p>
          <a:p>
            <a:pPr marL="285750" indent="-285750">
              <a:buFontTx/>
              <a:buChar char="-"/>
            </a:pPr>
            <a:r>
              <a:rPr lang="de-DE" dirty="0" smtClean="0">
                <a:effectLst>
                  <a:outerShdw blurRad="38100" dist="38100" dir="2700000" algn="tl">
                    <a:srgbClr val="000000">
                      <a:alpha val="43137"/>
                    </a:srgbClr>
                  </a:outerShdw>
                </a:effectLst>
              </a:rPr>
              <a:t>Die Verwaltungsvorschrift gibt erläuternde Hinweise zur den Regelungen des Schiedsstellen- und Schlichtungsgesetzes.</a:t>
            </a:r>
            <a:endParaRPr lang="de-DE" dirty="0">
              <a:effectLst>
                <a:outerShdw blurRad="38100" dist="38100" dir="2700000" algn="tl">
                  <a:srgbClr val="000000">
                    <a:alpha val="43137"/>
                  </a:srgbClr>
                </a:outerShdw>
              </a:effectLst>
            </a:endParaRPr>
          </a:p>
        </p:txBody>
      </p:sp>
      <p:sp>
        <p:nvSpPr>
          <p:cNvPr id="8" name="Foliennummernplatzhalter 7"/>
          <p:cNvSpPr>
            <a:spLocks noGrp="1"/>
          </p:cNvSpPr>
          <p:nvPr>
            <p:ph type="sldNum" sz="quarter" idx="12"/>
          </p:nvPr>
        </p:nvSpPr>
        <p:spPr/>
        <p:txBody>
          <a:bodyPr/>
          <a:lstStyle/>
          <a:p>
            <a:fld id="{F82CC617-EC87-4E06-B92D-8D8AF591DFB6}" type="slidenum">
              <a:rPr lang="de-DE" smtClean="0"/>
              <a:t>15</a:t>
            </a:fld>
            <a:endParaRPr lang="de-DE"/>
          </a:p>
        </p:txBody>
      </p:sp>
    </p:spTree>
    <p:extLst>
      <p:ext uri="{BB962C8B-B14F-4D97-AF65-F5344CB8AC3E}">
        <p14:creationId xmlns:p14="http://schemas.microsoft.com/office/powerpoint/2010/main" val="2064863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589212" y="373659"/>
            <a:ext cx="8915399" cy="1713325"/>
          </a:xfrm>
        </p:spPr>
        <p:txBody>
          <a:bodyPr>
            <a:noAutofit/>
          </a:bodyPr>
          <a:lstStyle/>
          <a:p>
            <a:r>
              <a:rPr lang="de-DE" dirty="0" smtClean="0"/>
              <a:t>Top 5 – 	Information zur Bedeutung und zur Inanspruchnahme der </a:t>
            </a:r>
          </a:p>
          <a:p>
            <a:r>
              <a:rPr lang="de-DE" dirty="0"/>
              <a:t>	</a:t>
            </a:r>
            <a:r>
              <a:rPr lang="de-DE" dirty="0" smtClean="0"/>
              <a:t>	Schiedsstellen im Bereich des Landgerichtsbezirks Neubrandenburg   </a:t>
            </a:r>
          </a:p>
          <a:p>
            <a:r>
              <a:rPr lang="de-DE" dirty="0"/>
              <a:t> </a:t>
            </a:r>
            <a:r>
              <a:rPr lang="de-DE" dirty="0" smtClean="0"/>
              <a:t>             für den Zeitraum 2019 / 2020</a:t>
            </a:r>
            <a:endParaRPr lang="de-DE" dirty="0"/>
          </a:p>
        </p:txBody>
      </p:sp>
      <p:sp>
        <p:nvSpPr>
          <p:cNvPr id="4" name="Fußzeilenplatzhalter 3"/>
          <p:cNvSpPr>
            <a:spLocks noGrp="1"/>
          </p:cNvSpPr>
          <p:nvPr>
            <p:ph type="ftr" sz="quarter" idx="11"/>
          </p:nvPr>
        </p:nvSpPr>
        <p:spPr/>
        <p:txBody>
          <a:bodyPr/>
          <a:lstStyle/>
          <a:p>
            <a:r>
              <a:rPr lang="de-DE" sz="1000" smtClean="0"/>
              <a:t>Beiträge Amtsgericht Neubrandenburg, Matthias Brandt, Direktor des Amtsgerichts</a:t>
            </a:r>
            <a:endParaRPr lang="de-DE" sz="1000" dirty="0"/>
          </a:p>
        </p:txBody>
      </p:sp>
      <p:sp>
        <p:nvSpPr>
          <p:cNvPr id="5" name="Textfeld 4"/>
          <p:cNvSpPr txBox="1"/>
          <p:nvPr/>
        </p:nvSpPr>
        <p:spPr>
          <a:xfrm>
            <a:off x="3419342" y="1777710"/>
            <a:ext cx="7935403" cy="1631216"/>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 10 </a:t>
            </a:r>
            <a:r>
              <a:rPr lang="de-DE" dirty="0" err="1" smtClean="0">
                <a:effectLst>
                  <a:outerShdw blurRad="38100" dist="38100" dir="2700000" algn="tl">
                    <a:srgbClr val="000000">
                      <a:alpha val="43137"/>
                    </a:srgbClr>
                  </a:outerShdw>
                </a:effectLst>
              </a:rPr>
              <a:t>SchStG</a:t>
            </a:r>
            <a:r>
              <a:rPr lang="de-DE" dirty="0" smtClean="0">
                <a:effectLst>
                  <a:outerShdw blurRad="38100" dist="38100" dir="2700000" algn="tl">
                    <a:srgbClr val="000000">
                      <a:alpha val="43137"/>
                    </a:srgbClr>
                  </a:outerShdw>
                </a:effectLst>
              </a:rPr>
              <a:t> M-V (Neufassung 26.05.2021): </a:t>
            </a:r>
          </a:p>
          <a:p>
            <a:r>
              <a:rPr lang="de-DE" sz="1000" dirty="0" smtClean="0">
                <a:effectLst>
                  <a:outerShdw blurRad="38100" dist="38100" dir="2700000" algn="tl">
                    <a:srgbClr val="000000">
                      <a:alpha val="43137"/>
                    </a:srgbClr>
                  </a:outerShdw>
                </a:effectLst>
              </a:rPr>
              <a:t>    </a:t>
            </a:r>
          </a:p>
          <a:p>
            <a:r>
              <a:rPr lang="de-DE" dirty="0">
                <a:effectLst>
                  <a:outerShdw blurRad="38100" dist="38100" dir="2700000" algn="tl">
                    <a:srgbClr val="000000">
                      <a:alpha val="43137"/>
                    </a:srgbClr>
                  </a:outerShdw>
                </a:effectLst>
              </a:rPr>
              <a:t>Der Schiedsperson obliegen Dokumentationspflichten. </a:t>
            </a:r>
            <a:r>
              <a:rPr lang="de-DE" dirty="0" smtClean="0">
                <a:effectLst>
                  <a:outerShdw blurRad="38100" dist="38100" dir="2700000" algn="tl">
                    <a:srgbClr val="000000">
                      <a:alpha val="43137"/>
                    </a:srgbClr>
                  </a:outerShdw>
                </a:effectLst>
              </a:rPr>
              <a:t>...</a:t>
            </a:r>
            <a:endParaRPr lang="de-DE" dirty="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Der </a:t>
            </a:r>
            <a:r>
              <a:rPr lang="de-DE" b="1" dirty="0">
                <a:effectLst>
                  <a:outerShdw blurRad="38100" dist="38100" dir="2700000" algn="tl">
                    <a:srgbClr val="000000">
                      <a:alpha val="43137"/>
                    </a:srgbClr>
                  </a:outerShdw>
                </a:effectLst>
              </a:rPr>
              <a:t>Jahresbericht</a:t>
            </a:r>
            <a:r>
              <a:rPr lang="de-DE" dirty="0">
                <a:effectLst>
                  <a:outerShdw blurRad="38100" dist="38100" dir="2700000" algn="tl">
                    <a:srgbClr val="000000">
                      <a:alpha val="43137"/>
                    </a:srgbClr>
                  </a:outerShdw>
                </a:effectLst>
              </a:rPr>
              <a:t> für das abgelaufene Berichtsjahr ist </a:t>
            </a:r>
            <a:r>
              <a:rPr lang="de-DE" b="1" dirty="0">
                <a:effectLst>
                  <a:outerShdw blurRad="38100" dist="38100" dir="2700000" algn="tl">
                    <a:srgbClr val="000000">
                      <a:alpha val="43137"/>
                    </a:srgbClr>
                  </a:outerShdw>
                </a:effectLst>
              </a:rPr>
              <a:t>spätestens bis zum 31. Januar eines </a:t>
            </a:r>
            <a:r>
              <a:rPr lang="de-DE" b="1" dirty="0" smtClean="0">
                <a:effectLst>
                  <a:outerShdw blurRad="38100" dist="38100" dir="2700000" algn="tl">
                    <a:srgbClr val="000000">
                      <a:alpha val="43137"/>
                    </a:srgbClr>
                  </a:outerShdw>
                </a:effectLst>
              </a:rPr>
              <a:t>jeden Jahres</a:t>
            </a:r>
            <a:r>
              <a:rPr lang="de-DE" dirty="0" smtClean="0">
                <a:effectLst>
                  <a:outerShdw blurRad="38100" dist="38100" dir="2700000" algn="tl">
                    <a:srgbClr val="000000">
                      <a:alpha val="43137"/>
                    </a:srgbClr>
                  </a:outerShdw>
                </a:effectLst>
              </a:rPr>
              <a:t> </a:t>
            </a:r>
            <a:r>
              <a:rPr lang="de-DE" dirty="0">
                <a:effectLst>
                  <a:outerShdw blurRad="38100" dist="38100" dir="2700000" algn="tl">
                    <a:srgbClr val="000000">
                      <a:alpha val="43137"/>
                    </a:srgbClr>
                  </a:outerShdw>
                </a:effectLst>
              </a:rPr>
              <a:t>der Direktorin oder dem Direktor des Amtsgerichts unaufgefordert vorzulegen.</a:t>
            </a:r>
          </a:p>
        </p:txBody>
      </p:sp>
      <p:sp>
        <p:nvSpPr>
          <p:cNvPr id="6" name="Textfeld 5"/>
          <p:cNvSpPr txBox="1"/>
          <p:nvPr/>
        </p:nvSpPr>
        <p:spPr>
          <a:xfrm>
            <a:off x="3419342" y="3618205"/>
            <a:ext cx="8332968" cy="2308324"/>
          </a:xfrm>
          <a:prstGeom prst="rect">
            <a:avLst/>
          </a:prstGeom>
          <a:noFill/>
        </p:spPr>
        <p:txBody>
          <a:bodyPr wrap="square" rtlCol="0">
            <a:spAutoFit/>
          </a:bodyPr>
          <a:lstStyle/>
          <a:p>
            <a:pPr marL="285750" indent="-285750">
              <a:buFontTx/>
              <a:buChar char="-"/>
            </a:pPr>
            <a:r>
              <a:rPr lang="de-DE" dirty="0" smtClean="0">
                <a:effectLst>
                  <a:outerShdw blurRad="38100" dist="38100" dir="2700000" algn="tl">
                    <a:srgbClr val="000000">
                      <a:alpha val="43137"/>
                    </a:srgbClr>
                  </a:outerShdw>
                </a:effectLst>
              </a:rPr>
              <a:t>Die Schiedsperson reicht dem Direktor bis zum 31.01. eines jeden Jahres eine Aufstellung </a:t>
            </a:r>
            <a:r>
              <a:rPr lang="de-DE" i="1" dirty="0" smtClean="0">
                <a:effectLst>
                  <a:outerShdw blurRad="38100" dist="38100" dir="2700000" algn="tl">
                    <a:srgbClr val="000000">
                      <a:alpha val="43137"/>
                    </a:srgbClr>
                  </a:outerShdw>
                </a:effectLst>
              </a:rPr>
              <a:t>gem. Anlage 1a VV </a:t>
            </a:r>
            <a:r>
              <a:rPr lang="de-DE" dirty="0" smtClean="0">
                <a:effectLst>
                  <a:outerShdw blurRad="38100" dist="38100" dir="2700000" algn="tl">
                    <a:srgbClr val="000000">
                      <a:alpha val="43137"/>
                    </a:srgbClr>
                  </a:outerShdw>
                </a:effectLst>
              </a:rPr>
              <a:t>über die Zahl der Verfahren des Vorjahres sowie die Namen der </a:t>
            </a:r>
            <a:r>
              <a:rPr lang="de-DE" i="1" dirty="0" smtClean="0">
                <a:effectLst>
                  <a:outerShdw blurRad="38100" dist="38100" dir="2700000" algn="tl">
                    <a:srgbClr val="000000">
                      <a:alpha val="43137"/>
                    </a:srgbClr>
                  </a:outerShdw>
                </a:effectLst>
              </a:rPr>
              <a:t>Schiedspersonen gem. Anlage 1 b</a:t>
            </a:r>
            <a:r>
              <a:rPr lang="de-DE" dirty="0" smtClean="0">
                <a:effectLst>
                  <a:outerShdw blurRad="38100" dist="38100" dir="2700000" algn="tl">
                    <a:srgbClr val="000000">
                      <a:alpha val="43137"/>
                    </a:srgbClr>
                  </a:outerShdw>
                </a:effectLst>
              </a:rPr>
              <a:t> ein (Jahresbericht). Tätigkeiten außerhalb eines förmlichen Verfahrens sind gesondert zu erfassen.</a:t>
            </a:r>
          </a:p>
          <a:p>
            <a:pPr marL="285750" indent="-285750">
              <a:buFontTx/>
              <a:buChar char="-"/>
            </a:pPr>
            <a:r>
              <a:rPr lang="de-DE" dirty="0" smtClean="0">
                <a:effectLst>
                  <a:outerShdw blurRad="38100" dist="38100" dir="2700000" algn="tl">
                    <a:srgbClr val="000000">
                      <a:alpha val="43137"/>
                    </a:srgbClr>
                  </a:outerShdw>
                </a:effectLst>
              </a:rPr>
              <a:t>Die Aufstellungen der Schiedsstellen sind Grundlage der Berichterstattungen der Direktoren der Amtsgerichte, der Präsidenten der Landgerichte und des Präsidenten des Oberlandesgerichts.</a:t>
            </a:r>
          </a:p>
        </p:txBody>
      </p:sp>
      <p:sp>
        <p:nvSpPr>
          <p:cNvPr id="2" name="Foliennummernplatzhalter 1"/>
          <p:cNvSpPr>
            <a:spLocks noGrp="1"/>
          </p:cNvSpPr>
          <p:nvPr>
            <p:ph type="sldNum" sz="quarter" idx="12"/>
          </p:nvPr>
        </p:nvSpPr>
        <p:spPr/>
        <p:txBody>
          <a:bodyPr/>
          <a:lstStyle/>
          <a:p>
            <a:fld id="{F82CC617-EC87-4E06-B92D-8D8AF591DFB6}" type="slidenum">
              <a:rPr lang="de-DE" smtClean="0"/>
              <a:t>16</a:t>
            </a:fld>
            <a:endParaRPr lang="de-DE"/>
          </a:p>
        </p:txBody>
      </p:sp>
      <p:graphicFrame>
        <p:nvGraphicFramePr>
          <p:cNvPr id="7" name="Objekt 6"/>
          <p:cNvGraphicFramePr>
            <a:graphicFrameLocks noChangeAspect="1"/>
          </p:cNvGraphicFramePr>
          <p:nvPr>
            <p:extLst>
              <p:ext uri="{D42A27DB-BD31-4B8C-83A1-F6EECF244321}">
                <p14:modId xmlns:p14="http://schemas.microsoft.com/office/powerpoint/2010/main" val="2354245512"/>
              </p:ext>
            </p:extLst>
          </p:nvPr>
        </p:nvGraphicFramePr>
        <p:xfrm>
          <a:off x="982320" y="135105"/>
          <a:ext cx="1379412" cy="1951879"/>
        </p:xfrm>
        <a:graphic>
          <a:graphicData uri="http://schemas.openxmlformats.org/presentationml/2006/ole">
            <mc:AlternateContent xmlns:mc="http://schemas.openxmlformats.org/markup-compatibility/2006">
              <mc:Choice xmlns:v="urn:schemas-microsoft-com:vml" Requires="v">
                <p:oleObj spid="_x0000_s5204" name="Acrobat Document" r:id="rId4" imgW="5667363" imgH="8020022" progId="AcroExch.Document.DC">
                  <p:embed/>
                </p:oleObj>
              </mc:Choice>
              <mc:Fallback>
                <p:oleObj name="Acrobat Document" r:id="rId4" imgW="5667363" imgH="8020022" progId="AcroExch.Document.DC">
                  <p:embed/>
                  <p:pic>
                    <p:nvPicPr>
                      <p:cNvPr id="0" name=""/>
                      <p:cNvPicPr/>
                      <p:nvPr/>
                    </p:nvPicPr>
                    <p:blipFill>
                      <a:blip r:embed="rId5"/>
                      <a:stretch>
                        <a:fillRect/>
                      </a:stretch>
                    </p:blipFill>
                    <p:spPr>
                      <a:xfrm>
                        <a:off x="982320" y="135105"/>
                        <a:ext cx="1379412" cy="1951879"/>
                      </a:xfrm>
                      <a:prstGeom prst="rect">
                        <a:avLst/>
                      </a:prstGeom>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1469484054"/>
              </p:ext>
            </p:extLst>
          </p:nvPr>
        </p:nvGraphicFramePr>
        <p:xfrm>
          <a:off x="984320" y="2280621"/>
          <a:ext cx="1395796" cy="1975063"/>
        </p:xfrm>
        <a:graphic>
          <a:graphicData uri="http://schemas.openxmlformats.org/presentationml/2006/ole">
            <mc:AlternateContent xmlns:mc="http://schemas.openxmlformats.org/markup-compatibility/2006">
              <mc:Choice xmlns:v="urn:schemas-microsoft-com:vml" Requires="v">
                <p:oleObj spid="_x0000_s5205" name="Acrobat Document" r:id="rId6" imgW="5667363" imgH="8020022" progId="AcroExch.Document.DC">
                  <p:embed/>
                </p:oleObj>
              </mc:Choice>
              <mc:Fallback>
                <p:oleObj name="Acrobat Document" r:id="rId6" imgW="5667363" imgH="8020022" progId="AcroExch.Document.DC">
                  <p:embed/>
                  <p:pic>
                    <p:nvPicPr>
                      <p:cNvPr id="0" name=""/>
                      <p:cNvPicPr/>
                      <p:nvPr/>
                    </p:nvPicPr>
                    <p:blipFill>
                      <a:blip r:embed="rId7"/>
                      <a:stretch>
                        <a:fillRect/>
                      </a:stretch>
                    </p:blipFill>
                    <p:spPr>
                      <a:xfrm>
                        <a:off x="984320" y="2280621"/>
                        <a:ext cx="1395796" cy="1975063"/>
                      </a:xfrm>
                      <a:prstGeom prst="rect">
                        <a:avLst/>
                      </a:prstGeom>
                    </p:spPr>
                  </p:pic>
                </p:oleObj>
              </mc:Fallback>
            </mc:AlternateContent>
          </a:graphicData>
        </a:graphic>
      </p:graphicFrame>
    </p:spTree>
    <p:extLst>
      <p:ext uri="{BB962C8B-B14F-4D97-AF65-F5344CB8AC3E}">
        <p14:creationId xmlns:p14="http://schemas.microsoft.com/office/powerpoint/2010/main" val="1631290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8014" y="335456"/>
            <a:ext cx="8911687" cy="1280890"/>
          </a:xfrm>
        </p:spPr>
        <p:txBody>
          <a:bodyPr>
            <a:normAutofit/>
          </a:bodyPr>
          <a:lstStyle/>
          <a:p>
            <a:r>
              <a:rPr lang="de-DE" dirty="0" smtClean="0"/>
              <a:t>Ordentliche Gerichte im </a:t>
            </a:r>
            <a:r>
              <a:rPr lang="de-DE" dirty="0" smtClean="0">
                <a:solidFill>
                  <a:srgbClr val="B97F5F"/>
                </a:solidFill>
                <a:effectLst>
                  <a:outerShdw blurRad="38100" dist="38100" dir="2700000" algn="tl">
                    <a:srgbClr val="000000">
                      <a:alpha val="43137"/>
                    </a:srgbClr>
                  </a:outerShdw>
                </a:effectLst>
              </a:rPr>
              <a:t>Landgerichtsbezirk Neubrandenburg</a:t>
            </a:r>
            <a:endParaRPr lang="de-DE" dirty="0">
              <a:solidFill>
                <a:srgbClr val="B97F5F"/>
              </a:solidFill>
              <a:effectLst>
                <a:outerShdw blurRad="38100" dist="38100" dir="2700000" algn="tl">
                  <a:srgbClr val="000000">
                    <a:alpha val="43137"/>
                  </a:srgbClr>
                </a:outerShdw>
              </a:effectLst>
            </a:endParaRPr>
          </a:p>
        </p:txBody>
      </p:sp>
      <p:sp>
        <p:nvSpPr>
          <p:cNvPr id="4" name="Fußzeilenplatzhalter 3"/>
          <p:cNvSpPr>
            <a:spLocks noGrp="1"/>
          </p:cNvSpPr>
          <p:nvPr>
            <p:ph type="ftr" sz="quarter" idx="11"/>
          </p:nvPr>
        </p:nvSpPr>
        <p:spPr/>
        <p:txBody>
          <a:bodyPr/>
          <a:lstStyle/>
          <a:p>
            <a:r>
              <a:rPr lang="de-DE" smtClean="0"/>
              <a:t>Beiträge Amtsgericht Neubrandenburg, Matthias Brandt, Direktor des Amtsgerichts</a:t>
            </a:r>
            <a:endParaRPr lang="de-DE"/>
          </a:p>
        </p:txBody>
      </p:sp>
      <p:pic>
        <p:nvPicPr>
          <p:cNvPr id="5" name="Picture 2" descr="http://www.google.de/url?source=imglanding&amp;ct=img&amp;q=http://upload.wikimedia.org/wikipedia/commons/d/d5/Kreisreform_Mecklenburg-Vorpommern_2011_(Karte).png&amp;sa=X&amp;ei=aztGVa6cCcnSaP_ugIgJ&amp;ved=0CAkQ8wc&amp;usg=AFQjCNF3yYCjc1fvMCAwmuEUQHVqmJlg5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7131" y="1846904"/>
            <a:ext cx="6432959" cy="4230808"/>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9064487" y="1804946"/>
            <a:ext cx="2408032" cy="369332"/>
          </a:xfrm>
          <a:prstGeom prst="rect">
            <a:avLst/>
          </a:prstGeom>
          <a:noFill/>
        </p:spPr>
        <p:txBody>
          <a:bodyPr wrap="none" rtlCol="0">
            <a:spAutoFit/>
          </a:bodyPr>
          <a:lstStyle/>
          <a:p>
            <a:r>
              <a:rPr lang="de-DE" dirty="0" smtClean="0">
                <a:solidFill>
                  <a:schemeClr val="bg2">
                    <a:lumMod val="50000"/>
                  </a:schemeClr>
                </a:solidFill>
              </a:rPr>
              <a:t>Amtsgerichtsbezirke</a:t>
            </a:r>
            <a:endParaRPr lang="de-DE" dirty="0">
              <a:solidFill>
                <a:schemeClr val="bg2">
                  <a:lumMod val="50000"/>
                </a:schemeClr>
              </a:solidFill>
            </a:endParaRPr>
          </a:p>
        </p:txBody>
      </p:sp>
      <p:sp>
        <p:nvSpPr>
          <p:cNvPr id="7" name="Textfeld 6"/>
          <p:cNvSpPr txBox="1"/>
          <p:nvPr/>
        </p:nvSpPr>
        <p:spPr>
          <a:xfrm>
            <a:off x="9211181" y="2106857"/>
            <a:ext cx="1996059" cy="307777"/>
          </a:xfrm>
          <a:prstGeom prst="rect">
            <a:avLst/>
          </a:prstGeom>
          <a:noFill/>
        </p:spPr>
        <p:txBody>
          <a:bodyPr wrap="none" rtlCol="0">
            <a:spAutoFit/>
          </a:bodyPr>
          <a:lstStyle/>
          <a:p>
            <a:pPr marL="285750" indent="-285750">
              <a:buFont typeface="Wingdings" panose="05000000000000000000" pitchFamily="2" charset="2"/>
              <a:buChar char="Ø"/>
            </a:pPr>
            <a:r>
              <a:rPr lang="de-DE" sz="1400" dirty="0" smtClean="0">
                <a:solidFill>
                  <a:srgbClr val="18CFD8"/>
                </a:solidFill>
                <a:effectLst>
                  <a:outerShdw blurRad="38100" dist="38100" dir="2700000" algn="tl">
                    <a:srgbClr val="000000">
                      <a:alpha val="43137"/>
                    </a:srgbClr>
                  </a:outerShdw>
                </a:effectLst>
              </a:rPr>
              <a:t>Neubrandenburg</a:t>
            </a:r>
            <a:endParaRPr lang="de-DE" sz="1400" dirty="0">
              <a:solidFill>
                <a:srgbClr val="18CFD8"/>
              </a:solidFill>
              <a:effectLst>
                <a:outerShdw blurRad="38100" dist="38100" dir="2700000" algn="tl">
                  <a:srgbClr val="000000">
                    <a:alpha val="43137"/>
                  </a:srgbClr>
                </a:outerShdw>
              </a:effectLst>
            </a:endParaRPr>
          </a:p>
        </p:txBody>
      </p:sp>
      <p:sp>
        <p:nvSpPr>
          <p:cNvPr id="8" name="Textfeld 7"/>
          <p:cNvSpPr txBox="1"/>
          <p:nvPr/>
        </p:nvSpPr>
        <p:spPr>
          <a:xfrm>
            <a:off x="9203634" y="2368106"/>
            <a:ext cx="1285929" cy="307777"/>
          </a:xfrm>
          <a:prstGeom prst="rect">
            <a:avLst/>
          </a:prstGeom>
          <a:noFill/>
        </p:spPr>
        <p:txBody>
          <a:bodyPr wrap="none" rtlCol="0">
            <a:spAutoFit/>
          </a:bodyPr>
          <a:lstStyle/>
          <a:p>
            <a:pPr marL="285750" indent="-285750">
              <a:buFont typeface="Wingdings" panose="05000000000000000000" pitchFamily="2" charset="2"/>
              <a:buChar char="Ø"/>
            </a:pPr>
            <a:r>
              <a:rPr lang="de-DE" sz="1400" dirty="0" smtClean="0">
                <a:solidFill>
                  <a:srgbClr val="00B050"/>
                </a:solidFill>
                <a:effectLst>
                  <a:outerShdw blurRad="38100" dist="38100" dir="2700000" algn="tl">
                    <a:srgbClr val="000000">
                      <a:alpha val="43137"/>
                    </a:srgbClr>
                  </a:outerShdw>
                </a:effectLst>
              </a:rPr>
              <a:t>Pasewalk</a:t>
            </a:r>
            <a:endParaRPr lang="de-DE" sz="1400" dirty="0">
              <a:solidFill>
                <a:srgbClr val="00B050"/>
              </a:solidFill>
              <a:effectLst>
                <a:outerShdw blurRad="38100" dist="38100" dir="2700000" algn="tl">
                  <a:srgbClr val="000000">
                    <a:alpha val="43137"/>
                  </a:srgbClr>
                </a:outerShdw>
              </a:effectLst>
            </a:endParaRPr>
          </a:p>
        </p:txBody>
      </p:sp>
      <p:sp>
        <p:nvSpPr>
          <p:cNvPr id="9" name="Textfeld 8"/>
          <p:cNvSpPr txBox="1"/>
          <p:nvPr/>
        </p:nvSpPr>
        <p:spPr>
          <a:xfrm>
            <a:off x="9203634" y="2616491"/>
            <a:ext cx="1733167" cy="307777"/>
          </a:xfrm>
          <a:prstGeom prst="rect">
            <a:avLst/>
          </a:prstGeom>
          <a:noFill/>
        </p:spPr>
        <p:txBody>
          <a:bodyPr wrap="none" rtlCol="0">
            <a:spAutoFit/>
          </a:bodyPr>
          <a:lstStyle/>
          <a:p>
            <a:pPr marL="285750" indent="-285750">
              <a:buFont typeface="Wingdings" panose="05000000000000000000" pitchFamily="2" charset="2"/>
              <a:buChar char="Ø"/>
            </a:pPr>
            <a:r>
              <a:rPr lang="de-DE" sz="1400" dirty="0" smtClean="0">
                <a:solidFill>
                  <a:srgbClr val="FFFF00"/>
                </a:solidFill>
                <a:effectLst>
                  <a:outerShdw blurRad="38100" dist="38100" dir="2700000" algn="tl">
                    <a:srgbClr val="000000">
                      <a:alpha val="43137"/>
                    </a:srgbClr>
                  </a:outerShdw>
                </a:effectLst>
              </a:rPr>
              <a:t>Waren (Müritz)</a:t>
            </a:r>
            <a:endParaRPr lang="de-DE" sz="1400" dirty="0">
              <a:solidFill>
                <a:srgbClr val="FFFF00"/>
              </a:solidFill>
              <a:effectLst>
                <a:outerShdw blurRad="38100" dist="38100" dir="2700000" algn="tl">
                  <a:srgbClr val="000000">
                    <a:alpha val="43137"/>
                  </a:srgbClr>
                </a:outerShdw>
              </a:effectLst>
            </a:endParaRPr>
          </a:p>
        </p:txBody>
      </p:sp>
      <p:sp>
        <p:nvSpPr>
          <p:cNvPr id="10" name="Textfeld 9"/>
          <p:cNvSpPr txBox="1"/>
          <p:nvPr/>
        </p:nvSpPr>
        <p:spPr>
          <a:xfrm>
            <a:off x="9064487" y="2985782"/>
            <a:ext cx="2185214" cy="369332"/>
          </a:xfrm>
          <a:prstGeom prst="rect">
            <a:avLst/>
          </a:prstGeom>
          <a:noFill/>
        </p:spPr>
        <p:txBody>
          <a:bodyPr wrap="none" rtlCol="0">
            <a:spAutoFit/>
          </a:bodyPr>
          <a:lstStyle/>
          <a:p>
            <a:r>
              <a:rPr lang="de-DE" dirty="0" smtClean="0">
                <a:solidFill>
                  <a:schemeClr val="bg2">
                    <a:lumMod val="50000"/>
                  </a:schemeClr>
                </a:solidFill>
              </a:rPr>
              <a:t>Gerichtsstandorte</a:t>
            </a:r>
            <a:endParaRPr lang="de-DE" dirty="0">
              <a:solidFill>
                <a:schemeClr val="bg2">
                  <a:lumMod val="50000"/>
                </a:schemeClr>
              </a:solidFill>
            </a:endParaRPr>
          </a:p>
        </p:txBody>
      </p:sp>
      <p:sp>
        <p:nvSpPr>
          <p:cNvPr id="11" name="Textfeld 10"/>
          <p:cNvSpPr txBox="1"/>
          <p:nvPr/>
        </p:nvSpPr>
        <p:spPr>
          <a:xfrm>
            <a:off x="9211181" y="3341527"/>
            <a:ext cx="1524776" cy="307777"/>
          </a:xfrm>
          <a:prstGeom prst="rect">
            <a:avLst/>
          </a:prstGeom>
          <a:noFill/>
        </p:spPr>
        <p:txBody>
          <a:bodyPr wrap="none" rtlCol="0">
            <a:spAutoFit/>
          </a:bodyPr>
          <a:lstStyle/>
          <a:p>
            <a:pPr marL="285750" indent="-285750">
              <a:buFont typeface="Wingdings" panose="05000000000000000000" pitchFamily="2" charset="2"/>
              <a:buChar char="Ø"/>
            </a:pPr>
            <a:r>
              <a:rPr lang="de-DE" sz="1400" dirty="0" smtClean="0">
                <a:solidFill>
                  <a:schemeClr val="bg2">
                    <a:lumMod val="50000"/>
                  </a:schemeClr>
                </a:solidFill>
              </a:rPr>
              <a:t>Landgericht</a:t>
            </a:r>
            <a:endParaRPr lang="de-DE" sz="1400" dirty="0">
              <a:solidFill>
                <a:schemeClr val="bg2">
                  <a:lumMod val="50000"/>
                </a:schemeClr>
              </a:solidFill>
            </a:endParaRPr>
          </a:p>
        </p:txBody>
      </p:sp>
      <p:sp>
        <p:nvSpPr>
          <p:cNvPr id="12" name="Textfeld 11"/>
          <p:cNvSpPr txBox="1"/>
          <p:nvPr/>
        </p:nvSpPr>
        <p:spPr>
          <a:xfrm>
            <a:off x="9765000" y="3628661"/>
            <a:ext cx="1707519" cy="307777"/>
          </a:xfrm>
          <a:prstGeom prst="rect">
            <a:avLst/>
          </a:prstGeom>
          <a:noFill/>
        </p:spPr>
        <p:txBody>
          <a:bodyPr wrap="none" rtlCol="0">
            <a:spAutoFit/>
          </a:bodyPr>
          <a:lstStyle/>
          <a:p>
            <a:r>
              <a:rPr lang="de-DE" sz="1400" dirty="0" smtClean="0">
                <a:solidFill>
                  <a:schemeClr val="bg2">
                    <a:lumMod val="50000"/>
                  </a:schemeClr>
                </a:solidFill>
              </a:rPr>
              <a:t>Neubrandenburg</a:t>
            </a:r>
            <a:endParaRPr lang="de-DE" sz="1400" dirty="0">
              <a:solidFill>
                <a:schemeClr val="bg2">
                  <a:lumMod val="50000"/>
                </a:schemeClr>
              </a:solidFill>
            </a:endParaRPr>
          </a:p>
        </p:txBody>
      </p:sp>
      <p:sp>
        <p:nvSpPr>
          <p:cNvPr id="13" name="Textfeld 12"/>
          <p:cNvSpPr txBox="1"/>
          <p:nvPr/>
        </p:nvSpPr>
        <p:spPr>
          <a:xfrm>
            <a:off x="9211181" y="3962308"/>
            <a:ext cx="1633781" cy="307777"/>
          </a:xfrm>
          <a:prstGeom prst="rect">
            <a:avLst/>
          </a:prstGeom>
          <a:noFill/>
        </p:spPr>
        <p:txBody>
          <a:bodyPr wrap="none" rtlCol="0">
            <a:spAutoFit/>
          </a:bodyPr>
          <a:lstStyle/>
          <a:p>
            <a:pPr marL="285750" indent="-285750">
              <a:buFont typeface="Wingdings" panose="05000000000000000000" pitchFamily="2" charset="2"/>
              <a:buChar char="Ø"/>
            </a:pPr>
            <a:r>
              <a:rPr lang="de-DE" sz="1400" dirty="0" smtClean="0">
                <a:solidFill>
                  <a:schemeClr val="bg2">
                    <a:lumMod val="50000"/>
                  </a:schemeClr>
                </a:solidFill>
              </a:rPr>
              <a:t>Amtsgerichte</a:t>
            </a:r>
            <a:endParaRPr lang="de-DE" sz="1400" dirty="0">
              <a:solidFill>
                <a:schemeClr val="bg2">
                  <a:lumMod val="50000"/>
                </a:schemeClr>
              </a:solidFill>
            </a:endParaRPr>
          </a:p>
        </p:txBody>
      </p:sp>
      <p:sp>
        <p:nvSpPr>
          <p:cNvPr id="14" name="Textfeld 13"/>
          <p:cNvSpPr txBox="1"/>
          <p:nvPr/>
        </p:nvSpPr>
        <p:spPr>
          <a:xfrm>
            <a:off x="9767925" y="4278088"/>
            <a:ext cx="1707519" cy="307777"/>
          </a:xfrm>
          <a:prstGeom prst="rect">
            <a:avLst/>
          </a:prstGeom>
          <a:noFill/>
        </p:spPr>
        <p:txBody>
          <a:bodyPr wrap="none" rtlCol="0">
            <a:spAutoFit/>
          </a:bodyPr>
          <a:lstStyle/>
          <a:p>
            <a:r>
              <a:rPr lang="de-DE" sz="1400" u="sng" dirty="0" smtClean="0">
                <a:solidFill>
                  <a:schemeClr val="bg2">
                    <a:lumMod val="50000"/>
                  </a:schemeClr>
                </a:solidFill>
              </a:rPr>
              <a:t>Neubrandenburg</a:t>
            </a:r>
            <a:endParaRPr lang="de-DE" sz="1400" u="sng" dirty="0">
              <a:solidFill>
                <a:schemeClr val="bg2">
                  <a:lumMod val="50000"/>
                </a:schemeClr>
              </a:solidFill>
            </a:endParaRPr>
          </a:p>
        </p:txBody>
      </p:sp>
      <p:sp>
        <p:nvSpPr>
          <p:cNvPr id="15" name="Textfeld 14"/>
          <p:cNvSpPr txBox="1"/>
          <p:nvPr/>
        </p:nvSpPr>
        <p:spPr>
          <a:xfrm>
            <a:off x="9765000" y="4583089"/>
            <a:ext cx="2018501" cy="307777"/>
          </a:xfrm>
          <a:prstGeom prst="rect">
            <a:avLst/>
          </a:prstGeom>
          <a:noFill/>
        </p:spPr>
        <p:txBody>
          <a:bodyPr wrap="none" rtlCol="0">
            <a:spAutoFit/>
          </a:bodyPr>
          <a:lstStyle/>
          <a:p>
            <a:r>
              <a:rPr lang="de-DE" sz="1400" dirty="0">
                <a:solidFill>
                  <a:schemeClr val="bg2">
                    <a:lumMod val="50000"/>
                  </a:schemeClr>
                </a:solidFill>
              </a:rPr>
              <a:t>m</a:t>
            </a:r>
            <a:r>
              <a:rPr lang="de-DE" sz="1400" dirty="0" smtClean="0">
                <a:solidFill>
                  <a:schemeClr val="bg2">
                    <a:lumMod val="50000"/>
                  </a:schemeClr>
                </a:solidFill>
              </a:rPr>
              <a:t>it Standort Demmin</a:t>
            </a:r>
            <a:endParaRPr lang="de-DE" sz="1400" dirty="0">
              <a:solidFill>
                <a:schemeClr val="bg2">
                  <a:lumMod val="50000"/>
                </a:schemeClr>
              </a:solidFill>
            </a:endParaRPr>
          </a:p>
        </p:txBody>
      </p:sp>
      <p:sp>
        <p:nvSpPr>
          <p:cNvPr id="16" name="Textfeld 15"/>
          <p:cNvSpPr txBox="1"/>
          <p:nvPr/>
        </p:nvSpPr>
        <p:spPr>
          <a:xfrm>
            <a:off x="9767250" y="4880507"/>
            <a:ext cx="997389" cy="307777"/>
          </a:xfrm>
          <a:prstGeom prst="rect">
            <a:avLst/>
          </a:prstGeom>
          <a:noFill/>
        </p:spPr>
        <p:txBody>
          <a:bodyPr wrap="none" rtlCol="0">
            <a:spAutoFit/>
          </a:bodyPr>
          <a:lstStyle/>
          <a:p>
            <a:r>
              <a:rPr lang="de-DE" sz="1400" u="sng" dirty="0" smtClean="0">
                <a:solidFill>
                  <a:schemeClr val="bg2">
                    <a:lumMod val="50000"/>
                  </a:schemeClr>
                </a:solidFill>
              </a:rPr>
              <a:t>Pasewalk</a:t>
            </a:r>
            <a:endParaRPr lang="de-DE" sz="1400" u="sng" dirty="0">
              <a:solidFill>
                <a:schemeClr val="bg2">
                  <a:lumMod val="50000"/>
                </a:schemeClr>
              </a:solidFill>
            </a:endParaRPr>
          </a:p>
        </p:txBody>
      </p:sp>
      <p:sp>
        <p:nvSpPr>
          <p:cNvPr id="17" name="Textfeld 16"/>
          <p:cNvSpPr txBox="1"/>
          <p:nvPr/>
        </p:nvSpPr>
        <p:spPr>
          <a:xfrm>
            <a:off x="9767250" y="5537517"/>
            <a:ext cx="1444626" cy="307777"/>
          </a:xfrm>
          <a:prstGeom prst="rect">
            <a:avLst/>
          </a:prstGeom>
          <a:noFill/>
        </p:spPr>
        <p:txBody>
          <a:bodyPr wrap="none" rtlCol="0">
            <a:spAutoFit/>
          </a:bodyPr>
          <a:lstStyle/>
          <a:p>
            <a:r>
              <a:rPr lang="de-DE" sz="1400" u="sng" dirty="0" smtClean="0">
                <a:solidFill>
                  <a:schemeClr val="bg2">
                    <a:lumMod val="50000"/>
                  </a:schemeClr>
                </a:solidFill>
              </a:rPr>
              <a:t>Waren (Müritz)</a:t>
            </a:r>
            <a:endParaRPr lang="de-DE" sz="1400" u="sng" dirty="0">
              <a:solidFill>
                <a:schemeClr val="bg2">
                  <a:lumMod val="50000"/>
                </a:schemeClr>
              </a:solidFill>
            </a:endParaRPr>
          </a:p>
        </p:txBody>
      </p:sp>
      <p:sp>
        <p:nvSpPr>
          <p:cNvPr id="18" name="Textfeld 17"/>
          <p:cNvSpPr txBox="1"/>
          <p:nvPr/>
        </p:nvSpPr>
        <p:spPr>
          <a:xfrm>
            <a:off x="9771515" y="5185260"/>
            <a:ext cx="1946367" cy="307777"/>
          </a:xfrm>
          <a:prstGeom prst="rect">
            <a:avLst/>
          </a:prstGeom>
          <a:noFill/>
        </p:spPr>
        <p:txBody>
          <a:bodyPr wrap="none" rtlCol="0">
            <a:spAutoFit/>
          </a:bodyPr>
          <a:lstStyle/>
          <a:p>
            <a:r>
              <a:rPr lang="de-DE" sz="1400" dirty="0">
                <a:solidFill>
                  <a:schemeClr val="bg2">
                    <a:lumMod val="50000"/>
                  </a:schemeClr>
                </a:solidFill>
              </a:rPr>
              <a:t>m</a:t>
            </a:r>
            <a:r>
              <a:rPr lang="de-DE" sz="1400" dirty="0" smtClean="0">
                <a:solidFill>
                  <a:schemeClr val="bg2">
                    <a:lumMod val="50000"/>
                  </a:schemeClr>
                </a:solidFill>
              </a:rPr>
              <a:t>it Standort Ankla</a:t>
            </a:r>
            <a:r>
              <a:rPr lang="de-DE" sz="1400" dirty="0">
                <a:solidFill>
                  <a:schemeClr val="bg2">
                    <a:lumMod val="50000"/>
                  </a:schemeClr>
                </a:solidFill>
              </a:rPr>
              <a:t>m</a:t>
            </a:r>
          </a:p>
        </p:txBody>
      </p:sp>
      <p:sp>
        <p:nvSpPr>
          <p:cNvPr id="19" name="Textfeld 18"/>
          <p:cNvSpPr txBox="1"/>
          <p:nvPr/>
        </p:nvSpPr>
        <p:spPr>
          <a:xfrm>
            <a:off x="9760280" y="5846792"/>
            <a:ext cx="2156360" cy="307777"/>
          </a:xfrm>
          <a:prstGeom prst="rect">
            <a:avLst/>
          </a:prstGeom>
          <a:noFill/>
        </p:spPr>
        <p:txBody>
          <a:bodyPr wrap="none" rtlCol="0">
            <a:spAutoFit/>
          </a:bodyPr>
          <a:lstStyle/>
          <a:p>
            <a:r>
              <a:rPr lang="de-DE" sz="1400" dirty="0">
                <a:solidFill>
                  <a:schemeClr val="bg2">
                    <a:lumMod val="50000"/>
                  </a:schemeClr>
                </a:solidFill>
              </a:rPr>
              <a:t>m</a:t>
            </a:r>
            <a:r>
              <a:rPr lang="de-DE" sz="1400" dirty="0" smtClean="0">
                <a:solidFill>
                  <a:schemeClr val="bg2">
                    <a:lumMod val="50000"/>
                  </a:schemeClr>
                </a:solidFill>
              </a:rPr>
              <a:t>it Standort Neustrelitz</a:t>
            </a:r>
            <a:endParaRPr lang="de-DE" sz="1400" dirty="0">
              <a:solidFill>
                <a:schemeClr val="bg2">
                  <a:lumMod val="50000"/>
                </a:schemeClr>
              </a:solidFill>
            </a:endParaRPr>
          </a:p>
        </p:txBody>
      </p:sp>
      <p:sp>
        <p:nvSpPr>
          <p:cNvPr id="20" name="Freihandform 19"/>
          <p:cNvSpPr/>
          <p:nvPr/>
        </p:nvSpPr>
        <p:spPr>
          <a:xfrm>
            <a:off x="5261113" y="5198165"/>
            <a:ext cx="881270" cy="619539"/>
          </a:xfrm>
          <a:custGeom>
            <a:avLst/>
            <a:gdLst>
              <a:gd name="connsiteX0" fmla="*/ 881270 w 881270"/>
              <a:gd name="connsiteY0" fmla="*/ 599661 h 619539"/>
              <a:gd name="connsiteX1" fmla="*/ 841513 w 881270"/>
              <a:gd name="connsiteY1" fmla="*/ 609600 h 619539"/>
              <a:gd name="connsiteX2" fmla="*/ 838200 w 881270"/>
              <a:gd name="connsiteY2" fmla="*/ 619539 h 619539"/>
              <a:gd name="connsiteX3" fmla="*/ 811696 w 881270"/>
              <a:gd name="connsiteY3" fmla="*/ 612913 h 619539"/>
              <a:gd name="connsiteX4" fmla="*/ 801757 w 881270"/>
              <a:gd name="connsiteY4" fmla="*/ 609600 h 619539"/>
              <a:gd name="connsiteX5" fmla="*/ 781878 w 881270"/>
              <a:gd name="connsiteY5" fmla="*/ 606287 h 619539"/>
              <a:gd name="connsiteX6" fmla="*/ 771939 w 881270"/>
              <a:gd name="connsiteY6" fmla="*/ 602974 h 619539"/>
              <a:gd name="connsiteX7" fmla="*/ 768626 w 881270"/>
              <a:gd name="connsiteY7" fmla="*/ 593035 h 619539"/>
              <a:gd name="connsiteX8" fmla="*/ 752061 w 881270"/>
              <a:gd name="connsiteY8" fmla="*/ 576470 h 619539"/>
              <a:gd name="connsiteX9" fmla="*/ 765313 w 881270"/>
              <a:gd name="connsiteY9" fmla="*/ 573157 h 619539"/>
              <a:gd name="connsiteX10" fmla="*/ 768626 w 881270"/>
              <a:gd name="connsiteY10" fmla="*/ 559905 h 619539"/>
              <a:gd name="connsiteX11" fmla="*/ 778565 w 881270"/>
              <a:gd name="connsiteY11" fmla="*/ 540026 h 619539"/>
              <a:gd name="connsiteX12" fmla="*/ 788504 w 881270"/>
              <a:gd name="connsiteY12" fmla="*/ 536713 h 619539"/>
              <a:gd name="connsiteX13" fmla="*/ 785191 w 881270"/>
              <a:gd name="connsiteY13" fmla="*/ 526774 h 619539"/>
              <a:gd name="connsiteX14" fmla="*/ 752061 w 881270"/>
              <a:gd name="connsiteY14" fmla="*/ 526774 h 619539"/>
              <a:gd name="connsiteX15" fmla="*/ 718930 w 881270"/>
              <a:gd name="connsiteY15" fmla="*/ 526774 h 619539"/>
              <a:gd name="connsiteX16" fmla="*/ 705678 w 881270"/>
              <a:gd name="connsiteY16" fmla="*/ 510209 h 619539"/>
              <a:gd name="connsiteX17" fmla="*/ 665922 w 881270"/>
              <a:gd name="connsiteY17" fmla="*/ 506896 h 619539"/>
              <a:gd name="connsiteX18" fmla="*/ 655983 w 881270"/>
              <a:gd name="connsiteY18" fmla="*/ 500270 h 619539"/>
              <a:gd name="connsiteX19" fmla="*/ 622852 w 881270"/>
              <a:gd name="connsiteY19" fmla="*/ 496957 h 619539"/>
              <a:gd name="connsiteX20" fmla="*/ 632791 w 881270"/>
              <a:gd name="connsiteY20" fmla="*/ 477078 h 619539"/>
              <a:gd name="connsiteX21" fmla="*/ 655983 w 881270"/>
              <a:gd name="connsiteY21" fmla="*/ 473765 h 619539"/>
              <a:gd name="connsiteX22" fmla="*/ 652670 w 881270"/>
              <a:gd name="connsiteY22" fmla="*/ 447261 h 619539"/>
              <a:gd name="connsiteX23" fmla="*/ 632791 w 881270"/>
              <a:gd name="connsiteY23" fmla="*/ 440635 h 619539"/>
              <a:gd name="connsiteX24" fmla="*/ 609600 w 881270"/>
              <a:gd name="connsiteY24" fmla="*/ 427383 h 619539"/>
              <a:gd name="connsiteX25" fmla="*/ 586409 w 881270"/>
              <a:gd name="connsiteY25" fmla="*/ 434009 h 619539"/>
              <a:gd name="connsiteX26" fmla="*/ 576470 w 881270"/>
              <a:gd name="connsiteY26" fmla="*/ 440635 h 619539"/>
              <a:gd name="connsiteX27" fmla="*/ 559904 w 881270"/>
              <a:gd name="connsiteY27" fmla="*/ 443948 h 619539"/>
              <a:gd name="connsiteX28" fmla="*/ 553278 w 881270"/>
              <a:gd name="connsiteY28" fmla="*/ 453887 h 619539"/>
              <a:gd name="connsiteX29" fmla="*/ 490330 w 881270"/>
              <a:gd name="connsiteY29" fmla="*/ 443948 h 619539"/>
              <a:gd name="connsiteX30" fmla="*/ 463826 w 881270"/>
              <a:gd name="connsiteY30" fmla="*/ 440635 h 619539"/>
              <a:gd name="connsiteX31" fmla="*/ 424070 w 881270"/>
              <a:gd name="connsiteY31" fmla="*/ 420757 h 619539"/>
              <a:gd name="connsiteX32" fmla="*/ 414130 w 881270"/>
              <a:gd name="connsiteY32" fmla="*/ 417444 h 619539"/>
              <a:gd name="connsiteX33" fmla="*/ 367748 w 881270"/>
              <a:gd name="connsiteY33" fmla="*/ 420757 h 619539"/>
              <a:gd name="connsiteX34" fmla="*/ 371061 w 881270"/>
              <a:gd name="connsiteY34" fmla="*/ 443948 h 619539"/>
              <a:gd name="connsiteX35" fmla="*/ 308113 w 881270"/>
              <a:gd name="connsiteY35" fmla="*/ 440635 h 619539"/>
              <a:gd name="connsiteX36" fmla="*/ 284922 w 881270"/>
              <a:gd name="connsiteY36" fmla="*/ 440635 h 619539"/>
              <a:gd name="connsiteX37" fmla="*/ 255104 w 881270"/>
              <a:gd name="connsiteY37" fmla="*/ 450574 h 619539"/>
              <a:gd name="connsiteX38" fmla="*/ 248478 w 881270"/>
              <a:gd name="connsiteY38" fmla="*/ 414131 h 619539"/>
              <a:gd name="connsiteX39" fmla="*/ 238539 w 881270"/>
              <a:gd name="connsiteY39" fmla="*/ 397565 h 619539"/>
              <a:gd name="connsiteX40" fmla="*/ 225287 w 881270"/>
              <a:gd name="connsiteY40" fmla="*/ 394252 h 619539"/>
              <a:gd name="connsiteX41" fmla="*/ 198783 w 881270"/>
              <a:gd name="connsiteY41" fmla="*/ 390939 h 619539"/>
              <a:gd name="connsiteX42" fmla="*/ 192157 w 881270"/>
              <a:gd name="connsiteY42" fmla="*/ 367748 h 619539"/>
              <a:gd name="connsiteX43" fmla="*/ 185530 w 881270"/>
              <a:gd name="connsiteY43" fmla="*/ 357809 h 619539"/>
              <a:gd name="connsiteX44" fmla="*/ 188844 w 881270"/>
              <a:gd name="connsiteY44" fmla="*/ 324678 h 619539"/>
              <a:gd name="connsiteX45" fmla="*/ 185530 w 881270"/>
              <a:gd name="connsiteY45" fmla="*/ 308113 h 619539"/>
              <a:gd name="connsiteX46" fmla="*/ 152400 w 881270"/>
              <a:gd name="connsiteY46" fmla="*/ 304800 h 619539"/>
              <a:gd name="connsiteX47" fmla="*/ 139148 w 881270"/>
              <a:gd name="connsiteY47" fmla="*/ 298174 h 619539"/>
              <a:gd name="connsiteX48" fmla="*/ 119270 w 881270"/>
              <a:gd name="connsiteY48" fmla="*/ 284922 h 619539"/>
              <a:gd name="connsiteX49" fmla="*/ 96078 w 881270"/>
              <a:gd name="connsiteY49" fmla="*/ 281609 h 619539"/>
              <a:gd name="connsiteX50" fmla="*/ 76200 w 881270"/>
              <a:gd name="connsiteY50" fmla="*/ 274983 h 619539"/>
              <a:gd name="connsiteX51" fmla="*/ 79513 w 881270"/>
              <a:gd name="connsiteY51" fmla="*/ 261731 h 619539"/>
              <a:gd name="connsiteX52" fmla="*/ 82826 w 881270"/>
              <a:gd name="connsiteY52" fmla="*/ 251792 h 619539"/>
              <a:gd name="connsiteX53" fmla="*/ 86139 w 881270"/>
              <a:gd name="connsiteY53" fmla="*/ 235226 h 619539"/>
              <a:gd name="connsiteX54" fmla="*/ 92765 w 881270"/>
              <a:gd name="connsiteY54" fmla="*/ 221974 h 619539"/>
              <a:gd name="connsiteX55" fmla="*/ 76200 w 881270"/>
              <a:gd name="connsiteY55" fmla="*/ 198783 h 619539"/>
              <a:gd name="connsiteX56" fmla="*/ 72887 w 881270"/>
              <a:gd name="connsiteY56" fmla="*/ 188844 h 619539"/>
              <a:gd name="connsiteX57" fmla="*/ 59635 w 881270"/>
              <a:gd name="connsiteY57" fmla="*/ 182218 h 619539"/>
              <a:gd name="connsiteX58" fmla="*/ 49696 w 881270"/>
              <a:gd name="connsiteY58" fmla="*/ 175592 h 619539"/>
              <a:gd name="connsiteX59" fmla="*/ 13252 w 881270"/>
              <a:gd name="connsiteY59" fmla="*/ 172278 h 619539"/>
              <a:gd name="connsiteX60" fmla="*/ 23191 w 881270"/>
              <a:gd name="connsiteY60" fmla="*/ 165652 h 619539"/>
              <a:gd name="connsiteX61" fmla="*/ 46383 w 881270"/>
              <a:gd name="connsiteY61" fmla="*/ 159026 h 619539"/>
              <a:gd name="connsiteX62" fmla="*/ 43070 w 881270"/>
              <a:gd name="connsiteY62" fmla="*/ 139148 h 619539"/>
              <a:gd name="connsiteX63" fmla="*/ 3313 w 881270"/>
              <a:gd name="connsiteY63" fmla="*/ 125896 h 619539"/>
              <a:gd name="connsiteX64" fmla="*/ 0 w 881270"/>
              <a:gd name="connsiteY64" fmla="*/ 115957 h 619539"/>
              <a:gd name="connsiteX65" fmla="*/ 6626 w 881270"/>
              <a:gd name="connsiteY65" fmla="*/ 106018 h 619539"/>
              <a:gd name="connsiteX66" fmla="*/ 26504 w 881270"/>
              <a:gd name="connsiteY66" fmla="*/ 96078 h 619539"/>
              <a:gd name="connsiteX67" fmla="*/ 33130 w 881270"/>
              <a:gd name="connsiteY67" fmla="*/ 86139 h 619539"/>
              <a:gd name="connsiteX68" fmla="*/ 29817 w 881270"/>
              <a:gd name="connsiteY68" fmla="*/ 76200 h 619539"/>
              <a:gd name="connsiteX69" fmla="*/ 26504 w 881270"/>
              <a:gd name="connsiteY69" fmla="*/ 49696 h 619539"/>
              <a:gd name="connsiteX70" fmla="*/ 29817 w 881270"/>
              <a:gd name="connsiteY70" fmla="*/ 39757 h 619539"/>
              <a:gd name="connsiteX71" fmla="*/ 36444 w 881270"/>
              <a:gd name="connsiteY71" fmla="*/ 33131 h 619539"/>
              <a:gd name="connsiteX72" fmla="*/ 33130 w 881270"/>
              <a:gd name="connsiteY72" fmla="*/ 13252 h 619539"/>
              <a:gd name="connsiteX73" fmla="*/ 29817 w 881270"/>
              <a:gd name="connsiteY73" fmla="*/ 0 h 61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81270" h="619539">
                <a:moveTo>
                  <a:pt x="881270" y="599661"/>
                </a:moveTo>
                <a:cubicBezTo>
                  <a:pt x="871721" y="600855"/>
                  <a:pt x="850606" y="600507"/>
                  <a:pt x="841513" y="609600"/>
                </a:cubicBezTo>
                <a:cubicBezTo>
                  <a:pt x="839044" y="612069"/>
                  <a:pt x="839304" y="616226"/>
                  <a:pt x="838200" y="619539"/>
                </a:cubicBezTo>
                <a:cubicBezTo>
                  <a:pt x="829365" y="617330"/>
                  <a:pt x="820335" y="615793"/>
                  <a:pt x="811696" y="612913"/>
                </a:cubicBezTo>
                <a:cubicBezTo>
                  <a:pt x="808383" y="611809"/>
                  <a:pt x="805166" y="610358"/>
                  <a:pt x="801757" y="609600"/>
                </a:cubicBezTo>
                <a:cubicBezTo>
                  <a:pt x="795199" y="608143"/>
                  <a:pt x="788504" y="607391"/>
                  <a:pt x="781878" y="606287"/>
                </a:cubicBezTo>
                <a:cubicBezTo>
                  <a:pt x="778565" y="605183"/>
                  <a:pt x="774408" y="605443"/>
                  <a:pt x="771939" y="602974"/>
                </a:cubicBezTo>
                <a:cubicBezTo>
                  <a:pt x="769470" y="600505"/>
                  <a:pt x="770188" y="596159"/>
                  <a:pt x="768626" y="593035"/>
                </a:cubicBezTo>
                <a:cubicBezTo>
                  <a:pt x="763104" y="581992"/>
                  <a:pt x="762000" y="583096"/>
                  <a:pt x="752061" y="576470"/>
                </a:cubicBezTo>
                <a:cubicBezTo>
                  <a:pt x="756478" y="575366"/>
                  <a:pt x="762093" y="576377"/>
                  <a:pt x="765313" y="573157"/>
                </a:cubicBezTo>
                <a:cubicBezTo>
                  <a:pt x="768533" y="569937"/>
                  <a:pt x="767375" y="564283"/>
                  <a:pt x="768626" y="559905"/>
                </a:cubicBezTo>
                <a:cubicBezTo>
                  <a:pt x="770404" y="553680"/>
                  <a:pt x="773187" y="544329"/>
                  <a:pt x="778565" y="540026"/>
                </a:cubicBezTo>
                <a:cubicBezTo>
                  <a:pt x="781292" y="537844"/>
                  <a:pt x="785191" y="537817"/>
                  <a:pt x="788504" y="536713"/>
                </a:cubicBezTo>
                <a:cubicBezTo>
                  <a:pt x="787400" y="533400"/>
                  <a:pt x="787660" y="529243"/>
                  <a:pt x="785191" y="526774"/>
                </a:cubicBezTo>
                <a:cubicBezTo>
                  <a:pt x="777963" y="519546"/>
                  <a:pt x="756082" y="526200"/>
                  <a:pt x="752061" y="526774"/>
                </a:cubicBezTo>
                <a:cubicBezTo>
                  <a:pt x="739821" y="530854"/>
                  <a:pt x="734158" y="534388"/>
                  <a:pt x="718930" y="526774"/>
                </a:cubicBezTo>
                <a:cubicBezTo>
                  <a:pt x="693779" y="514199"/>
                  <a:pt x="741986" y="517471"/>
                  <a:pt x="705678" y="510209"/>
                </a:cubicBezTo>
                <a:cubicBezTo>
                  <a:pt x="692638" y="507601"/>
                  <a:pt x="679174" y="508000"/>
                  <a:pt x="665922" y="506896"/>
                </a:cubicBezTo>
                <a:cubicBezTo>
                  <a:pt x="662609" y="504687"/>
                  <a:pt x="659863" y="501165"/>
                  <a:pt x="655983" y="500270"/>
                </a:cubicBezTo>
                <a:cubicBezTo>
                  <a:pt x="645168" y="497774"/>
                  <a:pt x="632554" y="502347"/>
                  <a:pt x="622852" y="496957"/>
                </a:cubicBezTo>
                <a:cubicBezTo>
                  <a:pt x="616826" y="493609"/>
                  <a:pt x="629872" y="478051"/>
                  <a:pt x="632791" y="477078"/>
                </a:cubicBezTo>
                <a:cubicBezTo>
                  <a:pt x="640199" y="474608"/>
                  <a:pt x="648252" y="474869"/>
                  <a:pt x="655983" y="473765"/>
                </a:cubicBezTo>
                <a:cubicBezTo>
                  <a:pt x="659225" y="464038"/>
                  <a:pt x="663916" y="457101"/>
                  <a:pt x="652670" y="447261"/>
                </a:cubicBezTo>
                <a:cubicBezTo>
                  <a:pt x="647413" y="442662"/>
                  <a:pt x="639038" y="443759"/>
                  <a:pt x="632791" y="440635"/>
                </a:cubicBezTo>
                <a:cubicBezTo>
                  <a:pt x="615978" y="432228"/>
                  <a:pt x="623648" y="436749"/>
                  <a:pt x="609600" y="427383"/>
                </a:cubicBezTo>
                <a:cubicBezTo>
                  <a:pt x="605354" y="428444"/>
                  <a:pt x="591162" y="431633"/>
                  <a:pt x="586409" y="434009"/>
                </a:cubicBezTo>
                <a:cubicBezTo>
                  <a:pt x="582848" y="435790"/>
                  <a:pt x="580198" y="439237"/>
                  <a:pt x="576470" y="440635"/>
                </a:cubicBezTo>
                <a:cubicBezTo>
                  <a:pt x="571197" y="442612"/>
                  <a:pt x="565426" y="442844"/>
                  <a:pt x="559904" y="443948"/>
                </a:cubicBezTo>
                <a:cubicBezTo>
                  <a:pt x="557695" y="447261"/>
                  <a:pt x="557225" y="453361"/>
                  <a:pt x="553278" y="453887"/>
                </a:cubicBezTo>
                <a:cubicBezTo>
                  <a:pt x="488214" y="462562"/>
                  <a:pt x="531160" y="449052"/>
                  <a:pt x="490330" y="443948"/>
                </a:cubicBezTo>
                <a:lnTo>
                  <a:pt x="463826" y="440635"/>
                </a:lnTo>
                <a:cubicBezTo>
                  <a:pt x="438138" y="423509"/>
                  <a:pt x="451502" y="429901"/>
                  <a:pt x="424070" y="420757"/>
                </a:cubicBezTo>
                <a:lnTo>
                  <a:pt x="414130" y="417444"/>
                </a:lnTo>
                <a:cubicBezTo>
                  <a:pt x="398669" y="418548"/>
                  <a:pt x="380949" y="412633"/>
                  <a:pt x="367748" y="420757"/>
                </a:cubicBezTo>
                <a:cubicBezTo>
                  <a:pt x="361098" y="424850"/>
                  <a:pt x="378469" y="441479"/>
                  <a:pt x="371061" y="443948"/>
                </a:cubicBezTo>
                <a:cubicBezTo>
                  <a:pt x="351128" y="450592"/>
                  <a:pt x="329096" y="441739"/>
                  <a:pt x="308113" y="440635"/>
                </a:cubicBezTo>
                <a:cubicBezTo>
                  <a:pt x="295003" y="436265"/>
                  <a:pt x="300065" y="435976"/>
                  <a:pt x="284922" y="440635"/>
                </a:cubicBezTo>
                <a:cubicBezTo>
                  <a:pt x="274908" y="443716"/>
                  <a:pt x="255104" y="450574"/>
                  <a:pt x="255104" y="450574"/>
                </a:cubicBezTo>
                <a:cubicBezTo>
                  <a:pt x="245283" y="411288"/>
                  <a:pt x="260349" y="473485"/>
                  <a:pt x="248478" y="414131"/>
                </a:cubicBezTo>
                <a:cubicBezTo>
                  <a:pt x="247219" y="407834"/>
                  <a:pt x="244914" y="400753"/>
                  <a:pt x="238539" y="397565"/>
                </a:cubicBezTo>
                <a:cubicBezTo>
                  <a:pt x="234467" y="395529"/>
                  <a:pt x="229778" y="395001"/>
                  <a:pt x="225287" y="394252"/>
                </a:cubicBezTo>
                <a:cubicBezTo>
                  <a:pt x="216505" y="392788"/>
                  <a:pt x="207618" y="392043"/>
                  <a:pt x="198783" y="390939"/>
                </a:cubicBezTo>
                <a:cubicBezTo>
                  <a:pt x="197722" y="386694"/>
                  <a:pt x="194533" y="372500"/>
                  <a:pt x="192157" y="367748"/>
                </a:cubicBezTo>
                <a:cubicBezTo>
                  <a:pt x="190376" y="364187"/>
                  <a:pt x="187739" y="361122"/>
                  <a:pt x="185530" y="357809"/>
                </a:cubicBezTo>
                <a:cubicBezTo>
                  <a:pt x="186635" y="346765"/>
                  <a:pt x="188844" y="335777"/>
                  <a:pt x="188844" y="324678"/>
                </a:cubicBezTo>
                <a:cubicBezTo>
                  <a:pt x="188844" y="319047"/>
                  <a:pt x="190474" y="310809"/>
                  <a:pt x="185530" y="308113"/>
                </a:cubicBezTo>
                <a:cubicBezTo>
                  <a:pt x="175787" y="302799"/>
                  <a:pt x="163443" y="305904"/>
                  <a:pt x="152400" y="304800"/>
                </a:cubicBezTo>
                <a:cubicBezTo>
                  <a:pt x="147983" y="302591"/>
                  <a:pt x="143383" y="300715"/>
                  <a:pt x="139148" y="298174"/>
                </a:cubicBezTo>
                <a:cubicBezTo>
                  <a:pt x="132319" y="294077"/>
                  <a:pt x="127153" y="286048"/>
                  <a:pt x="119270" y="284922"/>
                </a:cubicBezTo>
                <a:lnTo>
                  <a:pt x="96078" y="281609"/>
                </a:lnTo>
                <a:cubicBezTo>
                  <a:pt x="89452" y="279400"/>
                  <a:pt x="74506" y="281759"/>
                  <a:pt x="76200" y="274983"/>
                </a:cubicBezTo>
                <a:cubicBezTo>
                  <a:pt x="77304" y="270566"/>
                  <a:pt x="78262" y="266109"/>
                  <a:pt x="79513" y="261731"/>
                </a:cubicBezTo>
                <a:cubicBezTo>
                  <a:pt x="80472" y="258373"/>
                  <a:pt x="81979" y="255180"/>
                  <a:pt x="82826" y="251792"/>
                </a:cubicBezTo>
                <a:cubicBezTo>
                  <a:pt x="84192" y="246329"/>
                  <a:pt x="84358" y="240568"/>
                  <a:pt x="86139" y="235226"/>
                </a:cubicBezTo>
                <a:cubicBezTo>
                  <a:pt x="87701" y="230541"/>
                  <a:pt x="90556" y="226391"/>
                  <a:pt x="92765" y="221974"/>
                </a:cubicBezTo>
                <a:cubicBezTo>
                  <a:pt x="90514" y="218973"/>
                  <a:pt x="78622" y="203627"/>
                  <a:pt x="76200" y="198783"/>
                </a:cubicBezTo>
                <a:cubicBezTo>
                  <a:pt x="74638" y="195659"/>
                  <a:pt x="75356" y="191313"/>
                  <a:pt x="72887" y="188844"/>
                </a:cubicBezTo>
                <a:cubicBezTo>
                  <a:pt x="69395" y="185352"/>
                  <a:pt x="63923" y="184668"/>
                  <a:pt x="59635" y="182218"/>
                </a:cubicBezTo>
                <a:cubicBezTo>
                  <a:pt x="56178" y="180243"/>
                  <a:pt x="53589" y="176426"/>
                  <a:pt x="49696" y="175592"/>
                </a:cubicBezTo>
                <a:cubicBezTo>
                  <a:pt x="37769" y="173036"/>
                  <a:pt x="25400" y="173383"/>
                  <a:pt x="13252" y="172278"/>
                </a:cubicBezTo>
                <a:cubicBezTo>
                  <a:pt x="16565" y="170069"/>
                  <a:pt x="19630" y="167433"/>
                  <a:pt x="23191" y="165652"/>
                </a:cubicBezTo>
                <a:cubicBezTo>
                  <a:pt x="27945" y="163275"/>
                  <a:pt x="42136" y="160088"/>
                  <a:pt x="46383" y="159026"/>
                </a:cubicBezTo>
                <a:cubicBezTo>
                  <a:pt x="45279" y="152400"/>
                  <a:pt x="48737" y="142754"/>
                  <a:pt x="43070" y="139148"/>
                </a:cubicBezTo>
                <a:cubicBezTo>
                  <a:pt x="4452" y="114574"/>
                  <a:pt x="16643" y="152555"/>
                  <a:pt x="3313" y="125896"/>
                </a:cubicBezTo>
                <a:cubicBezTo>
                  <a:pt x="1751" y="122772"/>
                  <a:pt x="1104" y="119270"/>
                  <a:pt x="0" y="115957"/>
                </a:cubicBezTo>
                <a:cubicBezTo>
                  <a:pt x="2209" y="112644"/>
                  <a:pt x="3810" y="108834"/>
                  <a:pt x="6626" y="106018"/>
                </a:cubicBezTo>
                <a:cubicBezTo>
                  <a:pt x="13047" y="99597"/>
                  <a:pt x="18422" y="98773"/>
                  <a:pt x="26504" y="96078"/>
                </a:cubicBezTo>
                <a:cubicBezTo>
                  <a:pt x="28713" y="92765"/>
                  <a:pt x="32475" y="90067"/>
                  <a:pt x="33130" y="86139"/>
                </a:cubicBezTo>
                <a:cubicBezTo>
                  <a:pt x="33704" y="82694"/>
                  <a:pt x="30442" y="79636"/>
                  <a:pt x="29817" y="76200"/>
                </a:cubicBezTo>
                <a:cubicBezTo>
                  <a:pt x="28224" y="67440"/>
                  <a:pt x="27608" y="58531"/>
                  <a:pt x="26504" y="49696"/>
                </a:cubicBezTo>
                <a:cubicBezTo>
                  <a:pt x="27608" y="46383"/>
                  <a:pt x="28020" y="42751"/>
                  <a:pt x="29817" y="39757"/>
                </a:cubicBezTo>
                <a:cubicBezTo>
                  <a:pt x="31424" y="37078"/>
                  <a:pt x="36057" y="36231"/>
                  <a:pt x="36444" y="33131"/>
                </a:cubicBezTo>
                <a:cubicBezTo>
                  <a:pt x="37277" y="26465"/>
                  <a:pt x="36134" y="19261"/>
                  <a:pt x="33130" y="13252"/>
                </a:cubicBezTo>
                <a:cubicBezTo>
                  <a:pt x="26164" y="-679"/>
                  <a:pt x="16004" y="13813"/>
                  <a:pt x="29817"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ihandform 21"/>
          <p:cNvSpPr/>
          <p:nvPr/>
        </p:nvSpPr>
        <p:spPr>
          <a:xfrm>
            <a:off x="5280991" y="4753997"/>
            <a:ext cx="162339" cy="447481"/>
          </a:xfrm>
          <a:custGeom>
            <a:avLst/>
            <a:gdLst>
              <a:gd name="connsiteX0" fmla="*/ 162339 w 162339"/>
              <a:gd name="connsiteY0" fmla="*/ 56542 h 447481"/>
              <a:gd name="connsiteX1" fmla="*/ 145774 w 162339"/>
              <a:gd name="connsiteY1" fmla="*/ 43290 h 447481"/>
              <a:gd name="connsiteX2" fmla="*/ 129209 w 162339"/>
              <a:gd name="connsiteY2" fmla="*/ 46603 h 447481"/>
              <a:gd name="connsiteX3" fmla="*/ 109331 w 162339"/>
              <a:gd name="connsiteY3" fmla="*/ 36664 h 447481"/>
              <a:gd name="connsiteX4" fmla="*/ 119270 w 162339"/>
              <a:gd name="connsiteY4" fmla="*/ 16786 h 447481"/>
              <a:gd name="connsiteX5" fmla="*/ 106018 w 162339"/>
              <a:gd name="connsiteY5" fmla="*/ 13473 h 447481"/>
              <a:gd name="connsiteX6" fmla="*/ 89452 w 162339"/>
              <a:gd name="connsiteY6" fmla="*/ 10160 h 447481"/>
              <a:gd name="connsiteX7" fmla="*/ 76200 w 162339"/>
              <a:gd name="connsiteY7" fmla="*/ 10160 h 447481"/>
              <a:gd name="connsiteX8" fmla="*/ 66261 w 162339"/>
              <a:gd name="connsiteY8" fmla="*/ 13473 h 447481"/>
              <a:gd name="connsiteX9" fmla="*/ 56322 w 162339"/>
              <a:gd name="connsiteY9" fmla="*/ 33351 h 447481"/>
              <a:gd name="connsiteX10" fmla="*/ 53009 w 162339"/>
              <a:gd name="connsiteY10" fmla="*/ 43290 h 447481"/>
              <a:gd name="connsiteX11" fmla="*/ 36444 w 162339"/>
              <a:gd name="connsiteY11" fmla="*/ 46603 h 447481"/>
              <a:gd name="connsiteX12" fmla="*/ 26505 w 162339"/>
              <a:gd name="connsiteY12" fmla="*/ 49916 h 447481"/>
              <a:gd name="connsiteX13" fmla="*/ 19879 w 162339"/>
              <a:gd name="connsiteY13" fmla="*/ 59855 h 447481"/>
              <a:gd name="connsiteX14" fmla="*/ 19879 w 162339"/>
              <a:gd name="connsiteY14" fmla="*/ 96299 h 447481"/>
              <a:gd name="connsiteX15" fmla="*/ 13252 w 162339"/>
              <a:gd name="connsiteY15" fmla="*/ 116177 h 447481"/>
              <a:gd name="connsiteX16" fmla="*/ 9939 w 162339"/>
              <a:gd name="connsiteY16" fmla="*/ 132742 h 447481"/>
              <a:gd name="connsiteX17" fmla="*/ 3313 w 162339"/>
              <a:gd name="connsiteY17" fmla="*/ 142681 h 447481"/>
              <a:gd name="connsiteX18" fmla="*/ 0 w 162339"/>
              <a:gd name="connsiteY18" fmla="*/ 182438 h 447481"/>
              <a:gd name="connsiteX19" fmla="*/ 3313 w 162339"/>
              <a:gd name="connsiteY19" fmla="*/ 195690 h 447481"/>
              <a:gd name="connsiteX20" fmla="*/ 16566 w 162339"/>
              <a:gd name="connsiteY20" fmla="*/ 199003 h 447481"/>
              <a:gd name="connsiteX21" fmla="*/ 13252 w 162339"/>
              <a:gd name="connsiteY21" fmla="*/ 248699 h 447481"/>
              <a:gd name="connsiteX22" fmla="*/ 29818 w 162339"/>
              <a:gd name="connsiteY22" fmla="*/ 252012 h 447481"/>
              <a:gd name="connsiteX23" fmla="*/ 36444 w 162339"/>
              <a:gd name="connsiteY23" fmla="*/ 281829 h 447481"/>
              <a:gd name="connsiteX24" fmla="*/ 39757 w 162339"/>
              <a:gd name="connsiteY24" fmla="*/ 305020 h 447481"/>
              <a:gd name="connsiteX25" fmla="*/ 46383 w 162339"/>
              <a:gd name="connsiteY25" fmla="*/ 314960 h 447481"/>
              <a:gd name="connsiteX26" fmla="*/ 49696 w 162339"/>
              <a:gd name="connsiteY26" fmla="*/ 305020 h 447481"/>
              <a:gd name="connsiteX27" fmla="*/ 89452 w 162339"/>
              <a:gd name="connsiteY27" fmla="*/ 305020 h 447481"/>
              <a:gd name="connsiteX28" fmla="*/ 99392 w 162339"/>
              <a:gd name="connsiteY28" fmla="*/ 308333 h 447481"/>
              <a:gd name="connsiteX29" fmla="*/ 102705 w 162339"/>
              <a:gd name="connsiteY29" fmla="*/ 318273 h 447481"/>
              <a:gd name="connsiteX30" fmla="*/ 76200 w 162339"/>
              <a:gd name="connsiteY30" fmla="*/ 324899 h 447481"/>
              <a:gd name="connsiteX31" fmla="*/ 72887 w 162339"/>
              <a:gd name="connsiteY31" fmla="*/ 344777 h 447481"/>
              <a:gd name="connsiteX32" fmla="*/ 56322 w 162339"/>
              <a:gd name="connsiteY32" fmla="*/ 354716 h 447481"/>
              <a:gd name="connsiteX33" fmla="*/ 26505 w 162339"/>
              <a:gd name="connsiteY33" fmla="*/ 361342 h 447481"/>
              <a:gd name="connsiteX34" fmla="*/ 23192 w 162339"/>
              <a:gd name="connsiteY34" fmla="*/ 371281 h 447481"/>
              <a:gd name="connsiteX35" fmla="*/ 13252 w 162339"/>
              <a:gd name="connsiteY35" fmla="*/ 377907 h 447481"/>
              <a:gd name="connsiteX36" fmla="*/ 9939 w 162339"/>
              <a:gd name="connsiteY36" fmla="*/ 427603 h 447481"/>
              <a:gd name="connsiteX37" fmla="*/ 3313 w 162339"/>
              <a:gd name="connsiteY37" fmla="*/ 447481 h 44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2339" h="447481">
                <a:moveTo>
                  <a:pt x="162339" y="56542"/>
                </a:moveTo>
                <a:cubicBezTo>
                  <a:pt x="156817" y="52125"/>
                  <a:pt x="152547" y="45322"/>
                  <a:pt x="145774" y="43290"/>
                </a:cubicBezTo>
                <a:cubicBezTo>
                  <a:pt x="140380" y="41672"/>
                  <a:pt x="134840" y="46603"/>
                  <a:pt x="129209" y="46603"/>
                </a:cubicBezTo>
                <a:cubicBezTo>
                  <a:pt x="122351" y="46603"/>
                  <a:pt x="114356" y="40014"/>
                  <a:pt x="109331" y="36664"/>
                </a:cubicBezTo>
                <a:cubicBezTo>
                  <a:pt x="109921" y="35779"/>
                  <a:pt x="121691" y="20013"/>
                  <a:pt x="119270" y="16786"/>
                </a:cubicBezTo>
                <a:cubicBezTo>
                  <a:pt x="116538" y="13143"/>
                  <a:pt x="110463" y="14461"/>
                  <a:pt x="106018" y="13473"/>
                </a:cubicBezTo>
                <a:cubicBezTo>
                  <a:pt x="100521" y="12251"/>
                  <a:pt x="94974" y="11264"/>
                  <a:pt x="89452" y="10160"/>
                </a:cubicBezTo>
                <a:cubicBezTo>
                  <a:pt x="77928" y="-7127"/>
                  <a:pt x="87724" y="940"/>
                  <a:pt x="76200" y="10160"/>
                </a:cubicBezTo>
                <a:cubicBezTo>
                  <a:pt x="73473" y="12342"/>
                  <a:pt x="69574" y="12369"/>
                  <a:pt x="66261" y="13473"/>
                </a:cubicBezTo>
                <a:cubicBezTo>
                  <a:pt x="57934" y="38455"/>
                  <a:pt x="69167" y="7662"/>
                  <a:pt x="56322" y="33351"/>
                </a:cubicBezTo>
                <a:cubicBezTo>
                  <a:pt x="54760" y="36475"/>
                  <a:pt x="55915" y="41353"/>
                  <a:pt x="53009" y="43290"/>
                </a:cubicBezTo>
                <a:cubicBezTo>
                  <a:pt x="48324" y="46414"/>
                  <a:pt x="41907" y="45237"/>
                  <a:pt x="36444" y="46603"/>
                </a:cubicBezTo>
                <a:cubicBezTo>
                  <a:pt x="33056" y="47450"/>
                  <a:pt x="29818" y="48812"/>
                  <a:pt x="26505" y="49916"/>
                </a:cubicBezTo>
                <a:cubicBezTo>
                  <a:pt x="24296" y="53229"/>
                  <a:pt x="21660" y="56294"/>
                  <a:pt x="19879" y="59855"/>
                </a:cubicBezTo>
                <a:cubicBezTo>
                  <a:pt x="13138" y="73338"/>
                  <a:pt x="17695" y="78829"/>
                  <a:pt x="19879" y="96299"/>
                </a:cubicBezTo>
                <a:cubicBezTo>
                  <a:pt x="17670" y="102925"/>
                  <a:pt x="14622" y="109328"/>
                  <a:pt x="13252" y="116177"/>
                </a:cubicBezTo>
                <a:cubicBezTo>
                  <a:pt x="12148" y="121699"/>
                  <a:pt x="11916" y="127470"/>
                  <a:pt x="9939" y="132742"/>
                </a:cubicBezTo>
                <a:cubicBezTo>
                  <a:pt x="8541" y="136470"/>
                  <a:pt x="5522" y="139368"/>
                  <a:pt x="3313" y="142681"/>
                </a:cubicBezTo>
                <a:cubicBezTo>
                  <a:pt x="2209" y="155933"/>
                  <a:pt x="0" y="169140"/>
                  <a:pt x="0" y="182438"/>
                </a:cubicBezTo>
                <a:cubicBezTo>
                  <a:pt x="0" y="186991"/>
                  <a:pt x="93" y="192470"/>
                  <a:pt x="3313" y="195690"/>
                </a:cubicBezTo>
                <a:cubicBezTo>
                  <a:pt x="6533" y="198910"/>
                  <a:pt x="12148" y="197899"/>
                  <a:pt x="16566" y="199003"/>
                </a:cubicBezTo>
                <a:cubicBezTo>
                  <a:pt x="2223" y="213344"/>
                  <a:pt x="-1670" y="213882"/>
                  <a:pt x="13252" y="248699"/>
                </a:cubicBezTo>
                <a:cubicBezTo>
                  <a:pt x="15470" y="253875"/>
                  <a:pt x="24296" y="250908"/>
                  <a:pt x="29818" y="252012"/>
                </a:cubicBezTo>
                <a:cubicBezTo>
                  <a:pt x="34967" y="267458"/>
                  <a:pt x="33112" y="260172"/>
                  <a:pt x="36444" y="281829"/>
                </a:cubicBezTo>
                <a:cubicBezTo>
                  <a:pt x="37631" y="289547"/>
                  <a:pt x="37513" y="297540"/>
                  <a:pt x="39757" y="305020"/>
                </a:cubicBezTo>
                <a:cubicBezTo>
                  <a:pt x="40901" y="308834"/>
                  <a:pt x="44174" y="311647"/>
                  <a:pt x="46383" y="314960"/>
                </a:cubicBezTo>
                <a:cubicBezTo>
                  <a:pt x="47487" y="311647"/>
                  <a:pt x="46969" y="307202"/>
                  <a:pt x="49696" y="305020"/>
                </a:cubicBezTo>
                <a:cubicBezTo>
                  <a:pt x="58570" y="297921"/>
                  <a:pt x="83881" y="304324"/>
                  <a:pt x="89452" y="305020"/>
                </a:cubicBezTo>
                <a:cubicBezTo>
                  <a:pt x="92765" y="306124"/>
                  <a:pt x="96922" y="305863"/>
                  <a:pt x="99392" y="308333"/>
                </a:cubicBezTo>
                <a:cubicBezTo>
                  <a:pt x="101862" y="310803"/>
                  <a:pt x="105547" y="316243"/>
                  <a:pt x="102705" y="318273"/>
                </a:cubicBezTo>
                <a:cubicBezTo>
                  <a:pt x="95294" y="323566"/>
                  <a:pt x="85035" y="322690"/>
                  <a:pt x="76200" y="324899"/>
                </a:cubicBezTo>
                <a:cubicBezTo>
                  <a:pt x="75096" y="331525"/>
                  <a:pt x="76613" y="339188"/>
                  <a:pt x="72887" y="344777"/>
                </a:cubicBezTo>
                <a:cubicBezTo>
                  <a:pt x="69315" y="350135"/>
                  <a:pt x="62081" y="351836"/>
                  <a:pt x="56322" y="354716"/>
                </a:cubicBezTo>
                <a:cubicBezTo>
                  <a:pt x="48166" y="358794"/>
                  <a:pt x="34140" y="360070"/>
                  <a:pt x="26505" y="361342"/>
                </a:cubicBezTo>
                <a:cubicBezTo>
                  <a:pt x="25401" y="364655"/>
                  <a:pt x="25374" y="368554"/>
                  <a:pt x="23192" y="371281"/>
                </a:cubicBezTo>
                <a:cubicBezTo>
                  <a:pt x="20704" y="374390"/>
                  <a:pt x="14164" y="374031"/>
                  <a:pt x="13252" y="377907"/>
                </a:cubicBezTo>
                <a:cubicBezTo>
                  <a:pt x="9449" y="394068"/>
                  <a:pt x="12668" y="411227"/>
                  <a:pt x="9939" y="427603"/>
                </a:cubicBezTo>
                <a:cubicBezTo>
                  <a:pt x="1475" y="478386"/>
                  <a:pt x="3313" y="401869"/>
                  <a:pt x="3313" y="447481"/>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22"/>
          <p:cNvSpPr/>
          <p:nvPr/>
        </p:nvSpPr>
        <p:spPr>
          <a:xfrm>
            <a:off x="5443273" y="4297017"/>
            <a:ext cx="425526" cy="516835"/>
          </a:xfrm>
          <a:custGeom>
            <a:avLst/>
            <a:gdLst>
              <a:gd name="connsiteX0" fmla="*/ 3370 w 425526"/>
              <a:gd name="connsiteY0" fmla="*/ 516835 h 516835"/>
              <a:gd name="connsiteX1" fmla="*/ 19936 w 425526"/>
              <a:gd name="connsiteY1" fmla="*/ 510209 h 516835"/>
              <a:gd name="connsiteX2" fmla="*/ 23249 w 425526"/>
              <a:gd name="connsiteY2" fmla="*/ 480392 h 516835"/>
              <a:gd name="connsiteX3" fmla="*/ 13310 w 425526"/>
              <a:gd name="connsiteY3" fmla="*/ 477079 h 516835"/>
              <a:gd name="connsiteX4" fmla="*/ 9997 w 425526"/>
              <a:gd name="connsiteY4" fmla="*/ 437322 h 516835"/>
              <a:gd name="connsiteX5" fmla="*/ 29875 w 425526"/>
              <a:gd name="connsiteY5" fmla="*/ 424070 h 516835"/>
              <a:gd name="connsiteX6" fmla="*/ 16623 w 425526"/>
              <a:gd name="connsiteY6" fmla="*/ 404192 h 516835"/>
              <a:gd name="connsiteX7" fmla="*/ 26562 w 425526"/>
              <a:gd name="connsiteY7" fmla="*/ 394253 h 516835"/>
              <a:gd name="connsiteX8" fmla="*/ 29875 w 425526"/>
              <a:gd name="connsiteY8" fmla="*/ 354496 h 516835"/>
              <a:gd name="connsiteX9" fmla="*/ 33188 w 425526"/>
              <a:gd name="connsiteY9" fmla="*/ 344557 h 516835"/>
              <a:gd name="connsiteX10" fmla="*/ 19936 w 425526"/>
              <a:gd name="connsiteY10" fmla="*/ 324679 h 516835"/>
              <a:gd name="connsiteX11" fmla="*/ 16623 w 425526"/>
              <a:gd name="connsiteY11" fmla="*/ 311426 h 516835"/>
              <a:gd name="connsiteX12" fmla="*/ 6684 w 425526"/>
              <a:gd name="connsiteY12" fmla="*/ 304800 h 516835"/>
              <a:gd name="connsiteX13" fmla="*/ 57 w 425526"/>
              <a:gd name="connsiteY13" fmla="*/ 298174 h 516835"/>
              <a:gd name="connsiteX14" fmla="*/ 3370 w 425526"/>
              <a:gd name="connsiteY14" fmla="*/ 288235 h 516835"/>
              <a:gd name="connsiteX15" fmla="*/ 57 w 425526"/>
              <a:gd name="connsiteY15" fmla="*/ 278296 h 516835"/>
              <a:gd name="connsiteX16" fmla="*/ 6684 w 425526"/>
              <a:gd name="connsiteY16" fmla="*/ 268357 h 516835"/>
              <a:gd name="connsiteX17" fmla="*/ 29875 w 425526"/>
              <a:gd name="connsiteY17" fmla="*/ 255105 h 516835"/>
              <a:gd name="connsiteX18" fmla="*/ 43127 w 425526"/>
              <a:gd name="connsiteY18" fmla="*/ 258418 h 516835"/>
              <a:gd name="connsiteX19" fmla="*/ 46440 w 425526"/>
              <a:gd name="connsiteY19" fmla="*/ 268357 h 516835"/>
              <a:gd name="connsiteX20" fmla="*/ 56379 w 425526"/>
              <a:gd name="connsiteY20" fmla="*/ 271670 h 516835"/>
              <a:gd name="connsiteX21" fmla="*/ 66318 w 425526"/>
              <a:gd name="connsiteY21" fmla="*/ 265044 h 516835"/>
              <a:gd name="connsiteX22" fmla="*/ 76257 w 425526"/>
              <a:gd name="connsiteY22" fmla="*/ 274983 h 516835"/>
              <a:gd name="connsiteX23" fmla="*/ 89510 w 425526"/>
              <a:gd name="connsiteY23" fmla="*/ 281609 h 516835"/>
              <a:gd name="connsiteX24" fmla="*/ 109388 w 425526"/>
              <a:gd name="connsiteY24" fmla="*/ 291548 h 516835"/>
              <a:gd name="connsiteX25" fmla="*/ 109388 w 425526"/>
              <a:gd name="connsiteY25" fmla="*/ 261731 h 516835"/>
              <a:gd name="connsiteX26" fmla="*/ 96136 w 425526"/>
              <a:gd name="connsiteY26" fmla="*/ 258418 h 516835"/>
              <a:gd name="connsiteX27" fmla="*/ 106075 w 425526"/>
              <a:gd name="connsiteY27" fmla="*/ 238540 h 516835"/>
              <a:gd name="connsiteX28" fmla="*/ 99449 w 425526"/>
              <a:gd name="connsiteY28" fmla="*/ 205409 h 516835"/>
              <a:gd name="connsiteX29" fmla="*/ 125953 w 425526"/>
              <a:gd name="connsiteY29" fmla="*/ 188844 h 516835"/>
              <a:gd name="connsiteX30" fmla="*/ 109388 w 425526"/>
              <a:gd name="connsiteY30" fmla="*/ 208722 h 516835"/>
              <a:gd name="connsiteX31" fmla="*/ 106075 w 425526"/>
              <a:gd name="connsiteY31" fmla="*/ 218661 h 516835"/>
              <a:gd name="connsiteX32" fmla="*/ 119327 w 425526"/>
              <a:gd name="connsiteY32" fmla="*/ 238540 h 516835"/>
              <a:gd name="connsiteX33" fmla="*/ 132579 w 425526"/>
              <a:gd name="connsiteY33" fmla="*/ 235226 h 516835"/>
              <a:gd name="connsiteX34" fmla="*/ 129266 w 425526"/>
              <a:gd name="connsiteY34" fmla="*/ 221974 h 516835"/>
              <a:gd name="connsiteX35" fmla="*/ 159084 w 425526"/>
              <a:gd name="connsiteY35" fmla="*/ 221974 h 516835"/>
              <a:gd name="connsiteX36" fmla="*/ 162397 w 425526"/>
              <a:gd name="connsiteY36" fmla="*/ 231913 h 516835"/>
              <a:gd name="connsiteX37" fmla="*/ 165710 w 425526"/>
              <a:gd name="connsiteY37" fmla="*/ 265044 h 516835"/>
              <a:gd name="connsiteX38" fmla="*/ 172336 w 425526"/>
              <a:gd name="connsiteY38" fmla="*/ 274983 h 516835"/>
              <a:gd name="connsiteX39" fmla="*/ 188901 w 425526"/>
              <a:gd name="connsiteY39" fmla="*/ 298174 h 516835"/>
              <a:gd name="connsiteX40" fmla="*/ 202153 w 425526"/>
              <a:gd name="connsiteY40" fmla="*/ 294861 h 516835"/>
              <a:gd name="connsiteX41" fmla="*/ 208779 w 425526"/>
              <a:gd name="connsiteY41" fmla="*/ 284922 h 516835"/>
              <a:gd name="connsiteX42" fmla="*/ 228657 w 425526"/>
              <a:gd name="connsiteY42" fmla="*/ 288235 h 516835"/>
              <a:gd name="connsiteX43" fmla="*/ 271727 w 425526"/>
              <a:gd name="connsiteY43" fmla="*/ 298174 h 516835"/>
              <a:gd name="connsiteX44" fmla="*/ 324736 w 425526"/>
              <a:gd name="connsiteY44" fmla="*/ 311426 h 516835"/>
              <a:gd name="connsiteX45" fmla="*/ 328049 w 425526"/>
              <a:gd name="connsiteY45" fmla="*/ 327992 h 516835"/>
              <a:gd name="connsiteX46" fmla="*/ 337988 w 425526"/>
              <a:gd name="connsiteY46" fmla="*/ 331305 h 516835"/>
              <a:gd name="connsiteX47" fmla="*/ 397623 w 425526"/>
              <a:gd name="connsiteY47" fmla="*/ 327992 h 516835"/>
              <a:gd name="connsiteX48" fmla="*/ 407562 w 425526"/>
              <a:gd name="connsiteY48" fmla="*/ 314740 h 516835"/>
              <a:gd name="connsiteX49" fmla="*/ 417501 w 425526"/>
              <a:gd name="connsiteY49" fmla="*/ 311426 h 516835"/>
              <a:gd name="connsiteX50" fmla="*/ 420814 w 425526"/>
              <a:gd name="connsiteY50" fmla="*/ 284922 h 516835"/>
              <a:gd name="connsiteX51" fmla="*/ 400936 w 425526"/>
              <a:gd name="connsiteY51" fmla="*/ 271670 h 516835"/>
              <a:gd name="connsiteX52" fmla="*/ 394310 w 425526"/>
              <a:gd name="connsiteY52" fmla="*/ 251792 h 516835"/>
              <a:gd name="connsiteX53" fmla="*/ 390997 w 425526"/>
              <a:gd name="connsiteY53" fmla="*/ 241853 h 516835"/>
              <a:gd name="connsiteX54" fmla="*/ 384370 w 425526"/>
              <a:gd name="connsiteY54" fmla="*/ 231913 h 516835"/>
              <a:gd name="connsiteX55" fmla="*/ 381057 w 425526"/>
              <a:gd name="connsiteY55" fmla="*/ 205409 h 516835"/>
              <a:gd name="connsiteX56" fmla="*/ 387684 w 425526"/>
              <a:gd name="connsiteY56" fmla="*/ 175592 h 516835"/>
              <a:gd name="connsiteX57" fmla="*/ 397623 w 425526"/>
              <a:gd name="connsiteY57" fmla="*/ 165653 h 516835"/>
              <a:gd name="connsiteX58" fmla="*/ 407562 w 425526"/>
              <a:gd name="connsiteY58" fmla="*/ 162340 h 516835"/>
              <a:gd name="connsiteX59" fmla="*/ 404249 w 425526"/>
              <a:gd name="connsiteY59" fmla="*/ 152400 h 516835"/>
              <a:gd name="connsiteX60" fmla="*/ 394310 w 425526"/>
              <a:gd name="connsiteY60" fmla="*/ 142461 h 516835"/>
              <a:gd name="connsiteX61" fmla="*/ 400936 w 425526"/>
              <a:gd name="connsiteY61" fmla="*/ 115957 h 516835"/>
              <a:gd name="connsiteX62" fmla="*/ 384370 w 425526"/>
              <a:gd name="connsiteY62" fmla="*/ 112644 h 516835"/>
              <a:gd name="connsiteX63" fmla="*/ 371118 w 425526"/>
              <a:gd name="connsiteY63" fmla="*/ 76200 h 516835"/>
              <a:gd name="connsiteX64" fmla="*/ 374431 w 425526"/>
              <a:gd name="connsiteY64" fmla="*/ 59635 h 516835"/>
              <a:gd name="connsiteX65" fmla="*/ 410875 w 425526"/>
              <a:gd name="connsiteY65" fmla="*/ 46383 h 516835"/>
              <a:gd name="connsiteX66" fmla="*/ 407562 w 425526"/>
              <a:gd name="connsiteY66" fmla="*/ 19879 h 516835"/>
              <a:gd name="connsiteX67" fmla="*/ 397623 w 425526"/>
              <a:gd name="connsiteY67" fmla="*/ 13253 h 516835"/>
              <a:gd name="connsiteX68" fmla="*/ 404249 w 425526"/>
              <a:gd name="connsiteY68" fmla="*/ 0 h 51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25526" h="516835">
                <a:moveTo>
                  <a:pt x="3370" y="516835"/>
                </a:moveTo>
                <a:cubicBezTo>
                  <a:pt x="8892" y="514626"/>
                  <a:pt x="15096" y="513666"/>
                  <a:pt x="19936" y="510209"/>
                </a:cubicBezTo>
                <a:cubicBezTo>
                  <a:pt x="29533" y="503354"/>
                  <a:pt x="28491" y="489565"/>
                  <a:pt x="23249" y="480392"/>
                </a:cubicBezTo>
                <a:cubicBezTo>
                  <a:pt x="21516" y="477360"/>
                  <a:pt x="16623" y="478183"/>
                  <a:pt x="13310" y="477079"/>
                </a:cubicBezTo>
                <a:cubicBezTo>
                  <a:pt x="12206" y="463827"/>
                  <a:pt x="6031" y="450015"/>
                  <a:pt x="9997" y="437322"/>
                </a:cubicBezTo>
                <a:cubicBezTo>
                  <a:pt x="12372" y="429721"/>
                  <a:pt x="29875" y="424070"/>
                  <a:pt x="29875" y="424070"/>
                </a:cubicBezTo>
                <a:cubicBezTo>
                  <a:pt x="27116" y="421311"/>
                  <a:pt x="14226" y="411384"/>
                  <a:pt x="16623" y="404192"/>
                </a:cubicBezTo>
                <a:cubicBezTo>
                  <a:pt x="18105" y="399747"/>
                  <a:pt x="23249" y="397566"/>
                  <a:pt x="26562" y="394253"/>
                </a:cubicBezTo>
                <a:cubicBezTo>
                  <a:pt x="27666" y="381001"/>
                  <a:pt x="28117" y="367678"/>
                  <a:pt x="29875" y="354496"/>
                </a:cubicBezTo>
                <a:cubicBezTo>
                  <a:pt x="30337" y="351034"/>
                  <a:pt x="33188" y="348049"/>
                  <a:pt x="33188" y="344557"/>
                </a:cubicBezTo>
                <a:cubicBezTo>
                  <a:pt x="33188" y="334968"/>
                  <a:pt x="25912" y="330655"/>
                  <a:pt x="19936" y="324679"/>
                </a:cubicBezTo>
                <a:cubicBezTo>
                  <a:pt x="18832" y="320261"/>
                  <a:pt x="19149" y="315215"/>
                  <a:pt x="16623" y="311426"/>
                </a:cubicBezTo>
                <a:cubicBezTo>
                  <a:pt x="14414" y="308113"/>
                  <a:pt x="9793" y="307287"/>
                  <a:pt x="6684" y="304800"/>
                </a:cubicBezTo>
                <a:cubicBezTo>
                  <a:pt x="4245" y="302849"/>
                  <a:pt x="2266" y="300383"/>
                  <a:pt x="57" y="298174"/>
                </a:cubicBezTo>
                <a:cubicBezTo>
                  <a:pt x="1161" y="294861"/>
                  <a:pt x="3370" y="291727"/>
                  <a:pt x="3370" y="288235"/>
                </a:cubicBezTo>
                <a:cubicBezTo>
                  <a:pt x="3370" y="284743"/>
                  <a:pt x="-517" y="281741"/>
                  <a:pt x="57" y="278296"/>
                </a:cubicBezTo>
                <a:cubicBezTo>
                  <a:pt x="712" y="274368"/>
                  <a:pt x="4135" y="271416"/>
                  <a:pt x="6684" y="268357"/>
                </a:cubicBezTo>
                <a:cubicBezTo>
                  <a:pt x="17073" y="255891"/>
                  <a:pt x="14769" y="258881"/>
                  <a:pt x="29875" y="255105"/>
                </a:cubicBezTo>
                <a:cubicBezTo>
                  <a:pt x="34292" y="256209"/>
                  <a:pt x="39571" y="255574"/>
                  <a:pt x="43127" y="258418"/>
                </a:cubicBezTo>
                <a:cubicBezTo>
                  <a:pt x="45854" y="260600"/>
                  <a:pt x="43971" y="265888"/>
                  <a:pt x="46440" y="268357"/>
                </a:cubicBezTo>
                <a:cubicBezTo>
                  <a:pt x="48909" y="270826"/>
                  <a:pt x="53066" y="270566"/>
                  <a:pt x="56379" y="271670"/>
                </a:cubicBezTo>
                <a:cubicBezTo>
                  <a:pt x="59692" y="269461"/>
                  <a:pt x="62390" y="264389"/>
                  <a:pt x="66318" y="265044"/>
                </a:cubicBezTo>
                <a:cubicBezTo>
                  <a:pt x="70940" y="265814"/>
                  <a:pt x="72444" y="272260"/>
                  <a:pt x="76257" y="274983"/>
                </a:cubicBezTo>
                <a:cubicBezTo>
                  <a:pt x="80276" y="277854"/>
                  <a:pt x="85222" y="279159"/>
                  <a:pt x="89510" y="281609"/>
                </a:cubicBezTo>
                <a:cubicBezTo>
                  <a:pt x="107494" y="291885"/>
                  <a:pt x="91164" y="285473"/>
                  <a:pt x="109388" y="291548"/>
                </a:cubicBezTo>
                <a:cubicBezTo>
                  <a:pt x="112713" y="281574"/>
                  <a:pt x="117339" y="272862"/>
                  <a:pt x="109388" y="261731"/>
                </a:cubicBezTo>
                <a:cubicBezTo>
                  <a:pt x="106741" y="258026"/>
                  <a:pt x="100553" y="259522"/>
                  <a:pt x="96136" y="258418"/>
                </a:cubicBezTo>
                <a:cubicBezTo>
                  <a:pt x="99486" y="253393"/>
                  <a:pt x="106075" y="245398"/>
                  <a:pt x="106075" y="238540"/>
                </a:cubicBezTo>
                <a:cubicBezTo>
                  <a:pt x="106075" y="223311"/>
                  <a:pt x="103529" y="217649"/>
                  <a:pt x="99449" y="205409"/>
                </a:cubicBezTo>
                <a:cubicBezTo>
                  <a:pt x="108199" y="179158"/>
                  <a:pt x="99186" y="184383"/>
                  <a:pt x="125953" y="188844"/>
                </a:cubicBezTo>
                <a:cubicBezTo>
                  <a:pt x="118626" y="196171"/>
                  <a:pt x="114000" y="199497"/>
                  <a:pt x="109388" y="208722"/>
                </a:cubicBezTo>
                <a:cubicBezTo>
                  <a:pt x="107826" y="211846"/>
                  <a:pt x="107179" y="215348"/>
                  <a:pt x="106075" y="218661"/>
                </a:cubicBezTo>
                <a:cubicBezTo>
                  <a:pt x="108436" y="225743"/>
                  <a:pt x="110185" y="235928"/>
                  <a:pt x="119327" y="238540"/>
                </a:cubicBezTo>
                <a:cubicBezTo>
                  <a:pt x="123705" y="239791"/>
                  <a:pt x="128162" y="236331"/>
                  <a:pt x="132579" y="235226"/>
                </a:cubicBezTo>
                <a:cubicBezTo>
                  <a:pt x="131475" y="230809"/>
                  <a:pt x="126923" y="225878"/>
                  <a:pt x="129266" y="221974"/>
                </a:cubicBezTo>
                <a:cubicBezTo>
                  <a:pt x="133778" y="214455"/>
                  <a:pt x="155620" y="221281"/>
                  <a:pt x="159084" y="221974"/>
                </a:cubicBezTo>
                <a:cubicBezTo>
                  <a:pt x="160188" y="225287"/>
                  <a:pt x="161866" y="228461"/>
                  <a:pt x="162397" y="231913"/>
                </a:cubicBezTo>
                <a:cubicBezTo>
                  <a:pt x="164085" y="242883"/>
                  <a:pt x="163214" y="254229"/>
                  <a:pt x="165710" y="265044"/>
                </a:cubicBezTo>
                <a:cubicBezTo>
                  <a:pt x="166605" y="268924"/>
                  <a:pt x="170361" y="271526"/>
                  <a:pt x="172336" y="274983"/>
                </a:cubicBezTo>
                <a:cubicBezTo>
                  <a:pt x="183964" y="295333"/>
                  <a:pt x="172712" y="281985"/>
                  <a:pt x="188901" y="298174"/>
                </a:cubicBezTo>
                <a:cubicBezTo>
                  <a:pt x="193318" y="297070"/>
                  <a:pt x="198364" y="297387"/>
                  <a:pt x="202153" y="294861"/>
                </a:cubicBezTo>
                <a:cubicBezTo>
                  <a:pt x="205466" y="292652"/>
                  <a:pt x="204916" y="285888"/>
                  <a:pt x="208779" y="284922"/>
                </a:cubicBezTo>
                <a:cubicBezTo>
                  <a:pt x="215296" y="283293"/>
                  <a:pt x="222055" y="286997"/>
                  <a:pt x="228657" y="288235"/>
                </a:cubicBezTo>
                <a:cubicBezTo>
                  <a:pt x="262080" y="294502"/>
                  <a:pt x="252075" y="291623"/>
                  <a:pt x="271727" y="298174"/>
                </a:cubicBezTo>
                <a:cubicBezTo>
                  <a:pt x="281604" y="327805"/>
                  <a:pt x="265309" y="289140"/>
                  <a:pt x="324736" y="311426"/>
                </a:cubicBezTo>
                <a:cubicBezTo>
                  <a:pt x="330009" y="313403"/>
                  <a:pt x="324925" y="323306"/>
                  <a:pt x="328049" y="327992"/>
                </a:cubicBezTo>
                <a:cubicBezTo>
                  <a:pt x="329986" y="330898"/>
                  <a:pt x="334675" y="330201"/>
                  <a:pt x="337988" y="331305"/>
                </a:cubicBezTo>
                <a:cubicBezTo>
                  <a:pt x="357866" y="330201"/>
                  <a:pt x="378255" y="332603"/>
                  <a:pt x="397623" y="327992"/>
                </a:cubicBezTo>
                <a:cubicBezTo>
                  <a:pt x="402995" y="326713"/>
                  <a:pt x="403320" y="318275"/>
                  <a:pt x="407562" y="314740"/>
                </a:cubicBezTo>
                <a:cubicBezTo>
                  <a:pt x="410245" y="312504"/>
                  <a:pt x="414188" y="312531"/>
                  <a:pt x="417501" y="311426"/>
                </a:cubicBezTo>
                <a:cubicBezTo>
                  <a:pt x="423391" y="302591"/>
                  <a:pt x="430366" y="297204"/>
                  <a:pt x="420814" y="284922"/>
                </a:cubicBezTo>
                <a:cubicBezTo>
                  <a:pt x="415925" y="278636"/>
                  <a:pt x="400936" y="271670"/>
                  <a:pt x="400936" y="271670"/>
                </a:cubicBezTo>
                <a:lnTo>
                  <a:pt x="394310" y="251792"/>
                </a:lnTo>
                <a:cubicBezTo>
                  <a:pt x="393206" y="248479"/>
                  <a:pt x="392934" y="244759"/>
                  <a:pt x="390997" y="241853"/>
                </a:cubicBezTo>
                <a:lnTo>
                  <a:pt x="384370" y="231913"/>
                </a:lnTo>
                <a:cubicBezTo>
                  <a:pt x="383266" y="223078"/>
                  <a:pt x="381057" y="214312"/>
                  <a:pt x="381057" y="205409"/>
                </a:cubicBezTo>
                <a:cubicBezTo>
                  <a:pt x="381057" y="203600"/>
                  <a:pt x="384266" y="180718"/>
                  <a:pt x="387684" y="175592"/>
                </a:cubicBezTo>
                <a:cubicBezTo>
                  <a:pt x="390283" y="171694"/>
                  <a:pt x="393725" y="168252"/>
                  <a:pt x="397623" y="165653"/>
                </a:cubicBezTo>
                <a:cubicBezTo>
                  <a:pt x="400529" y="163716"/>
                  <a:pt x="404249" y="163444"/>
                  <a:pt x="407562" y="162340"/>
                </a:cubicBezTo>
                <a:cubicBezTo>
                  <a:pt x="406458" y="159027"/>
                  <a:pt x="406186" y="155306"/>
                  <a:pt x="404249" y="152400"/>
                </a:cubicBezTo>
                <a:cubicBezTo>
                  <a:pt x="401650" y="148502"/>
                  <a:pt x="395446" y="147006"/>
                  <a:pt x="394310" y="142461"/>
                </a:cubicBezTo>
                <a:cubicBezTo>
                  <a:pt x="393168" y="137892"/>
                  <a:pt x="399030" y="121675"/>
                  <a:pt x="400936" y="115957"/>
                </a:cubicBezTo>
                <a:cubicBezTo>
                  <a:pt x="395414" y="114853"/>
                  <a:pt x="389259" y="115438"/>
                  <a:pt x="384370" y="112644"/>
                </a:cubicBezTo>
                <a:cubicBezTo>
                  <a:pt x="375855" y="107779"/>
                  <a:pt x="371476" y="77633"/>
                  <a:pt x="371118" y="76200"/>
                </a:cubicBezTo>
                <a:cubicBezTo>
                  <a:pt x="372222" y="70678"/>
                  <a:pt x="371913" y="64672"/>
                  <a:pt x="374431" y="59635"/>
                </a:cubicBezTo>
                <a:cubicBezTo>
                  <a:pt x="382007" y="44482"/>
                  <a:pt x="396175" y="48220"/>
                  <a:pt x="410875" y="46383"/>
                </a:cubicBezTo>
                <a:cubicBezTo>
                  <a:pt x="409771" y="37548"/>
                  <a:pt x="410869" y="28146"/>
                  <a:pt x="407562" y="19879"/>
                </a:cubicBezTo>
                <a:cubicBezTo>
                  <a:pt x="406083" y="16182"/>
                  <a:pt x="399102" y="16950"/>
                  <a:pt x="397623" y="13253"/>
                </a:cubicBezTo>
                <a:cubicBezTo>
                  <a:pt x="395447" y="7814"/>
                  <a:pt x="401142" y="3107"/>
                  <a:pt x="404249"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reihandform 23"/>
          <p:cNvSpPr/>
          <p:nvPr/>
        </p:nvSpPr>
        <p:spPr>
          <a:xfrm>
            <a:off x="5844190" y="3690730"/>
            <a:ext cx="282169" cy="610413"/>
          </a:xfrm>
          <a:custGeom>
            <a:avLst/>
            <a:gdLst>
              <a:gd name="connsiteX0" fmla="*/ 255123 w 282169"/>
              <a:gd name="connsiteY0" fmla="*/ 0 h 610413"/>
              <a:gd name="connsiteX1" fmla="*/ 265062 w 282169"/>
              <a:gd name="connsiteY1" fmla="*/ 16566 h 610413"/>
              <a:gd name="connsiteX2" fmla="*/ 278314 w 282169"/>
              <a:gd name="connsiteY2" fmla="*/ 39757 h 610413"/>
              <a:gd name="connsiteX3" fmla="*/ 281627 w 282169"/>
              <a:gd name="connsiteY3" fmla="*/ 49696 h 610413"/>
              <a:gd name="connsiteX4" fmla="*/ 261749 w 282169"/>
              <a:gd name="connsiteY4" fmla="*/ 62948 h 610413"/>
              <a:gd name="connsiteX5" fmla="*/ 258436 w 282169"/>
              <a:gd name="connsiteY5" fmla="*/ 72887 h 610413"/>
              <a:gd name="connsiteX6" fmla="*/ 255123 w 282169"/>
              <a:gd name="connsiteY6" fmla="*/ 96079 h 610413"/>
              <a:gd name="connsiteX7" fmla="*/ 245184 w 282169"/>
              <a:gd name="connsiteY7" fmla="*/ 102705 h 610413"/>
              <a:gd name="connsiteX8" fmla="*/ 235245 w 282169"/>
              <a:gd name="connsiteY8" fmla="*/ 112644 h 610413"/>
              <a:gd name="connsiteX9" fmla="*/ 231932 w 282169"/>
              <a:gd name="connsiteY9" fmla="*/ 122583 h 610413"/>
              <a:gd name="connsiteX10" fmla="*/ 255123 w 282169"/>
              <a:gd name="connsiteY10" fmla="*/ 135835 h 610413"/>
              <a:gd name="connsiteX11" fmla="*/ 265062 w 282169"/>
              <a:gd name="connsiteY11" fmla="*/ 142461 h 610413"/>
              <a:gd name="connsiteX12" fmla="*/ 268375 w 282169"/>
              <a:gd name="connsiteY12" fmla="*/ 152400 h 610413"/>
              <a:gd name="connsiteX13" fmla="*/ 278314 w 282169"/>
              <a:gd name="connsiteY13" fmla="*/ 155713 h 610413"/>
              <a:gd name="connsiteX14" fmla="*/ 275001 w 282169"/>
              <a:gd name="connsiteY14" fmla="*/ 188844 h 610413"/>
              <a:gd name="connsiteX15" fmla="*/ 255123 w 282169"/>
              <a:gd name="connsiteY15" fmla="*/ 195470 h 610413"/>
              <a:gd name="connsiteX16" fmla="*/ 258436 w 282169"/>
              <a:gd name="connsiteY16" fmla="*/ 221974 h 610413"/>
              <a:gd name="connsiteX17" fmla="*/ 261749 w 282169"/>
              <a:gd name="connsiteY17" fmla="*/ 235227 h 610413"/>
              <a:gd name="connsiteX18" fmla="*/ 228619 w 282169"/>
              <a:gd name="connsiteY18" fmla="*/ 215348 h 610413"/>
              <a:gd name="connsiteX19" fmla="*/ 221993 w 282169"/>
              <a:gd name="connsiteY19" fmla="*/ 225287 h 610413"/>
              <a:gd name="connsiteX20" fmla="*/ 218680 w 282169"/>
              <a:gd name="connsiteY20" fmla="*/ 235227 h 610413"/>
              <a:gd name="connsiteX21" fmla="*/ 195488 w 282169"/>
              <a:gd name="connsiteY21" fmla="*/ 265044 h 610413"/>
              <a:gd name="connsiteX22" fmla="*/ 198801 w 282169"/>
              <a:gd name="connsiteY22" fmla="*/ 274983 h 610413"/>
              <a:gd name="connsiteX23" fmla="*/ 225306 w 282169"/>
              <a:gd name="connsiteY23" fmla="*/ 281609 h 610413"/>
              <a:gd name="connsiteX24" fmla="*/ 228619 w 282169"/>
              <a:gd name="connsiteY24" fmla="*/ 291548 h 610413"/>
              <a:gd name="connsiteX25" fmla="*/ 221993 w 282169"/>
              <a:gd name="connsiteY25" fmla="*/ 311427 h 610413"/>
              <a:gd name="connsiteX26" fmla="*/ 235245 w 282169"/>
              <a:gd name="connsiteY26" fmla="*/ 318053 h 610413"/>
              <a:gd name="connsiteX27" fmla="*/ 251810 w 282169"/>
              <a:gd name="connsiteY27" fmla="*/ 321366 h 610413"/>
              <a:gd name="connsiteX28" fmla="*/ 238558 w 282169"/>
              <a:gd name="connsiteY28" fmla="*/ 337931 h 610413"/>
              <a:gd name="connsiteX29" fmla="*/ 198801 w 282169"/>
              <a:gd name="connsiteY29" fmla="*/ 341244 h 610413"/>
              <a:gd name="connsiteX30" fmla="*/ 185549 w 282169"/>
              <a:gd name="connsiteY30" fmla="*/ 361122 h 610413"/>
              <a:gd name="connsiteX31" fmla="*/ 175610 w 282169"/>
              <a:gd name="connsiteY31" fmla="*/ 387627 h 610413"/>
              <a:gd name="connsiteX32" fmla="*/ 168984 w 282169"/>
              <a:gd name="connsiteY32" fmla="*/ 410818 h 610413"/>
              <a:gd name="connsiteX33" fmla="*/ 172297 w 282169"/>
              <a:gd name="connsiteY33" fmla="*/ 437322 h 610413"/>
              <a:gd name="connsiteX34" fmla="*/ 175610 w 282169"/>
              <a:gd name="connsiteY34" fmla="*/ 447261 h 610413"/>
              <a:gd name="connsiteX35" fmla="*/ 172297 w 282169"/>
              <a:gd name="connsiteY35" fmla="*/ 487018 h 610413"/>
              <a:gd name="connsiteX36" fmla="*/ 132540 w 282169"/>
              <a:gd name="connsiteY36" fmla="*/ 490331 h 610413"/>
              <a:gd name="connsiteX37" fmla="*/ 125914 w 282169"/>
              <a:gd name="connsiteY37" fmla="*/ 503583 h 610413"/>
              <a:gd name="connsiteX38" fmla="*/ 96097 w 282169"/>
              <a:gd name="connsiteY38" fmla="*/ 506896 h 610413"/>
              <a:gd name="connsiteX39" fmla="*/ 92784 w 282169"/>
              <a:gd name="connsiteY39" fmla="*/ 543340 h 610413"/>
              <a:gd name="connsiteX40" fmla="*/ 89471 w 282169"/>
              <a:gd name="connsiteY40" fmla="*/ 553279 h 610413"/>
              <a:gd name="connsiteX41" fmla="*/ 86158 w 282169"/>
              <a:gd name="connsiteY41" fmla="*/ 576470 h 610413"/>
              <a:gd name="connsiteX42" fmla="*/ 86158 w 282169"/>
              <a:gd name="connsiteY42" fmla="*/ 609600 h 610413"/>
              <a:gd name="connsiteX43" fmla="*/ 66280 w 282169"/>
              <a:gd name="connsiteY43" fmla="*/ 602974 h 610413"/>
              <a:gd name="connsiteX44" fmla="*/ 39775 w 282169"/>
              <a:gd name="connsiteY44" fmla="*/ 599661 h 610413"/>
              <a:gd name="connsiteX45" fmla="*/ 19 w 282169"/>
              <a:gd name="connsiteY45" fmla="*/ 609600 h 61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2169" h="610413">
                <a:moveTo>
                  <a:pt x="255123" y="0"/>
                </a:moveTo>
                <a:cubicBezTo>
                  <a:pt x="258436" y="5522"/>
                  <a:pt x="262670" y="10587"/>
                  <a:pt x="265062" y="16566"/>
                </a:cubicBezTo>
                <a:cubicBezTo>
                  <a:pt x="274738" y="40757"/>
                  <a:pt x="259743" y="27376"/>
                  <a:pt x="278314" y="39757"/>
                </a:cubicBezTo>
                <a:cubicBezTo>
                  <a:pt x="279418" y="43070"/>
                  <a:pt x="283657" y="46854"/>
                  <a:pt x="281627" y="49696"/>
                </a:cubicBezTo>
                <a:cubicBezTo>
                  <a:pt x="276998" y="56176"/>
                  <a:pt x="261749" y="62948"/>
                  <a:pt x="261749" y="62948"/>
                </a:cubicBezTo>
                <a:cubicBezTo>
                  <a:pt x="260645" y="66261"/>
                  <a:pt x="259121" y="69463"/>
                  <a:pt x="258436" y="72887"/>
                </a:cubicBezTo>
                <a:cubicBezTo>
                  <a:pt x="256905" y="80545"/>
                  <a:pt x="258295" y="88943"/>
                  <a:pt x="255123" y="96079"/>
                </a:cubicBezTo>
                <a:cubicBezTo>
                  <a:pt x="253506" y="99718"/>
                  <a:pt x="248243" y="100156"/>
                  <a:pt x="245184" y="102705"/>
                </a:cubicBezTo>
                <a:cubicBezTo>
                  <a:pt x="241585" y="105704"/>
                  <a:pt x="238558" y="109331"/>
                  <a:pt x="235245" y="112644"/>
                </a:cubicBezTo>
                <a:cubicBezTo>
                  <a:pt x="234141" y="115957"/>
                  <a:pt x="230370" y="119459"/>
                  <a:pt x="231932" y="122583"/>
                </a:cubicBezTo>
                <a:cubicBezTo>
                  <a:pt x="237273" y="133264"/>
                  <a:pt x="246716" y="131632"/>
                  <a:pt x="255123" y="135835"/>
                </a:cubicBezTo>
                <a:cubicBezTo>
                  <a:pt x="258684" y="137616"/>
                  <a:pt x="261749" y="140252"/>
                  <a:pt x="265062" y="142461"/>
                </a:cubicBezTo>
                <a:cubicBezTo>
                  <a:pt x="266166" y="145774"/>
                  <a:pt x="265906" y="149931"/>
                  <a:pt x="268375" y="152400"/>
                </a:cubicBezTo>
                <a:cubicBezTo>
                  <a:pt x="270844" y="154869"/>
                  <a:pt x="277689" y="152277"/>
                  <a:pt x="278314" y="155713"/>
                </a:cubicBezTo>
                <a:cubicBezTo>
                  <a:pt x="280299" y="166633"/>
                  <a:pt x="280593" y="179257"/>
                  <a:pt x="275001" y="188844"/>
                </a:cubicBezTo>
                <a:cubicBezTo>
                  <a:pt x="271482" y="194877"/>
                  <a:pt x="255123" y="195470"/>
                  <a:pt x="255123" y="195470"/>
                </a:cubicBezTo>
                <a:cubicBezTo>
                  <a:pt x="256227" y="204305"/>
                  <a:pt x="256972" y="213192"/>
                  <a:pt x="258436" y="221974"/>
                </a:cubicBezTo>
                <a:cubicBezTo>
                  <a:pt x="259185" y="226466"/>
                  <a:pt x="261749" y="239781"/>
                  <a:pt x="261749" y="235227"/>
                </a:cubicBezTo>
                <a:cubicBezTo>
                  <a:pt x="261749" y="209441"/>
                  <a:pt x="254667" y="218242"/>
                  <a:pt x="228619" y="215348"/>
                </a:cubicBezTo>
                <a:cubicBezTo>
                  <a:pt x="226410" y="218661"/>
                  <a:pt x="223774" y="221726"/>
                  <a:pt x="221993" y="225287"/>
                </a:cubicBezTo>
                <a:cubicBezTo>
                  <a:pt x="220431" y="228411"/>
                  <a:pt x="220376" y="232174"/>
                  <a:pt x="218680" y="235227"/>
                </a:cubicBezTo>
                <a:cubicBezTo>
                  <a:pt x="208774" y="253057"/>
                  <a:pt x="207560" y="252972"/>
                  <a:pt x="195488" y="265044"/>
                </a:cubicBezTo>
                <a:cubicBezTo>
                  <a:pt x="196592" y="268357"/>
                  <a:pt x="195748" y="273287"/>
                  <a:pt x="198801" y="274983"/>
                </a:cubicBezTo>
                <a:cubicBezTo>
                  <a:pt x="206762" y="279406"/>
                  <a:pt x="225306" y="281609"/>
                  <a:pt x="225306" y="281609"/>
                </a:cubicBezTo>
                <a:cubicBezTo>
                  <a:pt x="226410" y="284922"/>
                  <a:pt x="229005" y="288077"/>
                  <a:pt x="228619" y="291548"/>
                </a:cubicBezTo>
                <a:cubicBezTo>
                  <a:pt x="227848" y="298490"/>
                  <a:pt x="221993" y="311427"/>
                  <a:pt x="221993" y="311427"/>
                </a:cubicBezTo>
                <a:cubicBezTo>
                  <a:pt x="226410" y="313636"/>
                  <a:pt x="230560" y="316491"/>
                  <a:pt x="235245" y="318053"/>
                </a:cubicBezTo>
                <a:cubicBezTo>
                  <a:pt x="240587" y="319834"/>
                  <a:pt x="247828" y="317384"/>
                  <a:pt x="251810" y="321366"/>
                </a:cubicBezTo>
                <a:cubicBezTo>
                  <a:pt x="258097" y="327653"/>
                  <a:pt x="239021" y="337838"/>
                  <a:pt x="238558" y="337931"/>
                </a:cubicBezTo>
                <a:cubicBezTo>
                  <a:pt x="225518" y="340539"/>
                  <a:pt x="212053" y="340140"/>
                  <a:pt x="198801" y="341244"/>
                </a:cubicBezTo>
                <a:cubicBezTo>
                  <a:pt x="194384" y="347870"/>
                  <a:pt x="188067" y="353567"/>
                  <a:pt x="185549" y="361122"/>
                </a:cubicBezTo>
                <a:cubicBezTo>
                  <a:pt x="178029" y="383682"/>
                  <a:pt x="187494" y="355934"/>
                  <a:pt x="175610" y="387627"/>
                </a:cubicBezTo>
                <a:cubicBezTo>
                  <a:pt x="172045" y="397134"/>
                  <a:pt x="171595" y="400374"/>
                  <a:pt x="168984" y="410818"/>
                </a:cubicBezTo>
                <a:cubicBezTo>
                  <a:pt x="170088" y="419653"/>
                  <a:pt x="170704" y="428562"/>
                  <a:pt x="172297" y="437322"/>
                </a:cubicBezTo>
                <a:cubicBezTo>
                  <a:pt x="172922" y="440758"/>
                  <a:pt x="175610" y="443769"/>
                  <a:pt x="175610" y="447261"/>
                </a:cubicBezTo>
                <a:cubicBezTo>
                  <a:pt x="175610" y="460559"/>
                  <a:pt x="173401" y="473766"/>
                  <a:pt x="172297" y="487018"/>
                </a:cubicBezTo>
                <a:cubicBezTo>
                  <a:pt x="157005" y="484469"/>
                  <a:pt x="146859" y="479592"/>
                  <a:pt x="132540" y="490331"/>
                </a:cubicBezTo>
                <a:cubicBezTo>
                  <a:pt x="128589" y="493294"/>
                  <a:pt x="130410" y="501539"/>
                  <a:pt x="125914" y="503583"/>
                </a:cubicBezTo>
                <a:cubicBezTo>
                  <a:pt x="116810" y="507721"/>
                  <a:pt x="106036" y="505792"/>
                  <a:pt x="96097" y="506896"/>
                </a:cubicBezTo>
                <a:cubicBezTo>
                  <a:pt x="94993" y="519044"/>
                  <a:pt x="94509" y="531264"/>
                  <a:pt x="92784" y="543340"/>
                </a:cubicBezTo>
                <a:cubicBezTo>
                  <a:pt x="92290" y="546797"/>
                  <a:pt x="90156" y="549855"/>
                  <a:pt x="89471" y="553279"/>
                </a:cubicBezTo>
                <a:cubicBezTo>
                  <a:pt x="87940" y="560936"/>
                  <a:pt x="87262" y="568740"/>
                  <a:pt x="86158" y="576470"/>
                </a:cubicBezTo>
                <a:cubicBezTo>
                  <a:pt x="87831" y="583162"/>
                  <a:pt x="95043" y="604523"/>
                  <a:pt x="86158" y="609600"/>
                </a:cubicBezTo>
                <a:cubicBezTo>
                  <a:pt x="80094" y="613065"/>
                  <a:pt x="73109" y="604437"/>
                  <a:pt x="66280" y="602974"/>
                </a:cubicBezTo>
                <a:cubicBezTo>
                  <a:pt x="57574" y="601108"/>
                  <a:pt x="48610" y="600765"/>
                  <a:pt x="39775" y="599661"/>
                </a:cubicBezTo>
                <a:cubicBezTo>
                  <a:pt x="-2182" y="603157"/>
                  <a:pt x="19" y="589676"/>
                  <a:pt x="19" y="60960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24"/>
          <p:cNvSpPr/>
          <p:nvPr/>
        </p:nvSpPr>
        <p:spPr>
          <a:xfrm>
            <a:off x="6086011" y="3690730"/>
            <a:ext cx="937641" cy="496957"/>
          </a:xfrm>
          <a:custGeom>
            <a:avLst/>
            <a:gdLst>
              <a:gd name="connsiteX0" fmla="*/ 937641 w 937641"/>
              <a:gd name="connsiteY0" fmla="*/ 397566 h 496957"/>
              <a:gd name="connsiteX1" fmla="*/ 921076 w 937641"/>
              <a:gd name="connsiteY1" fmla="*/ 400879 h 496957"/>
              <a:gd name="connsiteX2" fmla="*/ 887946 w 937641"/>
              <a:gd name="connsiteY2" fmla="*/ 394253 h 496957"/>
              <a:gd name="connsiteX3" fmla="*/ 884632 w 937641"/>
              <a:gd name="connsiteY3" fmla="*/ 427383 h 496957"/>
              <a:gd name="connsiteX4" fmla="*/ 874693 w 937641"/>
              <a:gd name="connsiteY4" fmla="*/ 430696 h 496957"/>
              <a:gd name="connsiteX5" fmla="*/ 854815 w 937641"/>
              <a:gd name="connsiteY5" fmla="*/ 440635 h 496957"/>
              <a:gd name="connsiteX6" fmla="*/ 834937 w 937641"/>
              <a:gd name="connsiteY6" fmla="*/ 467140 h 496957"/>
              <a:gd name="connsiteX7" fmla="*/ 818372 w 937641"/>
              <a:gd name="connsiteY7" fmla="*/ 496957 h 496957"/>
              <a:gd name="connsiteX8" fmla="*/ 788554 w 937641"/>
              <a:gd name="connsiteY8" fmla="*/ 493644 h 496957"/>
              <a:gd name="connsiteX9" fmla="*/ 785241 w 937641"/>
              <a:gd name="connsiteY9" fmla="*/ 473766 h 496957"/>
              <a:gd name="connsiteX10" fmla="*/ 771989 w 937641"/>
              <a:gd name="connsiteY10" fmla="*/ 477079 h 496957"/>
              <a:gd name="connsiteX11" fmla="*/ 752111 w 937641"/>
              <a:gd name="connsiteY11" fmla="*/ 487018 h 496957"/>
              <a:gd name="connsiteX12" fmla="*/ 732232 w 937641"/>
              <a:gd name="connsiteY12" fmla="*/ 493644 h 496957"/>
              <a:gd name="connsiteX13" fmla="*/ 682537 w 937641"/>
              <a:gd name="connsiteY13" fmla="*/ 490331 h 496957"/>
              <a:gd name="connsiteX14" fmla="*/ 675911 w 937641"/>
              <a:gd name="connsiteY14" fmla="*/ 480392 h 496957"/>
              <a:gd name="connsiteX15" fmla="*/ 656032 w 937641"/>
              <a:gd name="connsiteY15" fmla="*/ 467140 h 496957"/>
              <a:gd name="connsiteX16" fmla="*/ 639467 w 937641"/>
              <a:gd name="connsiteY16" fmla="*/ 450574 h 496957"/>
              <a:gd name="connsiteX17" fmla="*/ 632841 w 937641"/>
              <a:gd name="connsiteY17" fmla="*/ 430696 h 496957"/>
              <a:gd name="connsiteX18" fmla="*/ 626215 w 937641"/>
              <a:gd name="connsiteY18" fmla="*/ 404192 h 496957"/>
              <a:gd name="connsiteX19" fmla="*/ 632841 w 937641"/>
              <a:gd name="connsiteY19" fmla="*/ 334618 h 496957"/>
              <a:gd name="connsiteX20" fmla="*/ 636154 w 937641"/>
              <a:gd name="connsiteY20" fmla="*/ 324679 h 496957"/>
              <a:gd name="connsiteX21" fmla="*/ 646093 w 937641"/>
              <a:gd name="connsiteY21" fmla="*/ 314740 h 496957"/>
              <a:gd name="connsiteX22" fmla="*/ 649406 w 937641"/>
              <a:gd name="connsiteY22" fmla="*/ 284922 h 496957"/>
              <a:gd name="connsiteX23" fmla="*/ 639467 w 937641"/>
              <a:gd name="connsiteY23" fmla="*/ 274983 h 496957"/>
              <a:gd name="connsiteX24" fmla="*/ 636154 w 937641"/>
              <a:gd name="connsiteY24" fmla="*/ 265044 h 496957"/>
              <a:gd name="connsiteX25" fmla="*/ 672598 w 937641"/>
              <a:gd name="connsiteY25" fmla="*/ 255105 h 496957"/>
              <a:gd name="connsiteX26" fmla="*/ 685850 w 937641"/>
              <a:gd name="connsiteY26" fmla="*/ 235227 h 496957"/>
              <a:gd name="connsiteX27" fmla="*/ 679224 w 937641"/>
              <a:gd name="connsiteY27" fmla="*/ 215348 h 496957"/>
              <a:gd name="connsiteX28" fmla="*/ 672598 w 937641"/>
              <a:gd name="connsiteY28" fmla="*/ 205409 h 496957"/>
              <a:gd name="connsiteX29" fmla="*/ 662659 w 937641"/>
              <a:gd name="connsiteY29" fmla="*/ 198783 h 496957"/>
              <a:gd name="connsiteX30" fmla="*/ 646093 w 937641"/>
              <a:gd name="connsiteY30" fmla="*/ 185531 h 496957"/>
              <a:gd name="connsiteX31" fmla="*/ 619589 w 937641"/>
              <a:gd name="connsiteY31" fmla="*/ 162340 h 496957"/>
              <a:gd name="connsiteX32" fmla="*/ 599711 w 937641"/>
              <a:gd name="connsiteY32" fmla="*/ 155713 h 496957"/>
              <a:gd name="connsiteX33" fmla="*/ 566580 w 937641"/>
              <a:gd name="connsiteY33" fmla="*/ 159027 h 496957"/>
              <a:gd name="connsiteX34" fmla="*/ 556641 w 937641"/>
              <a:gd name="connsiteY34" fmla="*/ 165653 h 496957"/>
              <a:gd name="connsiteX35" fmla="*/ 546702 w 937641"/>
              <a:gd name="connsiteY35" fmla="*/ 168966 h 496957"/>
              <a:gd name="connsiteX36" fmla="*/ 526824 w 937641"/>
              <a:gd name="connsiteY36" fmla="*/ 165653 h 496957"/>
              <a:gd name="connsiteX37" fmla="*/ 510259 w 937641"/>
              <a:gd name="connsiteY37" fmla="*/ 149087 h 496957"/>
              <a:gd name="connsiteX38" fmla="*/ 473815 w 937641"/>
              <a:gd name="connsiteY38" fmla="*/ 145774 h 496957"/>
              <a:gd name="connsiteX39" fmla="*/ 453937 w 937641"/>
              <a:gd name="connsiteY39" fmla="*/ 132522 h 496957"/>
              <a:gd name="connsiteX40" fmla="*/ 443998 w 937641"/>
              <a:gd name="connsiteY40" fmla="*/ 129209 h 496957"/>
              <a:gd name="connsiteX41" fmla="*/ 424119 w 937641"/>
              <a:gd name="connsiteY41" fmla="*/ 119270 h 496957"/>
              <a:gd name="connsiteX42" fmla="*/ 417493 w 937641"/>
              <a:gd name="connsiteY42" fmla="*/ 109331 h 496957"/>
              <a:gd name="connsiteX43" fmla="*/ 410867 w 937641"/>
              <a:gd name="connsiteY43" fmla="*/ 86140 h 496957"/>
              <a:gd name="connsiteX44" fmla="*/ 404241 w 937641"/>
              <a:gd name="connsiteY44" fmla="*/ 79513 h 496957"/>
              <a:gd name="connsiteX45" fmla="*/ 377737 w 937641"/>
              <a:gd name="connsiteY45" fmla="*/ 72887 h 496957"/>
              <a:gd name="connsiteX46" fmla="*/ 367798 w 937641"/>
              <a:gd name="connsiteY46" fmla="*/ 69574 h 496957"/>
              <a:gd name="connsiteX47" fmla="*/ 361172 w 937641"/>
              <a:gd name="connsiteY47" fmla="*/ 59635 h 496957"/>
              <a:gd name="connsiteX48" fmla="*/ 347919 w 937641"/>
              <a:gd name="connsiteY48" fmla="*/ 62948 h 496957"/>
              <a:gd name="connsiteX49" fmla="*/ 318102 w 937641"/>
              <a:gd name="connsiteY49" fmla="*/ 56322 h 496957"/>
              <a:gd name="connsiteX50" fmla="*/ 324728 w 937641"/>
              <a:gd name="connsiteY50" fmla="*/ 46383 h 496957"/>
              <a:gd name="connsiteX51" fmla="*/ 351232 w 937641"/>
              <a:gd name="connsiteY51" fmla="*/ 36444 h 496957"/>
              <a:gd name="connsiteX52" fmla="*/ 357859 w 937641"/>
              <a:gd name="connsiteY52" fmla="*/ 29818 h 496957"/>
              <a:gd name="connsiteX53" fmla="*/ 344606 w 937641"/>
              <a:gd name="connsiteY53" fmla="*/ 13253 h 496957"/>
              <a:gd name="connsiteX54" fmla="*/ 334667 w 937641"/>
              <a:gd name="connsiteY54" fmla="*/ 6627 h 496957"/>
              <a:gd name="connsiteX55" fmla="*/ 245215 w 937641"/>
              <a:gd name="connsiteY55" fmla="*/ 6627 h 496957"/>
              <a:gd name="connsiteX56" fmla="*/ 235276 w 937641"/>
              <a:gd name="connsiteY56" fmla="*/ 16566 h 496957"/>
              <a:gd name="connsiteX57" fmla="*/ 225337 w 937641"/>
              <a:gd name="connsiteY57" fmla="*/ 19879 h 496957"/>
              <a:gd name="connsiteX58" fmla="*/ 198832 w 937641"/>
              <a:gd name="connsiteY58" fmla="*/ 26505 h 496957"/>
              <a:gd name="connsiteX59" fmla="*/ 192206 w 937641"/>
              <a:gd name="connsiteY59" fmla="*/ 36444 h 496957"/>
              <a:gd name="connsiteX60" fmla="*/ 182267 w 937641"/>
              <a:gd name="connsiteY60" fmla="*/ 43070 h 496957"/>
              <a:gd name="connsiteX61" fmla="*/ 178954 w 937641"/>
              <a:gd name="connsiteY61" fmla="*/ 53009 h 496957"/>
              <a:gd name="connsiteX62" fmla="*/ 169015 w 937641"/>
              <a:gd name="connsiteY62" fmla="*/ 56322 h 496957"/>
              <a:gd name="connsiteX63" fmla="*/ 152450 w 937641"/>
              <a:gd name="connsiteY63" fmla="*/ 59635 h 496957"/>
              <a:gd name="connsiteX64" fmla="*/ 142511 w 937641"/>
              <a:gd name="connsiteY64" fmla="*/ 66261 h 496957"/>
              <a:gd name="connsiteX65" fmla="*/ 132572 w 937641"/>
              <a:gd name="connsiteY65" fmla="*/ 69574 h 496957"/>
              <a:gd name="connsiteX66" fmla="*/ 116006 w 937641"/>
              <a:gd name="connsiteY66" fmla="*/ 82827 h 496957"/>
              <a:gd name="connsiteX67" fmla="*/ 112693 w 937641"/>
              <a:gd name="connsiteY67" fmla="*/ 62948 h 496957"/>
              <a:gd name="connsiteX68" fmla="*/ 109380 w 937641"/>
              <a:gd name="connsiteY68" fmla="*/ 53009 h 496957"/>
              <a:gd name="connsiteX69" fmla="*/ 89502 w 937641"/>
              <a:gd name="connsiteY69" fmla="*/ 46383 h 496957"/>
              <a:gd name="connsiteX70" fmla="*/ 66311 w 937641"/>
              <a:gd name="connsiteY70" fmla="*/ 33131 h 496957"/>
              <a:gd name="connsiteX71" fmla="*/ 59685 w 937641"/>
              <a:gd name="connsiteY71" fmla="*/ 23192 h 496957"/>
              <a:gd name="connsiteX72" fmla="*/ 49746 w 937641"/>
              <a:gd name="connsiteY72" fmla="*/ 19879 h 496957"/>
              <a:gd name="connsiteX73" fmla="*/ 29867 w 937641"/>
              <a:gd name="connsiteY73" fmla="*/ 9940 h 496957"/>
              <a:gd name="connsiteX74" fmla="*/ 19928 w 937641"/>
              <a:gd name="connsiteY74" fmla="*/ 3313 h 496957"/>
              <a:gd name="connsiteX75" fmla="*/ 9989 w 937641"/>
              <a:gd name="connsiteY75" fmla="*/ 0 h 496957"/>
              <a:gd name="connsiteX76" fmla="*/ 6676 w 937641"/>
              <a:gd name="connsiteY76" fmla="*/ 6627 h 49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37641" h="496957">
                <a:moveTo>
                  <a:pt x="937641" y="397566"/>
                </a:moveTo>
                <a:cubicBezTo>
                  <a:pt x="932119" y="398670"/>
                  <a:pt x="926707" y="400879"/>
                  <a:pt x="921076" y="400879"/>
                </a:cubicBezTo>
                <a:cubicBezTo>
                  <a:pt x="905849" y="400879"/>
                  <a:pt x="900186" y="398333"/>
                  <a:pt x="887946" y="394253"/>
                </a:cubicBezTo>
                <a:cubicBezTo>
                  <a:pt x="886841" y="405296"/>
                  <a:pt x="888425" y="416953"/>
                  <a:pt x="884632" y="427383"/>
                </a:cubicBezTo>
                <a:cubicBezTo>
                  <a:pt x="883438" y="430665"/>
                  <a:pt x="877817" y="429134"/>
                  <a:pt x="874693" y="430696"/>
                </a:cubicBezTo>
                <a:cubicBezTo>
                  <a:pt x="849004" y="443541"/>
                  <a:pt x="879797" y="432308"/>
                  <a:pt x="854815" y="440635"/>
                </a:cubicBezTo>
                <a:cubicBezTo>
                  <a:pt x="839830" y="463112"/>
                  <a:pt x="847194" y="454882"/>
                  <a:pt x="834937" y="467140"/>
                </a:cubicBezTo>
                <a:cubicBezTo>
                  <a:pt x="826829" y="491463"/>
                  <a:pt x="833250" y="482079"/>
                  <a:pt x="818372" y="496957"/>
                </a:cubicBezTo>
                <a:lnTo>
                  <a:pt x="788554" y="493644"/>
                </a:lnTo>
                <a:cubicBezTo>
                  <a:pt x="783051" y="489792"/>
                  <a:pt x="789991" y="478516"/>
                  <a:pt x="785241" y="473766"/>
                </a:cubicBezTo>
                <a:cubicBezTo>
                  <a:pt x="782021" y="470546"/>
                  <a:pt x="776367" y="475828"/>
                  <a:pt x="771989" y="477079"/>
                </a:cubicBezTo>
                <a:cubicBezTo>
                  <a:pt x="746614" y="484329"/>
                  <a:pt x="778249" y="475402"/>
                  <a:pt x="752111" y="487018"/>
                </a:cubicBezTo>
                <a:cubicBezTo>
                  <a:pt x="745728" y="489855"/>
                  <a:pt x="732232" y="493644"/>
                  <a:pt x="732232" y="493644"/>
                </a:cubicBezTo>
                <a:cubicBezTo>
                  <a:pt x="715667" y="492540"/>
                  <a:pt x="698697" y="494133"/>
                  <a:pt x="682537" y="490331"/>
                </a:cubicBezTo>
                <a:cubicBezTo>
                  <a:pt x="678661" y="489419"/>
                  <a:pt x="678460" y="483451"/>
                  <a:pt x="675911" y="480392"/>
                </a:cubicBezTo>
                <a:cubicBezTo>
                  <a:pt x="666366" y="468938"/>
                  <a:pt x="668282" y="471223"/>
                  <a:pt x="656032" y="467140"/>
                </a:cubicBezTo>
                <a:cubicBezTo>
                  <a:pt x="650510" y="461618"/>
                  <a:pt x="641936" y="457982"/>
                  <a:pt x="639467" y="450574"/>
                </a:cubicBezTo>
                <a:cubicBezTo>
                  <a:pt x="637258" y="443948"/>
                  <a:pt x="634211" y="437545"/>
                  <a:pt x="632841" y="430696"/>
                </a:cubicBezTo>
                <a:cubicBezTo>
                  <a:pt x="628843" y="410707"/>
                  <a:pt x="631309" y="419473"/>
                  <a:pt x="626215" y="404192"/>
                </a:cubicBezTo>
                <a:cubicBezTo>
                  <a:pt x="628424" y="381001"/>
                  <a:pt x="629951" y="357734"/>
                  <a:pt x="632841" y="334618"/>
                </a:cubicBezTo>
                <a:cubicBezTo>
                  <a:pt x="633274" y="331153"/>
                  <a:pt x="634217" y="327585"/>
                  <a:pt x="636154" y="324679"/>
                </a:cubicBezTo>
                <a:cubicBezTo>
                  <a:pt x="638753" y="320781"/>
                  <a:pt x="642780" y="318053"/>
                  <a:pt x="646093" y="314740"/>
                </a:cubicBezTo>
                <a:cubicBezTo>
                  <a:pt x="650142" y="302592"/>
                  <a:pt x="656768" y="295965"/>
                  <a:pt x="649406" y="284922"/>
                </a:cubicBezTo>
                <a:cubicBezTo>
                  <a:pt x="646807" y="281024"/>
                  <a:pt x="642780" y="278296"/>
                  <a:pt x="639467" y="274983"/>
                </a:cubicBezTo>
                <a:cubicBezTo>
                  <a:pt x="638363" y="271670"/>
                  <a:pt x="633685" y="267513"/>
                  <a:pt x="636154" y="265044"/>
                </a:cubicBezTo>
                <a:cubicBezTo>
                  <a:pt x="640358" y="260840"/>
                  <a:pt x="666128" y="256399"/>
                  <a:pt x="672598" y="255105"/>
                </a:cubicBezTo>
                <a:cubicBezTo>
                  <a:pt x="677015" y="248479"/>
                  <a:pt x="688368" y="242782"/>
                  <a:pt x="685850" y="235227"/>
                </a:cubicBezTo>
                <a:cubicBezTo>
                  <a:pt x="683641" y="228601"/>
                  <a:pt x="683098" y="221160"/>
                  <a:pt x="679224" y="215348"/>
                </a:cubicBezTo>
                <a:cubicBezTo>
                  <a:pt x="677015" y="212035"/>
                  <a:pt x="675414" y="208225"/>
                  <a:pt x="672598" y="205409"/>
                </a:cubicBezTo>
                <a:cubicBezTo>
                  <a:pt x="669782" y="202593"/>
                  <a:pt x="665768" y="201270"/>
                  <a:pt x="662659" y="198783"/>
                </a:cubicBezTo>
                <a:cubicBezTo>
                  <a:pt x="639054" y="179900"/>
                  <a:pt x="676683" y="205924"/>
                  <a:pt x="646093" y="185531"/>
                </a:cubicBezTo>
                <a:cubicBezTo>
                  <a:pt x="638362" y="173935"/>
                  <a:pt x="636155" y="167863"/>
                  <a:pt x="619589" y="162340"/>
                </a:cubicBezTo>
                <a:lnTo>
                  <a:pt x="599711" y="155713"/>
                </a:lnTo>
                <a:cubicBezTo>
                  <a:pt x="588667" y="156818"/>
                  <a:pt x="577395" y="156531"/>
                  <a:pt x="566580" y="159027"/>
                </a:cubicBezTo>
                <a:cubicBezTo>
                  <a:pt x="562700" y="159922"/>
                  <a:pt x="560202" y="163872"/>
                  <a:pt x="556641" y="165653"/>
                </a:cubicBezTo>
                <a:cubicBezTo>
                  <a:pt x="553517" y="167215"/>
                  <a:pt x="550015" y="167862"/>
                  <a:pt x="546702" y="168966"/>
                </a:cubicBezTo>
                <a:cubicBezTo>
                  <a:pt x="540076" y="167862"/>
                  <a:pt x="532832" y="168657"/>
                  <a:pt x="526824" y="165653"/>
                </a:cubicBezTo>
                <a:cubicBezTo>
                  <a:pt x="508051" y="156266"/>
                  <a:pt x="533449" y="154056"/>
                  <a:pt x="510259" y="149087"/>
                </a:cubicBezTo>
                <a:cubicBezTo>
                  <a:pt x="498332" y="146531"/>
                  <a:pt x="485963" y="146878"/>
                  <a:pt x="473815" y="145774"/>
                </a:cubicBezTo>
                <a:cubicBezTo>
                  <a:pt x="467189" y="141357"/>
                  <a:pt x="461492" y="135040"/>
                  <a:pt x="453937" y="132522"/>
                </a:cubicBezTo>
                <a:cubicBezTo>
                  <a:pt x="450624" y="131418"/>
                  <a:pt x="447122" y="130771"/>
                  <a:pt x="443998" y="129209"/>
                </a:cubicBezTo>
                <a:cubicBezTo>
                  <a:pt x="418311" y="116365"/>
                  <a:pt x="449101" y="127596"/>
                  <a:pt x="424119" y="119270"/>
                </a:cubicBezTo>
                <a:cubicBezTo>
                  <a:pt x="421910" y="115957"/>
                  <a:pt x="419061" y="112991"/>
                  <a:pt x="417493" y="109331"/>
                </a:cubicBezTo>
                <a:cubicBezTo>
                  <a:pt x="415326" y="104276"/>
                  <a:pt x="414091" y="91514"/>
                  <a:pt x="410867" y="86140"/>
                </a:cubicBezTo>
                <a:cubicBezTo>
                  <a:pt x="409260" y="83461"/>
                  <a:pt x="407141" y="80673"/>
                  <a:pt x="404241" y="79513"/>
                </a:cubicBezTo>
                <a:cubicBezTo>
                  <a:pt x="395786" y="76131"/>
                  <a:pt x="386376" y="75767"/>
                  <a:pt x="377737" y="72887"/>
                </a:cubicBezTo>
                <a:lnTo>
                  <a:pt x="367798" y="69574"/>
                </a:lnTo>
                <a:cubicBezTo>
                  <a:pt x="365589" y="66261"/>
                  <a:pt x="364949" y="60894"/>
                  <a:pt x="361172" y="59635"/>
                </a:cubicBezTo>
                <a:cubicBezTo>
                  <a:pt x="356852" y="58195"/>
                  <a:pt x="352459" y="63297"/>
                  <a:pt x="347919" y="62948"/>
                </a:cubicBezTo>
                <a:cubicBezTo>
                  <a:pt x="337768" y="62167"/>
                  <a:pt x="328041" y="58531"/>
                  <a:pt x="318102" y="56322"/>
                </a:cubicBezTo>
                <a:cubicBezTo>
                  <a:pt x="320311" y="53009"/>
                  <a:pt x="321912" y="49199"/>
                  <a:pt x="324728" y="46383"/>
                </a:cubicBezTo>
                <a:cubicBezTo>
                  <a:pt x="333259" y="37852"/>
                  <a:pt x="339380" y="38814"/>
                  <a:pt x="351232" y="36444"/>
                </a:cubicBezTo>
                <a:cubicBezTo>
                  <a:pt x="353441" y="34235"/>
                  <a:pt x="357345" y="32899"/>
                  <a:pt x="357859" y="29818"/>
                </a:cubicBezTo>
                <a:cubicBezTo>
                  <a:pt x="360268" y="15367"/>
                  <a:pt x="353827" y="16326"/>
                  <a:pt x="344606" y="13253"/>
                </a:cubicBezTo>
                <a:cubicBezTo>
                  <a:pt x="341293" y="11044"/>
                  <a:pt x="338444" y="7886"/>
                  <a:pt x="334667" y="6627"/>
                </a:cubicBezTo>
                <a:cubicBezTo>
                  <a:pt x="310599" y="-1396"/>
                  <a:pt x="256825" y="6074"/>
                  <a:pt x="245215" y="6627"/>
                </a:cubicBezTo>
                <a:cubicBezTo>
                  <a:pt x="241902" y="9940"/>
                  <a:pt x="239174" y="13967"/>
                  <a:pt x="235276" y="16566"/>
                </a:cubicBezTo>
                <a:cubicBezTo>
                  <a:pt x="232370" y="18503"/>
                  <a:pt x="228706" y="18960"/>
                  <a:pt x="225337" y="19879"/>
                </a:cubicBezTo>
                <a:cubicBezTo>
                  <a:pt x="216551" y="22275"/>
                  <a:pt x="207667" y="24296"/>
                  <a:pt x="198832" y="26505"/>
                </a:cubicBezTo>
                <a:cubicBezTo>
                  <a:pt x="196623" y="29818"/>
                  <a:pt x="195022" y="33628"/>
                  <a:pt x="192206" y="36444"/>
                </a:cubicBezTo>
                <a:cubicBezTo>
                  <a:pt x="189390" y="39260"/>
                  <a:pt x="184754" y="39961"/>
                  <a:pt x="182267" y="43070"/>
                </a:cubicBezTo>
                <a:cubicBezTo>
                  <a:pt x="180085" y="45797"/>
                  <a:pt x="181423" y="50540"/>
                  <a:pt x="178954" y="53009"/>
                </a:cubicBezTo>
                <a:cubicBezTo>
                  <a:pt x="176485" y="55478"/>
                  <a:pt x="172403" y="55475"/>
                  <a:pt x="169015" y="56322"/>
                </a:cubicBezTo>
                <a:cubicBezTo>
                  <a:pt x="163552" y="57688"/>
                  <a:pt x="157972" y="58531"/>
                  <a:pt x="152450" y="59635"/>
                </a:cubicBezTo>
                <a:cubicBezTo>
                  <a:pt x="149137" y="61844"/>
                  <a:pt x="146072" y="64480"/>
                  <a:pt x="142511" y="66261"/>
                </a:cubicBezTo>
                <a:cubicBezTo>
                  <a:pt x="139387" y="67823"/>
                  <a:pt x="135299" y="67392"/>
                  <a:pt x="132572" y="69574"/>
                </a:cubicBezTo>
                <a:cubicBezTo>
                  <a:pt x="111162" y="86702"/>
                  <a:pt x="140992" y="74497"/>
                  <a:pt x="116006" y="82827"/>
                </a:cubicBezTo>
                <a:cubicBezTo>
                  <a:pt x="114902" y="76201"/>
                  <a:pt x="114150" y="69506"/>
                  <a:pt x="112693" y="62948"/>
                </a:cubicBezTo>
                <a:cubicBezTo>
                  <a:pt x="111935" y="59539"/>
                  <a:pt x="112222" y="55039"/>
                  <a:pt x="109380" y="53009"/>
                </a:cubicBezTo>
                <a:cubicBezTo>
                  <a:pt x="103697" y="48949"/>
                  <a:pt x="89502" y="46383"/>
                  <a:pt x="89502" y="46383"/>
                </a:cubicBezTo>
                <a:cubicBezTo>
                  <a:pt x="73963" y="23074"/>
                  <a:pt x="94968" y="49507"/>
                  <a:pt x="66311" y="33131"/>
                </a:cubicBezTo>
                <a:cubicBezTo>
                  <a:pt x="62854" y="31156"/>
                  <a:pt x="62794" y="25679"/>
                  <a:pt x="59685" y="23192"/>
                </a:cubicBezTo>
                <a:cubicBezTo>
                  <a:pt x="56958" y="21010"/>
                  <a:pt x="53059" y="20983"/>
                  <a:pt x="49746" y="19879"/>
                </a:cubicBezTo>
                <a:cubicBezTo>
                  <a:pt x="36406" y="6541"/>
                  <a:pt x="51241" y="19101"/>
                  <a:pt x="29867" y="9940"/>
                </a:cubicBezTo>
                <a:cubicBezTo>
                  <a:pt x="26207" y="8371"/>
                  <a:pt x="23489" y="5094"/>
                  <a:pt x="19928" y="3313"/>
                </a:cubicBezTo>
                <a:cubicBezTo>
                  <a:pt x="16805" y="1751"/>
                  <a:pt x="13302" y="1104"/>
                  <a:pt x="9989" y="0"/>
                </a:cubicBezTo>
                <a:cubicBezTo>
                  <a:pt x="-2293" y="4094"/>
                  <a:pt x="-3073" y="1751"/>
                  <a:pt x="6676" y="6627"/>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25"/>
          <p:cNvSpPr/>
          <p:nvPr/>
        </p:nvSpPr>
        <p:spPr>
          <a:xfrm>
            <a:off x="7298635" y="4012019"/>
            <a:ext cx="1275522" cy="745511"/>
          </a:xfrm>
          <a:custGeom>
            <a:avLst/>
            <a:gdLst>
              <a:gd name="connsiteX0" fmla="*/ 0 w 1275522"/>
              <a:gd name="connsiteY0" fmla="*/ 420833 h 745511"/>
              <a:gd name="connsiteX1" fmla="*/ 6626 w 1275522"/>
              <a:gd name="connsiteY1" fmla="*/ 394329 h 745511"/>
              <a:gd name="connsiteX2" fmla="*/ 9939 w 1275522"/>
              <a:gd name="connsiteY2" fmla="*/ 381077 h 745511"/>
              <a:gd name="connsiteX3" fmla="*/ 16565 w 1275522"/>
              <a:gd name="connsiteY3" fmla="*/ 371138 h 745511"/>
              <a:gd name="connsiteX4" fmla="*/ 19878 w 1275522"/>
              <a:gd name="connsiteY4" fmla="*/ 361198 h 745511"/>
              <a:gd name="connsiteX5" fmla="*/ 39756 w 1275522"/>
              <a:gd name="connsiteY5" fmla="*/ 384390 h 745511"/>
              <a:gd name="connsiteX6" fmla="*/ 43069 w 1275522"/>
              <a:gd name="connsiteY6" fmla="*/ 400955 h 745511"/>
              <a:gd name="connsiteX7" fmla="*/ 53008 w 1275522"/>
              <a:gd name="connsiteY7" fmla="*/ 394329 h 745511"/>
              <a:gd name="connsiteX8" fmla="*/ 62948 w 1275522"/>
              <a:gd name="connsiteY8" fmla="*/ 391016 h 745511"/>
              <a:gd name="connsiteX9" fmla="*/ 72887 w 1275522"/>
              <a:gd name="connsiteY9" fmla="*/ 377764 h 745511"/>
              <a:gd name="connsiteX10" fmla="*/ 76200 w 1275522"/>
              <a:gd name="connsiteY10" fmla="*/ 364511 h 745511"/>
              <a:gd name="connsiteX11" fmla="*/ 86139 w 1275522"/>
              <a:gd name="connsiteY11" fmla="*/ 357885 h 745511"/>
              <a:gd name="connsiteX12" fmla="*/ 96078 w 1275522"/>
              <a:gd name="connsiteY12" fmla="*/ 354572 h 745511"/>
              <a:gd name="connsiteX13" fmla="*/ 168965 w 1275522"/>
              <a:gd name="connsiteY13" fmla="*/ 347946 h 745511"/>
              <a:gd name="connsiteX14" fmla="*/ 178904 w 1275522"/>
              <a:gd name="connsiteY14" fmla="*/ 344633 h 745511"/>
              <a:gd name="connsiteX15" fmla="*/ 188843 w 1275522"/>
              <a:gd name="connsiteY15" fmla="*/ 324755 h 745511"/>
              <a:gd name="connsiteX16" fmla="*/ 192156 w 1275522"/>
              <a:gd name="connsiteY16" fmla="*/ 308190 h 745511"/>
              <a:gd name="connsiteX17" fmla="*/ 202095 w 1275522"/>
              <a:gd name="connsiteY17" fmla="*/ 301564 h 745511"/>
              <a:gd name="connsiteX18" fmla="*/ 205408 w 1275522"/>
              <a:gd name="connsiteY18" fmla="*/ 291624 h 745511"/>
              <a:gd name="connsiteX19" fmla="*/ 221974 w 1275522"/>
              <a:gd name="connsiteY19" fmla="*/ 271746 h 745511"/>
              <a:gd name="connsiteX20" fmla="*/ 225287 w 1275522"/>
              <a:gd name="connsiteY20" fmla="*/ 245242 h 745511"/>
              <a:gd name="connsiteX21" fmla="*/ 225287 w 1275522"/>
              <a:gd name="connsiteY21" fmla="*/ 172355 h 745511"/>
              <a:gd name="connsiteX22" fmla="*/ 215348 w 1275522"/>
              <a:gd name="connsiteY22" fmla="*/ 165729 h 745511"/>
              <a:gd name="connsiteX23" fmla="*/ 205408 w 1275522"/>
              <a:gd name="connsiteY23" fmla="*/ 142538 h 745511"/>
              <a:gd name="connsiteX24" fmla="*/ 202095 w 1275522"/>
              <a:gd name="connsiteY24" fmla="*/ 132598 h 745511"/>
              <a:gd name="connsiteX25" fmla="*/ 188843 w 1275522"/>
              <a:gd name="connsiteY25" fmla="*/ 112720 h 745511"/>
              <a:gd name="connsiteX26" fmla="*/ 175591 w 1275522"/>
              <a:gd name="connsiteY26" fmla="*/ 96155 h 745511"/>
              <a:gd name="connsiteX27" fmla="*/ 168965 w 1275522"/>
              <a:gd name="connsiteY27" fmla="*/ 86216 h 745511"/>
              <a:gd name="connsiteX28" fmla="*/ 165652 w 1275522"/>
              <a:gd name="connsiteY28" fmla="*/ 33207 h 745511"/>
              <a:gd name="connsiteX29" fmla="*/ 175591 w 1275522"/>
              <a:gd name="connsiteY29" fmla="*/ 26581 h 745511"/>
              <a:gd name="connsiteX30" fmla="*/ 261730 w 1275522"/>
              <a:gd name="connsiteY30" fmla="*/ 23268 h 745511"/>
              <a:gd name="connsiteX31" fmla="*/ 288235 w 1275522"/>
              <a:gd name="connsiteY31" fmla="*/ 16642 h 745511"/>
              <a:gd name="connsiteX32" fmla="*/ 298174 w 1275522"/>
              <a:gd name="connsiteY32" fmla="*/ 13329 h 745511"/>
              <a:gd name="connsiteX33" fmla="*/ 337930 w 1275522"/>
              <a:gd name="connsiteY33" fmla="*/ 10016 h 745511"/>
              <a:gd name="connsiteX34" fmla="*/ 351182 w 1275522"/>
              <a:gd name="connsiteY34" fmla="*/ 6703 h 745511"/>
              <a:gd name="connsiteX35" fmla="*/ 361122 w 1275522"/>
              <a:gd name="connsiteY35" fmla="*/ 77 h 745511"/>
              <a:gd name="connsiteX36" fmla="*/ 371061 w 1275522"/>
              <a:gd name="connsiteY36" fmla="*/ 3390 h 745511"/>
              <a:gd name="connsiteX37" fmla="*/ 367748 w 1275522"/>
              <a:gd name="connsiteY37" fmla="*/ 13329 h 745511"/>
              <a:gd name="connsiteX38" fmla="*/ 364435 w 1275522"/>
              <a:gd name="connsiteY38" fmla="*/ 49772 h 745511"/>
              <a:gd name="connsiteX39" fmla="*/ 374374 w 1275522"/>
              <a:gd name="connsiteY39" fmla="*/ 53085 h 745511"/>
              <a:gd name="connsiteX40" fmla="*/ 410817 w 1275522"/>
              <a:gd name="connsiteY40" fmla="*/ 59711 h 745511"/>
              <a:gd name="connsiteX41" fmla="*/ 430695 w 1275522"/>
              <a:gd name="connsiteY41" fmla="*/ 66338 h 745511"/>
              <a:gd name="connsiteX42" fmla="*/ 440635 w 1275522"/>
              <a:gd name="connsiteY42" fmla="*/ 69651 h 745511"/>
              <a:gd name="connsiteX43" fmla="*/ 460513 w 1275522"/>
              <a:gd name="connsiteY43" fmla="*/ 82903 h 745511"/>
              <a:gd name="connsiteX44" fmla="*/ 470452 w 1275522"/>
              <a:gd name="connsiteY44" fmla="*/ 89529 h 745511"/>
              <a:gd name="connsiteX45" fmla="*/ 503582 w 1275522"/>
              <a:gd name="connsiteY45" fmla="*/ 92842 h 745511"/>
              <a:gd name="connsiteX46" fmla="*/ 513522 w 1275522"/>
              <a:gd name="connsiteY46" fmla="*/ 99468 h 745511"/>
              <a:gd name="connsiteX47" fmla="*/ 523461 w 1275522"/>
              <a:gd name="connsiteY47" fmla="*/ 102781 h 745511"/>
              <a:gd name="connsiteX48" fmla="*/ 530087 w 1275522"/>
              <a:gd name="connsiteY48" fmla="*/ 112720 h 745511"/>
              <a:gd name="connsiteX49" fmla="*/ 540026 w 1275522"/>
              <a:gd name="connsiteY49" fmla="*/ 119346 h 745511"/>
              <a:gd name="connsiteX50" fmla="*/ 546652 w 1275522"/>
              <a:gd name="connsiteY50" fmla="*/ 129285 h 745511"/>
              <a:gd name="connsiteX51" fmla="*/ 549965 w 1275522"/>
              <a:gd name="connsiteY51" fmla="*/ 149164 h 745511"/>
              <a:gd name="connsiteX52" fmla="*/ 553278 w 1275522"/>
              <a:gd name="connsiteY52" fmla="*/ 159103 h 745511"/>
              <a:gd name="connsiteX53" fmla="*/ 573156 w 1275522"/>
              <a:gd name="connsiteY53" fmla="*/ 172355 h 745511"/>
              <a:gd name="connsiteX54" fmla="*/ 583095 w 1275522"/>
              <a:gd name="connsiteY54" fmla="*/ 178981 h 745511"/>
              <a:gd name="connsiteX55" fmla="*/ 589722 w 1275522"/>
              <a:gd name="connsiteY55" fmla="*/ 185607 h 745511"/>
              <a:gd name="connsiteX56" fmla="*/ 599661 w 1275522"/>
              <a:gd name="connsiteY56" fmla="*/ 188920 h 745511"/>
              <a:gd name="connsiteX57" fmla="*/ 612913 w 1275522"/>
              <a:gd name="connsiteY57" fmla="*/ 198859 h 745511"/>
              <a:gd name="connsiteX58" fmla="*/ 632791 w 1275522"/>
              <a:gd name="connsiteY58" fmla="*/ 188920 h 745511"/>
              <a:gd name="connsiteX59" fmla="*/ 642730 w 1275522"/>
              <a:gd name="connsiteY59" fmla="*/ 212111 h 745511"/>
              <a:gd name="connsiteX60" fmla="*/ 652669 w 1275522"/>
              <a:gd name="connsiteY60" fmla="*/ 218738 h 745511"/>
              <a:gd name="connsiteX61" fmla="*/ 659295 w 1275522"/>
              <a:gd name="connsiteY61" fmla="*/ 228677 h 745511"/>
              <a:gd name="connsiteX62" fmla="*/ 669235 w 1275522"/>
              <a:gd name="connsiteY62" fmla="*/ 231990 h 745511"/>
              <a:gd name="connsiteX63" fmla="*/ 689113 w 1275522"/>
              <a:gd name="connsiteY63" fmla="*/ 241929 h 745511"/>
              <a:gd name="connsiteX64" fmla="*/ 699052 w 1275522"/>
              <a:gd name="connsiteY64" fmla="*/ 251868 h 745511"/>
              <a:gd name="connsiteX65" fmla="*/ 712304 w 1275522"/>
              <a:gd name="connsiteY65" fmla="*/ 255181 h 745511"/>
              <a:gd name="connsiteX66" fmla="*/ 722243 w 1275522"/>
              <a:gd name="connsiteY66" fmla="*/ 258494 h 745511"/>
              <a:gd name="connsiteX67" fmla="*/ 732182 w 1275522"/>
              <a:gd name="connsiteY67" fmla="*/ 268433 h 745511"/>
              <a:gd name="connsiteX68" fmla="*/ 762000 w 1275522"/>
              <a:gd name="connsiteY68" fmla="*/ 275059 h 745511"/>
              <a:gd name="connsiteX69" fmla="*/ 781878 w 1275522"/>
              <a:gd name="connsiteY69" fmla="*/ 281685 h 745511"/>
              <a:gd name="connsiteX70" fmla="*/ 808382 w 1275522"/>
              <a:gd name="connsiteY70" fmla="*/ 304877 h 745511"/>
              <a:gd name="connsiteX71" fmla="*/ 824948 w 1275522"/>
              <a:gd name="connsiteY71" fmla="*/ 301564 h 745511"/>
              <a:gd name="connsiteX72" fmla="*/ 834887 w 1275522"/>
              <a:gd name="connsiteY72" fmla="*/ 298251 h 745511"/>
              <a:gd name="connsiteX73" fmla="*/ 851452 w 1275522"/>
              <a:gd name="connsiteY73" fmla="*/ 301564 h 745511"/>
              <a:gd name="connsiteX74" fmla="*/ 854765 w 1275522"/>
              <a:gd name="connsiteY74" fmla="*/ 311503 h 745511"/>
              <a:gd name="connsiteX75" fmla="*/ 874643 w 1275522"/>
              <a:gd name="connsiteY75" fmla="*/ 318129 h 745511"/>
              <a:gd name="connsiteX76" fmla="*/ 884582 w 1275522"/>
              <a:gd name="connsiteY76" fmla="*/ 321442 h 745511"/>
              <a:gd name="connsiteX77" fmla="*/ 894522 w 1275522"/>
              <a:gd name="connsiteY77" fmla="*/ 324755 h 745511"/>
              <a:gd name="connsiteX78" fmla="*/ 907774 w 1275522"/>
              <a:gd name="connsiteY78" fmla="*/ 331381 h 745511"/>
              <a:gd name="connsiteX79" fmla="*/ 924339 w 1275522"/>
              <a:gd name="connsiteY79" fmla="*/ 334694 h 745511"/>
              <a:gd name="connsiteX80" fmla="*/ 934278 w 1275522"/>
              <a:gd name="connsiteY80" fmla="*/ 338007 h 745511"/>
              <a:gd name="connsiteX81" fmla="*/ 970722 w 1275522"/>
              <a:gd name="connsiteY81" fmla="*/ 334694 h 745511"/>
              <a:gd name="connsiteX82" fmla="*/ 1010478 w 1275522"/>
              <a:gd name="connsiteY82" fmla="*/ 328068 h 745511"/>
              <a:gd name="connsiteX83" fmla="*/ 1030356 w 1275522"/>
              <a:gd name="connsiteY83" fmla="*/ 331381 h 745511"/>
              <a:gd name="connsiteX84" fmla="*/ 1033669 w 1275522"/>
              <a:gd name="connsiteY84" fmla="*/ 344633 h 745511"/>
              <a:gd name="connsiteX85" fmla="*/ 1043608 w 1275522"/>
              <a:gd name="connsiteY85" fmla="*/ 351259 h 745511"/>
              <a:gd name="connsiteX86" fmla="*/ 1060174 w 1275522"/>
              <a:gd name="connsiteY86" fmla="*/ 328068 h 745511"/>
              <a:gd name="connsiteX87" fmla="*/ 1070113 w 1275522"/>
              <a:gd name="connsiteY87" fmla="*/ 324755 h 745511"/>
              <a:gd name="connsiteX88" fmla="*/ 1083365 w 1275522"/>
              <a:gd name="connsiteY88" fmla="*/ 321442 h 745511"/>
              <a:gd name="connsiteX89" fmla="*/ 1113182 w 1275522"/>
              <a:gd name="connsiteY89" fmla="*/ 308190 h 745511"/>
              <a:gd name="connsiteX90" fmla="*/ 1129748 w 1275522"/>
              <a:gd name="connsiteY90" fmla="*/ 284998 h 745511"/>
              <a:gd name="connsiteX91" fmla="*/ 1143000 w 1275522"/>
              <a:gd name="connsiteY91" fmla="*/ 288311 h 745511"/>
              <a:gd name="connsiteX92" fmla="*/ 1149626 w 1275522"/>
              <a:gd name="connsiteY92" fmla="*/ 294938 h 745511"/>
              <a:gd name="connsiteX93" fmla="*/ 1166191 w 1275522"/>
              <a:gd name="connsiteY93" fmla="*/ 298251 h 745511"/>
              <a:gd name="connsiteX94" fmla="*/ 1176130 w 1275522"/>
              <a:gd name="connsiteY94" fmla="*/ 301564 h 745511"/>
              <a:gd name="connsiteX95" fmla="*/ 1182756 w 1275522"/>
              <a:gd name="connsiteY95" fmla="*/ 311503 h 745511"/>
              <a:gd name="connsiteX96" fmla="*/ 1176130 w 1275522"/>
              <a:gd name="connsiteY96" fmla="*/ 361198 h 745511"/>
              <a:gd name="connsiteX97" fmla="*/ 1169504 w 1275522"/>
              <a:gd name="connsiteY97" fmla="*/ 371138 h 745511"/>
              <a:gd name="connsiteX98" fmla="*/ 1166191 w 1275522"/>
              <a:gd name="connsiteY98" fmla="*/ 391016 h 745511"/>
              <a:gd name="connsiteX99" fmla="*/ 1149626 w 1275522"/>
              <a:gd name="connsiteY99" fmla="*/ 404268 h 745511"/>
              <a:gd name="connsiteX100" fmla="*/ 1139687 w 1275522"/>
              <a:gd name="connsiteY100" fmla="*/ 410894 h 745511"/>
              <a:gd name="connsiteX101" fmla="*/ 1119808 w 1275522"/>
              <a:gd name="connsiteY101" fmla="*/ 417520 h 745511"/>
              <a:gd name="connsiteX102" fmla="*/ 1119808 w 1275522"/>
              <a:gd name="connsiteY102" fmla="*/ 437398 h 745511"/>
              <a:gd name="connsiteX103" fmla="*/ 1182756 w 1275522"/>
              <a:gd name="connsiteY103" fmla="*/ 444024 h 745511"/>
              <a:gd name="connsiteX104" fmla="*/ 1186069 w 1275522"/>
              <a:gd name="connsiteY104" fmla="*/ 457277 h 745511"/>
              <a:gd name="connsiteX105" fmla="*/ 1189382 w 1275522"/>
              <a:gd name="connsiteY105" fmla="*/ 473842 h 745511"/>
              <a:gd name="connsiteX106" fmla="*/ 1199322 w 1275522"/>
              <a:gd name="connsiteY106" fmla="*/ 487094 h 745511"/>
              <a:gd name="connsiteX107" fmla="*/ 1202635 w 1275522"/>
              <a:gd name="connsiteY107" fmla="*/ 497033 h 745511"/>
              <a:gd name="connsiteX108" fmla="*/ 1205948 w 1275522"/>
              <a:gd name="connsiteY108" fmla="*/ 510285 h 745511"/>
              <a:gd name="connsiteX109" fmla="*/ 1212574 w 1275522"/>
              <a:gd name="connsiteY109" fmla="*/ 520224 h 745511"/>
              <a:gd name="connsiteX110" fmla="*/ 1215887 w 1275522"/>
              <a:gd name="connsiteY110" fmla="*/ 530164 h 745511"/>
              <a:gd name="connsiteX111" fmla="*/ 1222513 w 1275522"/>
              <a:gd name="connsiteY111" fmla="*/ 543416 h 745511"/>
              <a:gd name="connsiteX112" fmla="*/ 1215887 w 1275522"/>
              <a:gd name="connsiteY112" fmla="*/ 573233 h 745511"/>
              <a:gd name="connsiteX113" fmla="*/ 1219200 w 1275522"/>
              <a:gd name="connsiteY113" fmla="*/ 606364 h 745511"/>
              <a:gd name="connsiteX114" fmla="*/ 1229139 w 1275522"/>
              <a:gd name="connsiteY114" fmla="*/ 612990 h 745511"/>
              <a:gd name="connsiteX115" fmla="*/ 1239078 w 1275522"/>
              <a:gd name="connsiteY115" fmla="*/ 622929 h 745511"/>
              <a:gd name="connsiteX116" fmla="*/ 1249017 w 1275522"/>
              <a:gd name="connsiteY116" fmla="*/ 626242 h 745511"/>
              <a:gd name="connsiteX117" fmla="*/ 1258956 w 1275522"/>
              <a:gd name="connsiteY117" fmla="*/ 632868 h 745511"/>
              <a:gd name="connsiteX118" fmla="*/ 1265582 w 1275522"/>
              <a:gd name="connsiteY118" fmla="*/ 646120 h 745511"/>
              <a:gd name="connsiteX119" fmla="*/ 1275522 w 1275522"/>
              <a:gd name="connsiteY119" fmla="*/ 669311 h 745511"/>
              <a:gd name="connsiteX120" fmla="*/ 1272208 w 1275522"/>
              <a:gd name="connsiteY120" fmla="*/ 695816 h 745511"/>
              <a:gd name="connsiteX121" fmla="*/ 1268895 w 1275522"/>
              <a:gd name="connsiteY121" fmla="*/ 705755 h 745511"/>
              <a:gd name="connsiteX122" fmla="*/ 1262269 w 1275522"/>
              <a:gd name="connsiteY122" fmla="*/ 735572 h 745511"/>
              <a:gd name="connsiteX123" fmla="*/ 1265582 w 1275522"/>
              <a:gd name="connsiteY123" fmla="*/ 745511 h 74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275522" h="745511">
                <a:moveTo>
                  <a:pt x="0" y="420833"/>
                </a:moveTo>
                <a:cubicBezTo>
                  <a:pt x="6736" y="387155"/>
                  <a:pt x="-166" y="418100"/>
                  <a:pt x="6626" y="394329"/>
                </a:cubicBezTo>
                <a:cubicBezTo>
                  <a:pt x="7877" y="389951"/>
                  <a:pt x="8145" y="385262"/>
                  <a:pt x="9939" y="381077"/>
                </a:cubicBezTo>
                <a:cubicBezTo>
                  <a:pt x="11507" y="377417"/>
                  <a:pt x="14356" y="374451"/>
                  <a:pt x="16565" y="371138"/>
                </a:cubicBezTo>
                <a:cubicBezTo>
                  <a:pt x="17669" y="367825"/>
                  <a:pt x="17696" y="363925"/>
                  <a:pt x="19878" y="361198"/>
                </a:cubicBezTo>
                <a:cubicBezTo>
                  <a:pt x="35431" y="341755"/>
                  <a:pt x="36723" y="369227"/>
                  <a:pt x="39756" y="384390"/>
                </a:cubicBezTo>
                <a:lnTo>
                  <a:pt x="43069" y="400955"/>
                </a:lnTo>
                <a:cubicBezTo>
                  <a:pt x="46382" y="398746"/>
                  <a:pt x="49447" y="396110"/>
                  <a:pt x="53008" y="394329"/>
                </a:cubicBezTo>
                <a:cubicBezTo>
                  <a:pt x="56132" y="392767"/>
                  <a:pt x="60265" y="393252"/>
                  <a:pt x="62948" y="391016"/>
                </a:cubicBezTo>
                <a:cubicBezTo>
                  <a:pt x="67190" y="387481"/>
                  <a:pt x="69574" y="382181"/>
                  <a:pt x="72887" y="377764"/>
                </a:cubicBezTo>
                <a:cubicBezTo>
                  <a:pt x="73991" y="373346"/>
                  <a:pt x="73674" y="368300"/>
                  <a:pt x="76200" y="364511"/>
                </a:cubicBezTo>
                <a:cubicBezTo>
                  <a:pt x="78409" y="361198"/>
                  <a:pt x="82578" y="359666"/>
                  <a:pt x="86139" y="357885"/>
                </a:cubicBezTo>
                <a:cubicBezTo>
                  <a:pt x="89263" y="356323"/>
                  <a:pt x="92720" y="355531"/>
                  <a:pt x="96078" y="354572"/>
                </a:cubicBezTo>
                <a:cubicBezTo>
                  <a:pt x="123591" y="346711"/>
                  <a:pt x="126879" y="350284"/>
                  <a:pt x="168965" y="347946"/>
                </a:cubicBezTo>
                <a:cubicBezTo>
                  <a:pt x="172278" y="346842"/>
                  <a:pt x="176177" y="346815"/>
                  <a:pt x="178904" y="344633"/>
                </a:cubicBezTo>
                <a:cubicBezTo>
                  <a:pt x="183965" y="340584"/>
                  <a:pt x="187343" y="330757"/>
                  <a:pt x="188843" y="324755"/>
                </a:cubicBezTo>
                <a:cubicBezTo>
                  <a:pt x="190209" y="319292"/>
                  <a:pt x="189362" y="313079"/>
                  <a:pt x="192156" y="308190"/>
                </a:cubicBezTo>
                <a:cubicBezTo>
                  <a:pt x="194131" y="304733"/>
                  <a:pt x="198782" y="303773"/>
                  <a:pt x="202095" y="301564"/>
                </a:cubicBezTo>
                <a:cubicBezTo>
                  <a:pt x="203199" y="298251"/>
                  <a:pt x="203846" y="294748"/>
                  <a:pt x="205408" y="291624"/>
                </a:cubicBezTo>
                <a:cubicBezTo>
                  <a:pt x="210019" y="282402"/>
                  <a:pt x="214649" y="279071"/>
                  <a:pt x="221974" y="271746"/>
                </a:cubicBezTo>
                <a:cubicBezTo>
                  <a:pt x="223078" y="262911"/>
                  <a:pt x="224247" y="254084"/>
                  <a:pt x="225287" y="245242"/>
                </a:cubicBezTo>
                <a:cubicBezTo>
                  <a:pt x="228250" y="220052"/>
                  <a:pt x="232160" y="198127"/>
                  <a:pt x="225287" y="172355"/>
                </a:cubicBezTo>
                <a:cubicBezTo>
                  <a:pt x="224261" y="168508"/>
                  <a:pt x="218661" y="167938"/>
                  <a:pt x="215348" y="165729"/>
                </a:cubicBezTo>
                <a:cubicBezTo>
                  <a:pt x="207597" y="126975"/>
                  <a:pt x="218139" y="163756"/>
                  <a:pt x="205408" y="142538"/>
                </a:cubicBezTo>
                <a:cubicBezTo>
                  <a:pt x="203611" y="139543"/>
                  <a:pt x="203791" y="135651"/>
                  <a:pt x="202095" y="132598"/>
                </a:cubicBezTo>
                <a:cubicBezTo>
                  <a:pt x="198228" y="125637"/>
                  <a:pt x="191361" y="120275"/>
                  <a:pt x="188843" y="112720"/>
                </a:cubicBezTo>
                <a:cubicBezTo>
                  <a:pt x="184271" y="99004"/>
                  <a:pt x="188436" y="104718"/>
                  <a:pt x="175591" y="96155"/>
                </a:cubicBezTo>
                <a:cubicBezTo>
                  <a:pt x="173382" y="92842"/>
                  <a:pt x="169586" y="90149"/>
                  <a:pt x="168965" y="86216"/>
                </a:cubicBezTo>
                <a:cubicBezTo>
                  <a:pt x="166204" y="68728"/>
                  <a:pt x="163697" y="50803"/>
                  <a:pt x="165652" y="33207"/>
                </a:cubicBezTo>
                <a:cubicBezTo>
                  <a:pt x="166092" y="29250"/>
                  <a:pt x="171630" y="26991"/>
                  <a:pt x="175591" y="26581"/>
                </a:cubicBezTo>
                <a:cubicBezTo>
                  <a:pt x="204173" y="23624"/>
                  <a:pt x="233017" y="24372"/>
                  <a:pt x="261730" y="23268"/>
                </a:cubicBezTo>
                <a:cubicBezTo>
                  <a:pt x="270565" y="21059"/>
                  <a:pt x="279595" y="19522"/>
                  <a:pt x="288235" y="16642"/>
                </a:cubicBezTo>
                <a:cubicBezTo>
                  <a:pt x="291548" y="15538"/>
                  <a:pt x="294712" y="13791"/>
                  <a:pt x="298174" y="13329"/>
                </a:cubicBezTo>
                <a:cubicBezTo>
                  <a:pt x="311355" y="11571"/>
                  <a:pt x="324678" y="11120"/>
                  <a:pt x="337930" y="10016"/>
                </a:cubicBezTo>
                <a:cubicBezTo>
                  <a:pt x="342347" y="8912"/>
                  <a:pt x="346997" y="8497"/>
                  <a:pt x="351182" y="6703"/>
                </a:cubicBezTo>
                <a:cubicBezTo>
                  <a:pt x="354842" y="5134"/>
                  <a:pt x="357194" y="732"/>
                  <a:pt x="361122" y="77"/>
                </a:cubicBezTo>
                <a:cubicBezTo>
                  <a:pt x="364567" y="-497"/>
                  <a:pt x="367748" y="2286"/>
                  <a:pt x="371061" y="3390"/>
                </a:cubicBezTo>
                <a:cubicBezTo>
                  <a:pt x="369957" y="6703"/>
                  <a:pt x="369310" y="10205"/>
                  <a:pt x="367748" y="13329"/>
                </a:cubicBezTo>
                <a:cubicBezTo>
                  <a:pt x="359847" y="29131"/>
                  <a:pt x="352435" y="22773"/>
                  <a:pt x="364435" y="49772"/>
                </a:cubicBezTo>
                <a:cubicBezTo>
                  <a:pt x="365853" y="52963"/>
                  <a:pt x="370959" y="52353"/>
                  <a:pt x="374374" y="53085"/>
                </a:cubicBezTo>
                <a:cubicBezTo>
                  <a:pt x="386447" y="55672"/>
                  <a:pt x="398798" y="56883"/>
                  <a:pt x="410817" y="59711"/>
                </a:cubicBezTo>
                <a:cubicBezTo>
                  <a:pt x="417616" y="61311"/>
                  <a:pt x="424069" y="64129"/>
                  <a:pt x="430695" y="66338"/>
                </a:cubicBezTo>
                <a:lnTo>
                  <a:pt x="440635" y="69651"/>
                </a:lnTo>
                <a:cubicBezTo>
                  <a:pt x="452281" y="87120"/>
                  <a:pt x="440546" y="74346"/>
                  <a:pt x="460513" y="82903"/>
                </a:cubicBezTo>
                <a:cubicBezTo>
                  <a:pt x="464173" y="84471"/>
                  <a:pt x="466572" y="88634"/>
                  <a:pt x="470452" y="89529"/>
                </a:cubicBezTo>
                <a:cubicBezTo>
                  <a:pt x="481266" y="92025"/>
                  <a:pt x="492539" y="91738"/>
                  <a:pt x="503582" y="92842"/>
                </a:cubicBezTo>
                <a:cubicBezTo>
                  <a:pt x="506895" y="95051"/>
                  <a:pt x="509960" y="97687"/>
                  <a:pt x="513522" y="99468"/>
                </a:cubicBezTo>
                <a:cubicBezTo>
                  <a:pt x="516646" y="101030"/>
                  <a:pt x="520734" y="100599"/>
                  <a:pt x="523461" y="102781"/>
                </a:cubicBezTo>
                <a:cubicBezTo>
                  <a:pt x="526570" y="105268"/>
                  <a:pt x="527271" y="109904"/>
                  <a:pt x="530087" y="112720"/>
                </a:cubicBezTo>
                <a:cubicBezTo>
                  <a:pt x="532903" y="115536"/>
                  <a:pt x="536713" y="117137"/>
                  <a:pt x="540026" y="119346"/>
                </a:cubicBezTo>
                <a:cubicBezTo>
                  <a:pt x="542235" y="122659"/>
                  <a:pt x="545393" y="125508"/>
                  <a:pt x="546652" y="129285"/>
                </a:cubicBezTo>
                <a:cubicBezTo>
                  <a:pt x="548776" y="135658"/>
                  <a:pt x="548508" y="142606"/>
                  <a:pt x="549965" y="149164"/>
                </a:cubicBezTo>
                <a:cubicBezTo>
                  <a:pt x="550723" y="152573"/>
                  <a:pt x="550809" y="156634"/>
                  <a:pt x="553278" y="159103"/>
                </a:cubicBezTo>
                <a:cubicBezTo>
                  <a:pt x="558909" y="164734"/>
                  <a:pt x="566530" y="167938"/>
                  <a:pt x="573156" y="172355"/>
                </a:cubicBezTo>
                <a:cubicBezTo>
                  <a:pt x="576469" y="174564"/>
                  <a:pt x="580279" y="176166"/>
                  <a:pt x="583095" y="178981"/>
                </a:cubicBezTo>
                <a:cubicBezTo>
                  <a:pt x="585304" y="181190"/>
                  <a:pt x="587043" y="184000"/>
                  <a:pt x="589722" y="185607"/>
                </a:cubicBezTo>
                <a:cubicBezTo>
                  <a:pt x="592717" y="187404"/>
                  <a:pt x="596348" y="187816"/>
                  <a:pt x="599661" y="188920"/>
                </a:cubicBezTo>
                <a:cubicBezTo>
                  <a:pt x="604078" y="192233"/>
                  <a:pt x="607604" y="197342"/>
                  <a:pt x="612913" y="198859"/>
                </a:cubicBezTo>
                <a:cubicBezTo>
                  <a:pt x="617714" y="200231"/>
                  <a:pt x="630112" y="190706"/>
                  <a:pt x="632791" y="188920"/>
                </a:cubicBezTo>
                <a:cubicBezTo>
                  <a:pt x="635093" y="195825"/>
                  <a:pt x="638181" y="206652"/>
                  <a:pt x="642730" y="212111"/>
                </a:cubicBezTo>
                <a:cubicBezTo>
                  <a:pt x="645279" y="215170"/>
                  <a:pt x="649356" y="216529"/>
                  <a:pt x="652669" y="218738"/>
                </a:cubicBezTo>
                <a:cubicBezTo>
                  <a:pt x="654878" y="222051"/>
                  <a:pt x="656186" y="226190"/>
                  <a:pt x="659295" y="228677"/>
                </a:cubicBezTo>
                <a:cubicBezTo>
                  <a:pt x="662022" y="230859"/>
                  <a:pt x="666111" y="230428"/>
                  <a:pt x="669235" y="231990"/>
                </a:cubicBezTo>
                <a:cubicBezTo>
                  <a:pt x="694928" y="244836"/>
                  <a:pt x="664128" y="233601"/>
                  <a:pt x="689113" y="241929"/>
                </a:cubicBezTo>
                <a:cubicBezTo>
                  <a:pt x="692426" y="245242"/>
                  <a:pt x="694984" y="249543"/>
                  <a:pt x="699052" y="251868"/>
                </a:cubicBezTo>
                <a:cubicBezTo>
                  <a:pt x="703005" y="254127"/>
                  <a:pt x="707926" y="253930"/>
                  <a:pt x="712304" y="255181"/>
                </a:cubicBezTo>
                <a:cubicBezTo>
                  <a:pt x="715662" y="256140"/>
                  <a:pt x="718930" y="257390"/>
                  <a:pt x="722243" y="258494"/>
                </a:cubicBezTo>
                <a:cubicBezTo>
                  <a:pt x="725556" y="261807"/>
                  <a:pt x="728284" y="265834"/>
                  <a:pt x="732182" y="268433"/>
                </a:cubicBezTo>
                <a:cubicBezTo>
                  <a:pt x="737869" y="272224"/>
                  <a:pt x="759114" y="274338"/>
                  <a:pt x="762000" y="275059"/>
                </a:cubicBezTo>
                <a:cubicBezTo>
                  <a:pt x="768776" y="276753"/>
                  <a:pt x="781878" y="281685"/>
                  <a:pt x="781878" y="281685"/>
                </a:cubicBezTo>
                <a:cubicBezTo>
                  <a:pt x="801258" y="301067"/>
                  <a:pt x="791945" y="293919"/>
                  <a:pt x="808382" y="304877"/>
                </a:cubicBezTo>
                <a:cubicBezTo>
                  <a:pt x="813904" y="303773"/>
                  <a:pt x="819485" y="302930"/>
                  <a:pt x="824948" y="301564"/>
                </a:cubicBezTo>
                <a:cubicBezTo>
                  <a:pt x="828336" y="300717"/>
                  <a:pt x="831395" y="298251"/>
                  <a:pt x="834887" y="298251"/>
                </a:cubicBezTo>
                <a:cubicBezTo>
                  <a:pt x="840518" y="298251"/>
                  <a:pt x="845930" y="300460"/>
                  <a:pt x="851452" y="301564"/>
                </a:cubicBezTo>
                <a:cubicBezTo>
                  <a:pt x="852556" y="304877"/>
                  <a:pt x="851923" y="309473"/>
                  <a:pt x="854765" y="311503"/>
                </a:cubicBezTo>
                <a:cubicBezTo>
                  <a:pt x="860448" y="315563"/>
                  <a:pt x="868017" y="315920"/>
                  <a:pt x="874643" y="318129"/>
                </a:cubicBezTo>
                <a:lnTo>
                  <a:pt x="884582" y="321442"/>
                </a:lnTo>
                <a:cubicBezTo>
                  <a:pt x="887895" y="322546"/>
                  <a:pt x="891398" y="323193"/>
                  <a:pt x="894522" y="324755"/>
                </a:cubicBezTo>
                <a:cubicBezTo>
                  <a:pt x="898939" y="326964"/>
                  <a:pt x="903089" y="329819"/>
                  <a:pt x="907774" y="331381"/>
                </a:cubicBezTo>
                <a:cubicBezTo>
                  <a:pt x="913116" y="333162"/>
                  <a:pt x="918876" y="333328"/>
                  <a:pt x="924339" y="334694"/>
                </a:cubicBezTo>
                <a:cubicBezTo>
                  <a:pt x="927727" y="335541"/>
                  <a:pt x="930965" y="336903"/>
                  <a:pt x="934278" y="338007"/>
                </a:cubicBezTo>
                <a:cubicBezTo>
                  <a:pt x="946426" y="336903"/>
                  <a:pt x="958599" y="336041"/>
                  <a:pt x="970722" y="334694"/>
                </a:cubicBezTo>
                <a:cubicBezTo>
                  <a:pt x="989214" y="332639"/>
                  <a:pt x="993664" y="331431"/>
                  <a:pt x="1010478" y="328068"/>
                </a:cubicBezTo>
                <a:cubicBezTo>
                  <a:pt x="1017104" y="329172"/>
                  <a:pt x="1024890" y="327477"/>
                  <a:pt x="1030356" y="331381"/>
                </a:cubicBezTo>
                <a:cubicBezTo>
                  <a:pt x="1034061" y="334028"/>
                  <a:pt x="1031143" y="340844"/>
                  <a:pt x="1033669" y="344633"/>
                </a:cubicBezTo>
                <a:cubicBezTo>
                  <a:pt x="1035878" y="347946"/>
                  <a:pt x="1040295" y="349050"/>
                  <a:pt x="1043608" y="351259"/>
                </a:cubicBezTo>
                <a:cubicBezTo>
                  <a:pt x="1071179" y="344367"/>
                  <a:pt x="1044605" y="355314"/>
                  <a:pt x="1060174" y="328068"/>
                </a:cubicBezTo>
                <a:cubicBezTo>
                  <a:pt x="1061907" y="325036"/>
                  <a:pt x="1066755" y="325714"/>
                  <a:pt x="1070113" y="324755"/>
                </a:cubicBezTo>
                <a:cubicBezTo>
                  <a:pt x="1074491" y="323504"/>
                  <a:pt x="1079004" y="322750"/>
                  <a:pt x="1083365" y="321442"/>
                </a:cubicBezTo>
                <a:cubicBezTo>
                  <a:pt x="1104870" y="314991"/>
                  <a:pt x="1098658" y="317873"/>
                  <a:pt x="1113182" y="308190"/>
                </a:cubicBezTo>
                <a:cubicBezTo>
                  <a:pt x="1120912" y="284998"/>
                  <a:pt x="1113182" y="290520"/>
                  <a:pt x="1129748" y="284998"/>
                </a:cubicBezTo>
                <a:cubicBezTo>
                  <a:pt x="1134165" y="286102"/>
                  <a:pt x="1138928" y="286275"/>
                  <a:pt x="1143000" y="288311"/>
                </a:cubicBezTo>
                <a:cubicBezTo>
                  <a:pt x="1145794" y="289708"/>
                  <a:pt x="1146755" y="293707"/>
                  <a:pt x="1149626" y="294938"/>
                </a:cubicBezTo>
                <a:cubicBezTo>
                  <a:pt x="1154802" y="297156"/>
                  <a:pt x="1160728" y="296885"/>
                  <a:pt x="1166191" y="298251"/>
                </a:cubicBezTo>
                <a:cubicBezTo>
                  <a:pt x="1169579" y="299098"/>
                  <a:pt x="1172817" y="300460"/>
                  <a:pt x="1176130" y="301564"/>
                </a:cubicBezTo>
                <a:cubicBezTo>
                  <a:pt x="1178339" y="304877"/>
                  <a:pt x="1182491" y="307530"/>
                  <a:pt x="1182756" y="311503"/>
                </a:cubicBezTo>
                <a:cubicBezTo>
                  <a:pt x="1183192" y="318036"/>
                  <a:pt x="1182588" y="348282"/>
                  <a:pt x="1176130" y="361198"/>
                </a:cubicBezTo>
                <a:cubicBezTo>
                  <a:pt x="1174349" y="364760"/>
                  <a:pt x="1171713" y="367825"/>
                  <a:pt x="1169504" y="371138"/>
                </a:cubicBezTo>
                <a:cubicBezTo>
                  <a:pt x="1168400" y="377764"/>
                  <a:pt x="1168315" y="384643"/>
                  <a:pt x="1166191" y="391016"/>
                </a:cubicBezTo>
                <a:cubicBezTo>
                  <a:pt x="1161723" y="404420"/>
                  <a:pt x="1159751" y="399206"/>
                  <a:pt x="1149626" y="404268"/>
                </a:cubicBezTo>
                <a:cubicBezTo>
                  <a:pt x="1146065" y="406049"/>
                  <a:pt x="1143326" y="409277"/>
                  <a:pt x="1139687" y="410894"/>
                </a:cubicBezTo>
                <a:cubicBezTo>
                  <a:pt x="1133304" y="413731"/>
                  <a:pt x="1119808" y="417520"/>
                  <a:pt x="1119808" y="417520"/>
                </a:cubicBezTo>
                <a:cubicBezTo>
                  <a:pt x="1119128" y="419559"/>
                  <a:pt x="1111653" y="435359"/>
                  <a:pt x="1119808" y="437398"/>
                </a:cubicBezTo>
                <a:cubicBezTo>
                  <a:pt x="1140277" y="442515"/>
                  <a:pt x="1182756" y="444024"/>
                  <a:pt x="1182756" y="444024"/>
                </a:cubicBezTo>
                <a:cubicBezTo>
                  <a:pt x="1183860" y="448442"/>
                  <a:pt x="1185081" y="452832"/>
                  <a:pt x="1186069" y="457277"/>
                </a:cubicBezTo>
                <a:cubicBezTo>
                  <a:pt x="1187291" y="462774"/>
                  <a:pt x="1187095" y="468696"/>
                  <a:pt x="1189382" y="473842"/>
                </a:cubicBezTo>
                <a:cubicBezTo>
                  <a:pt x="1191625" y="478888"/>
                  <a:pt x="1196009" y="482677"/>
                  <a:pt x="1199322" y="487094"/>
                </a:cubicBezTo>
                <a:cubicBezTo>
                  <a:pt x="1200426" y="490407"/>
                  <a:pt x="1201676" y="493675"/>
                  <a:pt x="1202635" y="497033"/>
                </a:cubicBezTo>
                <a:cubicBezTo>
                  <a:pt x="1203886" y="501411"/>
                  <a:pt x="1204154" y="506100"/>
                  <a:pt x="1205948" y="510285"/>
                </a:cubicBezTo>
                <a:cubicBezTo>
                  <a:pt x="1207516" y="513945"/>
                  <a:pt x="1210365" y="516911"/>
                  <a:pt x="1212574" y="520224"/>
                </a:cubicBezTo>
                <a:cubicBezTo>
                  <a:pt x="1213678" y="523537"/>
                  <a:pt x="1214511" y="526954"/>
                  <a:pt x="1215887" y="530164"/>
                </a:cubicBezTo>
                <a:cubicBezTo>
                  <a:pt x="1217832" y="534703"/>
                  <a:pt x="1221968" y="538507"/>
                  <a:pt x="1222513" y="543416"/>
                </a:cubicBezTo>
                <a:cubicBezTo>
                  <a:pt x="1222837" y="546328"/>
                  <a:pt x="1216903" y="569168"/>
                  <a:pt x="1215887" y="573233"/>
                </a:cubicBezTo>
                <a:cubicBezTo>
                  <a:pt x="1216991" y="584277"/>
                  <a:pt x="1215690" y="595835"/>
                  <a:pt x="1219200" y="606364"/>
                </a:cubicBezTo>
                <a:cubicBezTo>
                  <a:pt x="1220459" y="610141"/>
                  <a:pt x="1226080" y="610441"/>
                  <a:pt x="1229139" y="612990"/>
                </a:cubicBezTo>
                <a:cubicBezTo>
                  <a:pt x="1232738" y="615989"/>
                  <a:pt x="1235180" y="620330"/>
                  <a:pt x="1239078" y="622929"/>
                </a:cubicBezTo>
                <a:cubicBezTo>
                  <a:pt x="1241984" y="624866"/>
                  <a:pt x="1245893" y="624680"/>
                  <a:pt x="1249017" y="626242"/>
                </a:cubicBezTo>
                <a:cubicBezTo>
                  <a:pt x="1252578" y="628023"/>
                  <a:pt x="1255643" y="630659"/>
                  <a:pt x="1258956" y="632868"/>
                </a:cubicBezTo>
                <a:cubicBezTo>
                  <a:pt x="1261165" y="637285"/>
                  <a:pt x="1264020" y="641435"/>
                  <a:pt x="1265582" y="646120"/>
                </a:cubicBezTo>
                <a:cubicBezTo>
                  <a:pt x="1273433" y="669673"/>
                  <a:pt x="1262735" y="656526"/>
                  <a:pt x="1275522" y="669311"/>
                </a:cubicBezTo>
                <a:cubicBezTo>
                  <a:pt x="1274417" y="678146"/>
                  <a:pt x="1273801" y="687056"/>
                  <a:pt x="1272208" y="695816"/>
                </a:cubicBezTo>
                <a:cubicBezTo>
                  <a:pt x="1271583" y="699252"/>
                  <a:pt x="1269653" y="702346"/>
                  <a:pt x="1268895" y="705755"/>
                </a:cubicBezTo>
                <a:cubicBezTo>
                  <a:pt x="1261121" y="740739"/>
                  <a:pt x="1269727" y="713198"/>
                  <a:pt x="1262269" y="735572"/>
                </a:cubicBezTo>
                <a:lnTo>
                  <a:pt x="1265582" y="745511"/>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Freihandform 27"/>
          <p:cNvSpPr/>
          <p:nvPr/>
        </p:nvSpPr>
        <p:spPr>
          <a:xfrm>
            <a:off x="6983896" y="4088296"/>
            <a:ext cx="308131" cy="351182"/>
          </a:xfrm>
          <a:custGeom>
            <a:avLst/>
            <a:gdLst>
              <a:gd name="connsiteX0" fmla="*/ 43069 w 308131"/>
              <a:gd name="connsiteY0" fmla="*/ 0 h 351182"/>
              <a:gd name="connsiteX1" fmla="*/ 59634 w 308131"/>
              <a:gd name="connsiteY1" fmla="*/ 9939 h 351182"/>
              <a:gd name="connsiteX2" fmla="*/ 69574 w 308131"/>
              <a:gd name="connsiteY2" fmla="*/ 13252 h 351182"/>
              <a:gd name="connsiteX3" fmla="*/ 79513 w 308131"/>
              <a:gd name="connsiteY3" fmla="*/ 26504 h 351182"/>
              <a:gd name="connsiteX4" fmla="*/ 82826 w 308131"/>
              <a:gd name="connsiteY4" fmla="*/ 49695 h 351182"/>
              <a:gd name="connsiteX5" fmla="*/ 89452 w 308131"/>
              <a:gd name="connsiteY5" fmla="*/ 69574 h 351182"/>
              <a:gd name="connsiteX6" fmla="*/ 79513 w 308131"/>
              <a:gd name="connsiteY6" fmla="*/ 89452 h 351182"/>
              <a:gd name="connsiteX7" fmla="*/ 69574 w 308131"/>
              <a:gd name="connsiteY7" fmla="*/ 109330 h 351182"/>
              <a:gd name="connsiteX8" fmla="*/ 53008 w 308131"/>
              <a:gd name="connsiteY8" fmla="*/ 125895 h 351182"/>
              <a:gd name="connsiteX9" fmla="*/ 3313 w 308131"/>
              <a:gd name="connsiteY9" fmla="*/ 122582 h 351182"/>
              <a:gd name="connsiteX10" fmla="*/ 0 w 308131"/>
              <a:gd name="connsiteY10" fmla="*/ 132521 h 351182"/>
              <a:gd name="connsiteX11" fmla="*/ 6626 w 308131"/>
              <a:gd name="connsiteY11" fmla="*/ 155713 h 351182"/>
              <a:gd name="connsiteX12" fmla="*/ 13252 w 308131"/>
              <a:gd name="connsiteY12" fmla="*/ 165652 h 351182"/>
              <a:gd name="connsiteX13" fmla="*/ 16565 w 308131"/>
              <a:gd name="connsiteY13" fmla="*/ 175591 h 351182"/>
              <a:gd name="connsiteX14" fmla="*/ 39756 w 308131"/>
              <a:gd name="connsiteY14" fmla="*/ 205408 h 351182"/>
              <a:gd name="connsiteX15" fmla="*/ 46382 w 308131"/>
              <a:gd name="connsiteY15" fmla="*/ 218661 h 351182"/>
              <a:gd name="connsiteX16" fmla="*/ 36443 w 308131"/>
              <a:gd name="connsiteY16" fmla="*/ 225287 h 351182"/>
              <a:gd name="connsiteX17" fmla="*/ 33130 w 308131"/>
              <a:gd name="connsiteY17" fmla="*/ 235226 h 351182"/>
              <a:gd name="connsiteX18" fmla="*/ 49695 w 308131"/>
              <a:gd name="connsiteY18" fmla="*/ 251791 h 351182"/>
              <a:gd name="connsiteX19" fmla="*/ 72887 w 308131"/>
              <a:gd name="connsiteY19" fmla="*/ 245165 h 351182"/>
              <a:gd name="connsiteX20" fmla="*/ 92765 w 308131"/>
              <a:gd name="connsiteY20" fmla="*/ 228600 h 351182"/>
              <a:gd name="connsiteX21" fmla="*/ 96078 w 308131"/>
              <a:gd name="connsiteY21" fmla="*/ 238539 h 351182"/>
              <a:gd name="connsiteX22" fmla="*/ 122582 w 308131"/>
              <a:gd name="connsiteY22" fmla="*/ 248478 h 351182"/>
              <a:gd name="connsiteX23" fmla="*/ 135834 w 308131"/>
              <a:gd name="connsiteY23" fmla="*/ 255104 h 351182"/>
              <a:gd name="connsiteX24" fmla="*/ 205408 w 308131"/>
              <a:gd name="connsiteY24" fmla="*/ 261730 h 351182"/>
              <a:gd name="connsiteX25" fmla="*/ 238539 w 308131"/>
              <a:gd name="connsiteY25" fmla="*/ 265043 h 351182"/>
              <a:gd name="connsiteX26" fmla="*/ 248478 w 308131"/>
              <a:gd name="connsiteY26" fmla="*/ 268356 h 351182"/>
              <a:gd name="connsiteX27" fmla="*/ 268356 w 308131"/>
              <a:gd name="connsiteY27" fmla="*/ 281608 h 351182"/>
              <a:gd name="connsiteX28" fmla="*/ 274982 w 308131"/>
              <a:gd name="connsiteY28" fmla="*/ 291547 h 351182"/>
              <a:gd name="connsiteX29" fmla="*/ 284921 w 308131"/>
              <a:gd name="connsiteY29" fmla="*/ 298174 h 351182"/>
              <a:gd name="connsiteX30" fmla="*/ 298174 w 308131"/>
              <a:gd name="connsiteY30" fmla="*/ 308113 h 351182"/>
              <a:gd name="connsiteX31" fmla="*/ 291547 w 308131"/>
              <a:gd name="connsiteY31" fmla="*/ 321365 h 351182"/>
              <a:gd name="connsiteX32" fmla="*/ 294861 w 308131"/>
              <a:gd name="connsiteY32" fmla="*/ 351182 h 351182"/>
              <a:gd name="connsiteX33" fmla="*/ 308113 w 308131"/>
              <a:gd name="connsiteY33" fmla="*/ 344556 h 3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8131" h="351182">
                <a:moveTo>
                  <a:pt x="43069" y="0"/>
                </a:moveTo>
                <a:cubicBezTo>
                  <a:pt x="48591" y="3313"/>
                  <a:pt x="53874" y="7059"/>
                  <a:pt x="59634" y="9939"/>
                </a:cubicBezTo>
                <a:cubicBezTo>
                  <a:pt x="62758" y="11501"/>
                  <a:pt x="66891" y="11016"/>
                  <a:pt x="69574" y="13252"/>
                </a:cubicBezTo>
                <a:cubicBezTo>
                  <a:pt x="73816" y="16787"/>
                  <a:pt x="76200" y="22087"/>
                  <a:pt x="79513" y="26504"/>
                </a:cubicBezTo>
                <a:cubicBezTo>
                  <a:pt x="80617" y="34234"/>
                  <a:pt x="81070" y="42086"/>
                  <a:pt x="82826" y="49695"/>
                </a:cubicBezTo>
                <a:cubicBezTo>
                  <a:pt x="84397" y="56501"/>
                  <a:pt x="89452" y="69574"/>
                  <a:pt x="89452" y="69574"/>
                </a:cubicBezTo>
                <a:cubicBezTo>
                  <a:pt x="81125" y="94556"/>
                  <a:pt x="92358" y="63763"/>
                  <a:pt x="79513" y="89452"/>
                </a:cubicBezTo>
                <a:cubicBezTo>
                  <a:pt x="72737" y="103005"/>
                  <a:pt x="80650" y="96672"/>
                  <a:pt x="69574" y="109330"/>
                </a:cubicBezTo>
                <a:cubicBezTo>
                  <a:pt x="64432" y="115207"/>
                  <a:pt x="53008" y="125895"/>
                  <a:pt x="53008" y="125895"/>
                </a:cubicBezTo>
                <a:cubicBezTo>
                  <a:pt x="33757" y="119478"/>
                  <a:pt x="25591" y="113671"/>
                  <a:pt x="3313" y="122582"/>
                </a:cubicBezTo>
                <a:cubicBezTo>
                  <a:pt x="71" y="123879"/>
                  <a:pt x="1104" y="129208"/>
                  <a:pt x="0" y="132521"/>
                </a:cubicBezTo>
                <a:cubicBezTo>
                  <a:pt x="1062" y="136768"/>
                  <a:pt x="4249" y="150959"/>
                  <a:pt x="6626" y="155713"/>
                </a:cubicBezTo>
                <a:cubicBezTo>
                  <a:pt x="8407" y="159274"/>
                  <a:pt x="11471" y="162091"/>
                  <a:pt x="13252" y="165652"/>
                </a:cubicBezTo>
                <a:cubicBezTo>
                  <a:pt x="14814" y="168776"/>
                  <a:pt x="14869" y="172538"/>
                  <a:pt x="16565" y="175591"/>
                </a:cubicBezTo>
                <a:cubicBezTo>
                  <a:pt x="26472" y="193423"/>
                  <a:pt x="27683" y="193335"/>
                  <a:pt x="39756" y="205408"/>
                </a:cubicBezTo>
                <a:cubicBezTo>
                  <a:pt x="41965" y="209826"/>
                  <a:pt x="47194" y="213789"/>
                  <a:pt x="46382" y="218661"/>
                </a:cubicBezTo>
                <a:cubicBezTo>
                  <a:pt x="45727" y="222589"/>
                  <a:pt x="38930" y="222178"/>
                  <a:pt x="36443" y="225287"/>
                </a:cubicBezTo>
                <a:cubicBezTo>
                  <a:pt x="34261" y="228014"/>
                  <a:pt x="34234" y="231913"/>
                  <a:pt x="33130" y="235226"/>
                </a:cubicBezTo>
                <a:cubicBezTo>
                  <a:pt x="36850" y="240806"/>
                  <a:pt x="41558" y="250629"/>
                  <a:pt x="49695" y="251791"/>
                </a:cubicBezTo>
                <a:cubicBezTo>
                  <a:pt x="52606" y="252207"/>
                  <a:pt x="69158" y="246408"/>
                  <a:pt x="72887" y="245165"/>
                </a:cubicBezTo>
                <a:cubicBezTo>
                  <a:pt x="73701" y="244351"/>
                  <a:pt x="89075" y="227678"/>
                  <a:pt x="92765" y="228600"/>
                </a:cubicBezTo>
                <a:cubicBezTo>
                  <a:pt x="96153" y="229447"/>
                  <a:pt x="93896" y="235812"/>
                  <a:pt x="96078" y="238539"/>
                </a:cubicBezTo>
                <a:cubicBezTo>
                  <a:pt x="102578" y="246664"/>
                  <a:pt x="113603" y="246682"/>
                  <a:pt x="122582" y="248478"/>
                </a:cubicBezTo>
                <a:cubicBezTo>
                  <a:pt x="126999" y="250687"/>
                  <a:pt x="131295" y="253159"/>
                  <a:pt x="135834" y="255104"/>
                </a:cubicBezTo>
                <a:cubicBezTo>
                  <a:pt x="157464" y="264374"/>
                  <a:pt x="183311" y="260152"/>
                  <a:pt x="205408" y="261730"/>
                </a:cubicBezTo>
                <a:cubicBezTo>
                  <a:pt x="216479" y="262521"/>
                  <a:pt x="227495" y="263939"/>
                  <a:pt x="238539" y="265043"/>
                </a:cubicBezTo>
                <a:cubicBezTo>
                  <a:pt x="241852" y="266147"/>
                  <a:pt x="245425" y="266660"/>
                  <a:pt x="248478" y="268356"/>
                </a:cubicBezTo>
                <a:cubicBezTo>
                  <a:pt x="255439" y="272223"/>
                  <a:pt x="268356" y="281608"/>
                  <a:pt x="268356" y="281608"/>
                </a:cubicBezTo>
                <a:cubicBezTo>
                  <a:pt x="270565" y="284921"/>
                  <a:pt x="272167" y="288731"/>
                  <a:pt x="274982" y="291547"/>
                </a:cubicBezTo>
                <a:cubicBezTo>
                  <a:pt x="277798" y="294363"/>
                  <a:pt x="281681" y="295860"/>
                  <a:pt x="284921" y="298174"/>
                </a:cubicBezTo>
                <a:cubicBezTo>
                  <a:pt x="289414" y="301384"/>
                  <a:pt x="293756" y="304800"/>
                  <a:pt x="298174" y="308113"/>
                </a:cubicBezTo>
                <a:cubicBezTo>
                  <a:pt x="310322" y="344556"/>
                  <a:pt x="297069" y="293755"/>
                  <a:pt x="291547" y="321365"/>
                </a:cubicBezTo>
                <a:cubicBezTo>
                  <a:pt x="289586" y="331171"/>
                  <a:pt x="293756" y="341243"/>
                  <a:pt x="294861" y="351182"/>
                </a:cubicBezTo>
                <a:cubicBezTo>
                  <a:pt x="309184" y="347601"/>
                  <a:pt x="308113" y="352422"/>
                  <a:pt x="308113" y="344556"/>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Freihandform 28"/>
          <p:cNvSpPr/>
          <p:nvPr/>
        </p:nvSpPr>
        <p:spPr>
          <a:xfrm>
            <a:off x="6135757" y="5565913"/>
            <a:ext cx="990600" cy="308113"/>
          </a:xfrm>
          <a:custGeom>
            <a:avLst/>
            <a:gdLst>
              <a:gd name="connsiteX0" fmla="*/ 0 w 990600"/>
              <a:gd name="connsiteY0" fmla="*/ 231913 h 308113"/>
              <a:gd name="connsiteX1" fmla="*/ 43069 w 990600"/>
              <a:gd name="connsiteY1" fmla="*/ 231913 h 308113"/>
              <a:gd name="connsiteX2" fmla="*/ 46382 w 990600"/>
              <a:gd name="connsiteY2" fmla="*/ 221974 h 308113"/>
              <a:gd name="connsiteX3" fmla="*/ 56321 w 990600"/>
              <a:gd name="connsiteY3" fmla="*/ 225287 h 308113"/>
              <a:gd name="connsiteX4" fmla="*/ 66260 w 990600"/>
              <a:gd name="connsiteY4" fmla="*/ 248478 h 308113"/>
              <a:gd name="connsiteX5" fmla="*/ 76200 w 990600"/>
              <a:gd name="connsiteY5" fmla="*/ 255104 h 308113"/>
              <a:gd name="connsiteX6" fmla="*/ 99391 w 990600"/>
              <a:gd name="connsiteY6" fmla="*/ 258417 h 308113"/>
              <a:gd name="connsiteX7" fmla="*/ 142460 w 990600"/>
              <a:gd name="connsiteY7" fmla="*/ 255104 h 308113"/>
              <a:gd name="connsiteX8" fmla="*/ 149086 w 990600"/>
              <a:gd name="connsiteY8" fmla="*/ 245165 h 308113"/>
              <a:gd name="connsiteX9" fmla="*/ 162339 w 990600"/>
              <a:gd name="connsiteY9" fmla="*/ 241852 h 308113"/>
              <a:gd name="connsiteX10" fmla="*/ 172278 w 990600"/>
              <a:gd name="connsiteY10" fmla="*/ 238539 h 308113"/>
              <a:gd name="connsiteX11" fmla="*/ 202095 w 990600"/>
              <a:gd name="connsiteY11" fmla="*/ 245165 h 308113"/>
              <a:gd name="connsiteX12" fmla="*/ 205408 w 990600"/>
              <a:gd name="connsiteY12" fmla="*/ 231913 h 308113"/>
              <a:gd name="connsiteX13" fmla="*/ 215347 w 990600"/>
              <a:gd name="connsiteY13" fmla="*/ 228600 h 308113"/>
              <a:gd name="connsiteX14" fmla="*/ 245165 w 990600"/>
              <a:gd name="connsiteY14" fmla="*/ 225287 h 308113"/>
              <a:gd name="connsiteX15" fmla="*/ 255104 w 990600"/>
              <a:gd name="connsiteY15" fmla="*/ 231913 h 308113"/>
              <a:gd name="connsiteX16" fmla="*/ 241852 w 990600"/>
              <a:gd name="connsiteY16" fmla="*/ 251791 h 308113"/>
              <a:gd name="connsiteX17" fmla="*/ 235226 w 990600"/>
              <a:gd name="connsiteY17" fmla="*/ 261730 h 308113"/>
              <a:gd name="connsiteX18" fmla="*/ 221973 w 990600"/>
              <a:gd name="connsiteY18" fmla="*/ 265044 h 308113"/>
              <a:gd name="connsiteX19" fmla="*/ 241852 w 990600"/>
              <a:gd name="connsiteY19" fmla="*/ 281609 h 308113"/>
              <a:gd name="connsiteX20" fmla="*/ 245165 w 990600"/>
              <a:gd name="connsiteY20" fmla="*/ 298174 h 308113"/>
              <a:gd name="connsiteX21" fmla="*/ 265043 w 990600"/>
              <a:gd name="connsiteY21" fmla="*/ 308113 h 308113"/>
              <a:gd name="connsiteX22" fmla="*/ 271669 w 990600"/>
              <a:gd name="connsiteY22" fmla="*/ 298174 h 308113"/>
              <a:gd name="connsiteX23" fmla="*/ 281608 w 990600"/>
              <a:gd name="connsiteY23" fmla="*/ 291548 h 308113"/>
              <a:gd name="connsiteX24" fmla="*/ 337930 w 990600"/>
              <a:gd name="connsiteY24" fmla="*/ 281609 h 308113"/>
              <a:gd name="connsiteX25" fmla="*/ 341243 w 990600"/>
              <a:gd name="connsiteY25" fmla="*/ 271670 h 308113"/>
              <a:gd name="connsiteX26" fmla="*/ 344556 w 990600"/>
              <a:gd name="connsiteY26" fmla="*/ 258417 h 308113"/>
              <a:gd name="connsiteX27" fmla="*/ 354495 w 990600"/>
              <a:gd name="connsiteY27" fmla="*/ 255104 h 308113"/>
              <a:gd name="connsiteX28" fmla="*/ 364434 w 990600"/>
              <a:gd name="connsiteY28" fmla="*/ 235226 h 308113"/>
              <a:gd name="connsiteX29" fmla="*/ 374373 w 990600"/>
              <a:gd name="connsiteY29" fmla="*/ 231913 h 308113"/>
              <a:gd name="connsiteX30" fmla="*/ 381000 w 990600"/>
              <a:gd name="connsiteY30" fmla="*/ 225287 h 308113"/>
              <a:gd name="connsiteX31" fmla="*/ 420756 w 990600"/>
              <a:gd name="connsiteY31" fmla="*/ 215348 h 308113"/>
              <a:gd name="connsiteX32" fmla="*/ 427382 w 990600"/>
              <a:gd name="connsiteY32" fmla="*/ 205409 h 308113"/>
              <a:gd name="connsiteX33" fmla="*/ 437321 w 990600"/>
              <a:gd name="connsiteY33" fmla="*/ 182217 h 308113"/>
              <a:gd name="connsiteX34" fmla="*/ 450573 w 990600"/>
              <a:gd name="connsiteY34" fmla="*/ 178904 h 308113"/>
              <a:gd name="connsiteX35" fmla="*/ 460513 w 990600"/>
              <a:gd name="connsiteY35" fmla="*/ 172278 h 308113"/>
              <a:gd name="connsiteX36" fmla="*/ 470452 w 990600"/>
              <a:gd name="connsiteY36" fmla="*/ 175591 h 308113"/>
              <a:gd name="connsiteX37" fmla="*/ 480391 w 990600"/>
              <a:gd name="connsiteY37" fmla="*/ 172278 h 308113"/>
              <a:gd name="connsiteX38" fmla="*/ 480391 w 990600"/>
              <a:gd name="connsiteY38" fmla="*/ 145774 h 308113"/>
              <a:gd name="connsiteX39" fmla="*/ 470452 w 990600"/>
              <a:gd name="connsiteY39" fmla="*/ 139148 h 308113"/>
              <a:gd name="connsiteX40" fmla="*/ 483704 w 990600"/>
              <a:gd name="connsiteY40" fmla="*/ 119270 h 308113"/>
              <a:gd name="connsiteX41" fmla="*/ 503582 w 990600"/>
              <a:gd name="connsiteY41" fmla="*/ 125896 h 308113"/>
              <a:gd name="connsiteX42" fmla="*/ 513521 w 990600"/>
              <a:gd name="connsiteY42" fmla="*/ 119270 h 308113"/>
              <a:gd name="connsiteX43" fmla="*/ 526773 w 990600"/>
              <a:gd name="connsiteY43" fmla="*/ 115957 h 308113"/>
              <a:gd name="connsiteX44" fmla="*/ 530086 w 990600"/>
              <a:gd name="connsiteY44" fmla="*/ 102704 h 308113"/>
              <a:gd name="connsiteX45" fmla="*/ 543339 w 990600"/>
              <a:gd name="connsiteY45" fmla="*/ 99391 h 308113"/>
              <a:gd name="connsiteX46" fmla="*/ 559904 w 990600"/>
              <a:gd name="connsiteY46" fmla="*/ 96078 h 308113"/>
              <a:gd name="connsiteX47" fmla="*/ 612913 w 990600"/>
              <a:gd name="connsiteY47" fmla="*/ 92765 h 308113"/>
              <a:gd name="connsiteX48" fmla="*/ 609600 w 990600"/>
              <a:gd name="connsiteY48" fmla="*/ 102704 h 308113"/>
              <a:gd name="connsiteX49" fmla="*/ 619539 w 990600"/>
              <a:gd name="connsiteY49" fmla="*/ 125896 h 308113"/>
              <a:gd name="connsiteX50" fmla="*/ 646043 w 990600"/>
              <a:gd name="connsiteY50" fmla="*/ 155713 h 308113"/>
              <a:gd name="connsiteX51" fmla="*/ 655982 w 990600"/>
              <a:gd name="connsiteY51" fmla="*/ 162339 h 308113"/>
              <a:gd name="connsiteX52" fmla="*/ 689113 w 990600"/>
              <a:gd name="connsiteY52" fmla="*/ 159026 h 308113"/>
              <a:gd name="connsiteX53" fmla="*/ 702365 w 990600"/>
              <a:gd name="connsiteY53" fmla="*/ 125896 h 308113"/>
              <a:gd name="connsiteX54" fmla="*/ 708991 w 990600"/>
              <a:gd name="connsiteY54" fmla="*/ 115957 h 308113"/>
              <a:gd name="connsiteX55" fmla="*/ 708991 w 990600"/>
              <a:gd name="connsiteY55" fmla="*/ 72887 h 308113"/>
              <a:gd name="connsiteX56" fmla="*/ 728869 w 990600"/>
              <a:gd name="connsiteY56" fmla="*/ 62948 h 308113"/>
              <a:gd name="connsiteX57" fmla="*/ 738808 w 990600"/>
              <a:gd name="connsiteY57" fmla="*/ 53009 h 308113"/>
              <a:gd name="connsiteX58" fmla="*/ 748747 w 990600"/>
              <a:gd name="connsiteY58" fmla="*/ 49696 h 308113"/>
              <a:gd name="connsiteX59" fmla="*/ 755373 w 990600"/>
              <a:gd name="connsiteY59" fmla="*/ 29817 h 308113"/>
              <a:gd name="connsiteX60" fmla="*/ 762000 w 990600"/>
              <a:gd name="connsiteY60" fmla="*/ 23191 h 308113"/>
              <a:gd name="connsiteX61" fmla="*/ 771939 w 990600"/>
              <a:gd name="connsiteY61" fmla="*/ 3313 h 308113"/>
              <a:gd name="connsiteX62" fmla="*/ 785191 w 990600"/>
              <a:gd name="connsiteY62" fmla="*/ 0 h 308113"/>
              <a:gd name="connsiteX63" fmla="*/ 821634 w 990600"/>
              <a:gd name="connsiteY63" fmla="*/ 9939 h 308113"/>
              <a:gd name="connsiteX64" fmla="*/ 841513 w 990600"/>
              <a:gd name="connsiteY64" fmla="*/ 16565 h 308113"/>
              <a:gd name="connsiteX65" fmla="*/ 861391 w 990600"/>
              <a:gd name="connsiteY65" fmla="*/ 13252 h 308113"/>
              <a:gd name="connsiteX66" fmla="*/ 864704 w 990600"/>
              <a:gd name="connsiteY66" fmla="*/ 3313 h 308113"/>
              <a:gd name="connsiteX67" fmla="*/ 901147 w 990600"/>
              <a:gd name="connsiteY67" fmla="*/ 6626 h 308113"/>
              <a:gd name="connsiteX68" fmla="*/ 904460 w 990600"/>
              <a:gd name="connsiteY68" fmla="*/ 33130 h 308113"/>
              <a:gd name="connsiteX69" fmla="*/ 927652 w 990600"/>
              <a:gd name="connsiteY69" fmla="*/ 59635 h 308113"/>
              <a:gd name="connsiteX70" fmla="*/ 950843 w 990600"/>
              <a:gd name="connsiteY70" fmla="*/ 86139 h 308113"/>
              <a:gd name="connsiteX71" fmla="*/ 957469 w 990600"/>
              <a:gd name="connsiteY71" fmla="*/ 76200 h 308113"/>
              <a:gd name="connsiteX72" fmla="*/ 970721 w 990600"/>
              <a:gd name="connsiteY72" fmla="*/ 62948 h 308113"/>
              <a:gd name="connsiteX73" fmla="*/ 983973 w 990600"/>
              <a:gd name="connsiteY73" fmla="*/ 46383 h 308113"/>
              <a:gd name="connsiteX74" fmla="*/ 990600 w 990600"/>
              <a:gd name="connsiteY74" fmla="*/ 36444 h 3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90600" h="308113">
                <a:moveTo>
                  <a:pt x="0" y="231913"/>
                </a:moveTo>
                <a:cubicBezTo>
                  <a:pt x="13829" y="234218"/>
                  <a:pt x="29214" y="238840"/>
                  <a:pt x="43069" y="231913"/>
                </a:cubicBezTo>
                <a:cubicBezTo>
                  <a:pt x="46193" y="230351"/>
                  <a:pt x="45278" y="225287"/>
                  <a:pt x="46382" y="221974"/>
                </a:cubicBezTo>
                <a:cubicBezTo>
                  <a:pt x="49695" y="223078"/>
                  <a:pt x="53594" y="223105"/>
                  <a:pt x="56321" y="225287"/>
                </a:cubicBezTo>
                <a:cubicBezTo>
                  <a:pt x="69685" y="235978"/>
                  <a:pt x="57164" y="234835"/>
                  <a:pt x="66260" y="248478"/>
                </a:cubicBezTo>
                <a:cubicBezTo>
                  <a:pt x="68469" y="251791"/>
                  <a:pt x="72887" y="252895"/>
                  <a:pt x="76200" y="255104"/>
                </a:cubicBezTo>
                <a:cubicBezTo>
                  <a:pt x="103851" y="245887"/>
                  <a:pt x="64593" y="256370"/>
                  <a:pt x="99391" y="258417"/>
                </a:cubicBezTo>
                <a:cubicBezTo>
                  <a:pt x="113765" y="259263"/>
                  <a:pt x="128104" y="256208"/>
                  <a:pt x="142460" y="255104"/>
                </a:cubicBezTo>
                <a:cubicBezTo>
                  <a:pt x="144669" y="251791"/>
                  <a:pt x="145773" y="247374"/>
                  <a:pt x="149086" y="245165"/>
                </a:cubicBezTo>
                <a:cubicBezTo>
                  <a:pt x="152875" y="242639"/>
                  <a:pt x="157961" y="243103"/>
                  <a:pt x="162339" y="241852"/>
                </a:cubicBezTo>
                <a:cubicBezTo>
                  <a:pt x="165697" y="240893"/>
                  <a:pt x="168965" y="239643"/>
                  <a:pt x="172278" y="238539"/>
                </a:cubicBezTo>
                <a:cubicBezTo>
                  <a:pt x="176983" y="252654"/>
                  <a:pt x="175755" y="259798"/>
                  <a:pt x="202095" y="245165"/>
                </a:cubicBezTo>
                <a:cubicBezTo>
                  <a:pt x="206075" y="242954"/>
                  <a:pt x="202564" y="235469"/>
                  <a:pt x="205408" y="231913"/>
                </a:cubicBezTo>
                <a:cubicBezTo>
                  <a:pt x="207590" y="229186"/>
                  <a:pt x="211902" y="229174"/>
                  <a:pt x="215347" y="228600"/>
                </a:cubicBezTo>
                <a:cubicBezTo>
                  <a:pt x="225211" y="226956"/>
                  <a:pt x="235226" y="226391"/>
                  <a:pt x="245165" y="225287"/>
                </a:cubicBezTo>
                <a:cubicBezTo>
                  <a:pt x="248478" y="227496"/>
                  <a:pt x="253845" y="228136"/>
                  <a:pt x="255104" y="231913"/>
                </a:cubicBezTo>
                <a:cubicBezTo>
                  <a:pt x="258994" y="243582"/>
                  <a:pt x="248436" y="247401"/>
                  <a:pt x="241852" y="251791"/>
                </a:cubicBezTo>
                <a:cubicBezTo>
                  <a:pt x="239643" y="255104"/>
                  <a:pt x="238539" y="259521"/>
                  <a:pt x="235226" y="261730"/>
                </a:cubicBezTo>
                <a:cubicBezTo>
                  <a:pt x="231437" y="264256"/>
                  <a:pt x="224316" y="261139"/>
                  <a:pt x="221973" y="265044"/>
                </a:cubicBezTo>
                <a:cubicBezTo>
                  <a:pt x="212448" y="280919"/>
                  <a:pt x="238388" y="280916"/>
                  <a:pt x="241852" y="281609"/>
                </a:cubicBezTo>
                <a:cubicBezTo>
                  <a:pt x="242956" y="287131"/>
                  <a:pt x="242371" y="293285"/>
                  <a:pt x="245165" y="298174"/>
                </a:cubicBezTo>
                <a:cubicBezTo>
                  <a:pt x="248187" y="303463"/>
                  <a:pt x="259941" y="306412"/>
                  <a:pt x="265043" y="308113"/>
                </a:cubicBezTo>
                <a:cubicBezTo>
                  <a:pt x="267252" y="304800"/>
                  <a:pt x="268853" y="300990"/>
                  <a:pt x="271669" y="298174"/>
                </a:cubicBezTo>
                <a:cubicBezTo>
                  <a:pt x="274485" y="295358"/>
                  <a:pt x="277969" y="293165"/>
                  <a:pt x="281608" y="291548"/>
                </a:cubicBezTo>
                <a:cubicBezTo>
                  <a:pt x="303174" y="281963"/>
                  <a:pt x="311793" y="283985"/>
                  <a:pt x="337930" y="281609"/>
                </a:cubicBezTo>
                <a:cubicBezTo>
                  <a:pt x="339034" y="278296"/>
                  <a:pt x="340284" y="275028"/>
                  <a:pt x="341243" y="271670"/>
                </a:cubicBezTo>
                <a:cubicBezTo>
                  <a:pt x="342494" y="267292"/>
                  <a:pt x="341711" y="261973"/>
                  <a:pt x="344556" y="258417"/>
                </a:cubicBezTo>
                <a:cubicBezTo>
                  <a:pt x="346737" y="255690"/>
                  <a:pt x="351182" y="256208"/>
                  <a:pt x="354495" y="255104"/>
                </a:cubicBezTo>
                <a:cubicBezTo>
                  <a:pt x="356677" y="248557"/>
                  <a:pt x="358596" y="239897"/>
                  <a:pt x="364434" y="235226"/>
                </a:cubicBezTo>
                <a:cubicBezTo>
                  <a:pt x="367161" y="233044"/>
                  <a:pt x="371060" y="233017"/>
                  <a:pt x="374373" y="231913"/>
                </a:cubicBezTo>
                <a:cubicBezTo>
                  <a:pt x="376582" y="229704"/>
                  <a:pt x="378561" y="227238"/>
                  <a:pt x="381000" y="225287"/>
                </a:cubicBezTo>
                <a:cubicBezTo>
                  <a:pt x="395727" y="213506"/>
                  <a:pt x="395855" y="218115"/>
                  <a:pt x="420756" y="215348"/>
                </a:cubicBezTo>
                <a:cubicBezTo>
                  <a:pt x="422965" y="212035"/>
                  <a:pt x="425601" y="208970"/>
                  <a:pt x="427382" y="205409"/>
                </a:cubicBezTo>
                <a:cubicBezTo>
                  <a:pt x="430646" y="198882"/>
                  <a:pt x="431412" y="187141"/>
                  <a:pt x="437321" y="182217"/>
                </a:cubicBezTo>
                <a:cubicBezTo>
                  <a:pt x="440819" y="179302"/>
                  <a:pt x="446156" y="180008"/>
                  <a:pt x="450573" y="178904"/>
                </a:cubicBezTo>
                <a:cubicBezTo>
                  <a:pt x="453886" y="176695"/>
                  <a:pt x="456585" y="172933"/>
                  <a:pt x="460513" y="172278"/>
                </a:cubicBezTo>
                <a:cubicBezTo>
                  <a:pt x="463958" y="171704"/>
                  <a:pt x="466960" y="175591"/>
                  <a:pt x="470452" y="175591"/>
                </a:cubicBezTo>
                <a:cubicBezTo>
                  <a:pt x="473944" y="175591"/>
                  <a:pt x="477078" y="173382"/>
                  <a:pt x="480391" y="172278"/>
                </a:cubicBezTo>
                <a:cubicBezTo>
                  <a:pt x="483788" y="162086"/>
                  <a:pt x="487124" y="157557"/>
                  <a:pt x="480391" y="145774"/>
                </a:cubicBezTo>
                <a:cubicBezTo>
                  <a:pt x="478416" y="142317"/>
                  <a:pt x="473765" y="141357"/>
                  <a:pt x="470452" y="139148"/>
                </a:cubicBezTo>
                <a:cubicBezTo>
                  <a:pt x="472401" y="133301"/>
                  <a:pt x="475114" y="120224"/>
                  <a:pt x="483704" y="119270"/>
                </a:cubicBezTo>
                <a:cubicBezTo>
                  <a:pt x="490646" y="118499"/>
                  <a:pt x="503582" y="125896"/>
                  <a:pt x="503582" y="125896"/>
                </a:cubicBezTo>
                <a:cubicBezTo>
                  <a:pt x="506895" y="123687"/>
                  <a:pt x="509861" y="120838"/>
                  <a:pt x="513521" y="119270"/>
                </a:cubicBezTo>
                <a:cubicBezTo>
                  <a:pt x="517706" y="117476"/>
                  <a:pt x="523553" y="119177"/>
                  <a:pt x="526773" y="115957"/>
                </a:cubicBezTo>
                <a:cubicBezTo>
                  <a:pt x="529993" y="112737"/>
                  <a:pt x="526866" y="105924"/>
                  <a:pt x="530086" y="102704"/>
                </a:cubicBezTo>
                <a:cubicBezTo>
                  <a:pt x="533306" y="99484"/>
                  <a:pt x="538894" y="100379"/>
                  <a:pt x="543339" y="99391"/>
                </a:cubicBezTo>
                <a:cubicBezTo>
                  <a:pt x="548836" y="98169"/>
                  <a:pt x="554298" y="96612"/>
                  <a:pt x="559904" y="96078"/>
                </a:cubicBezTo>
                <a:cubicBezTo>
                  <a:pt x="577528" y="94400"/>
                  <a:pt x="595243" y="93869"/>
                  <a:pt x="612913" y="92765"/>
                </a:cubicBezTo>
                <a:cubicBezTo>
                  <a:pt x="611809" y="96078"/>
                  <a:pt x="609600" y="99212"/>
                  <a:pt x="609600" y="102704"/>
                </a:cubicBezTo>
                <a:cubicBezTo>
                  <a:pt x="609600" y="107351"/>
                  <a:pt x="618244" y="123630"/>
                  <a:pt x="619539" y="125896"/>
                </a:cubicBezTo>
                <a:cubicBezTo>
                  <a:pt x="625667" y="136620"/>
                  <a:pt x="636754" y="149520"/>
                  <a:pt x="646043" y="155713"/>
                </a:cubicBezTo>
                <a:lnTo>
                  <a:pt x="655982" y="162339"/>
                </a:lnTo>
                <a:cubicBezTo>
                  <a:pt x="667026" y="161235"/>
                  <a:pt x="678505" y="162290"/>
                  <a:pt x="689113" y="159026"/>
                </a:cubicBezTo>
                <a:cubicBezTo>
                  <a:pt x="703927" y="154468"/>
                  <a:pt x="699468" y="135554"/>
                  <a:pt x="702365" y="125896"/>
                </a:cubicBezTo>
                <a:cubicBezTo>
                  <a:pt x="703509" y="122082"/>
                  <a:pt x="706782" y="119270"/>
                  <a:pt x="708991" y="115957"/>
                </a:cubicBezTo>
                <a:cubicBezTo>
                  <a:pt x="707646" y="105197"/>
                  <a:pt x="702245" y="84692"/>
                  <a:pt x="708991" y="72887"/>
                </a:cubicBezTo>
                <a:cubicBezTo>
                  <a:pt x="712013" y="67598"/>
                  <a:pt x="723767" y="64649"/>
                  <a:pt x="728869" y="62948"/>
                </a:cubicBezTo>
                <a:cubicBezTo>
                  <a:pt x="732182" y="59635"/>
                  <a:pt x="734910" y="55608"/>
                  <a:pt x="738808" y="53009"/>
                </a:cubicBezTo>
                <a:cubicBezTo>
                  <a:pt x="741714" y="51072"/>
                  <a:pt x="746717" y="52538"/>
                  <a:pt x="748747" y="49696"/>
                </a:cubicBezTo>
                <a:cubicBezTo>
                  <a:pt x="752807" y="44012"/>
                  <a:pt x="750434" y="34756"/>
                  <a:pt x="755373" y="29817"/>
                </a:cubicBezTo>
                <a:lnTo>
                  <a:pt x="762000" y="23191"/>
                </a:lnTo>
                <a:cubicBezTo>
                  <a:pt x="763890" y="17521"/>
                  <a:pt x="766434" y="6983"/>
                  <a:pt x="771939" y="3313"/>
                </a:cubicBezTo>
                <a:cubicBezTo>
                  <a:pt x="775728" y="787"/>
                  <a:pt x="780774" y="1104"/>
                  <a:pt x="785191" y="0"/>
                </a:cubicBezTo>
                <a:cubicBezTo>
                  <a:pt x="842633" y="7180"/>
                  <a:pt x="792218" y="-3134"/>
                  <a:pt x="821634" y="9939"/>
                </a:cubicBezTo>
                <a:cubicBezTo>
                  <a:pt x="828017" y="12776"/>
                  <a:pt x="841513" y="16565"/>
                  <a:pt x="841513" y="16565"/>
                </a:cubicBezTo>
                <a:cubicBezTo>
                  <a:pt x="848139" y="15461"/>
                  <a:pt x="855559" y="16585"/>
                  <a:pt x="861391" y="13252"/>
                </a:cubicBezTo>
                <a:cubicBezTo>
                  <a:pt x="864423" y="11519"/>
                  <a:pt x="861259" y="3887"/>
                  <a:pt x="864704" y="3313"/>
                </a:cubicBezTo>
                <a:cubicBezTo>
                  <a:pt x="876736" y="1308"/>
                  <a:pt x="888999" y="5522"/>
                  <a:pt x="901147" y="6626"/>
                </a:cubicBezTo>
                <a:cubicBezTo>
                  <a:pt x="902251" y="15461"/>
                  <a:pt x="902117" y="24540"/>
                  <a:pt x="904460" y="33130"/>
                </a:cubicBezTo>
                <a:cubicBezTo>
                  <a:pt x="906742" y="41496"/>
                  <a:pt x="925284" y="56083"/>
                  <a:pt x="927652" y="59635"/>
                </a:cubicBezTo>
                <a:cubicBezTo>
                  <a:pt x="943113" y="82826"/>
                  <a:pt x="934278" y="75096"/>
                  <a:pt x="950843" y="86139"/>
                </a:cubicBezTo>
                <a:cubicBezTo>
                  <a:pt x="953052" y="82826"/>
                  <a:pt x="956814" y="80128"/>
                  <a:pt x="957469" y="76200"/>
                </a:cubicBezTo>
                <a:cubicBezTo>
                  <a:pt x="960279" y="59338"/>
                  <a:pt x="937987" y="69495"/>
                  <a:pt x="970721" y="62948"/>
                </a:cubicBezTo>
                <a:cubicBezTo>
                  <a:pt x="987477" y="51777"/>
                  <a:pt x="975971" y="62386"/>
                  <a:pt x="983973" y="46383"/>
                </a:cubicBezTo>
                <a:cubicBezTo>
                  <a:pt x="985754" y="42822"/>
                  <a:pt x="990600" y="36444"/>
                  <a:pt x="990600" y="3644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reihandform 29"/>
          <p:cNvSpPr/>
          <p:nvPr/>
        </p:nvSpPr>
        <p:spPr>
          <a:xfrm>
            <a:off x="7126115" y="5045765"/>
            <a:ext cx="474007" cy="559905"/>
          </a:xfrm>
          <a:custGeom>
            <a:avLst/>
            <a:gdLst>
              <a:gd name="connsiteX0" fmla="*/ 474007 w 474007"/>
              <a:gd name="connsiteY0" fmla="*/ 0 h 559905"/>
              <a:gd name="connsiteX1" fmla="*/ 457442 w 474007"/>
              <a:gd name="connsiteY1" fmla="*/ 3313 h 559905"/>
              <a:gd name="connsiteX2" fmla="*/ 454128 w 474007"/>
              <a:gd name="connsiteY2" fmla="*/ 13252 h 559905"/>
              <a:gd name="connsiteX3" fmla="*/ 434250 w 474007"/>
              <a:gd name="connsiteY3" fmla="*/ 33131 h 559905"/>
              <a:gd name="connsiteX4" fmla="*/ 420998 w 474007"/>
              <a:gd name="connsiteY4" fmla="*/ 43070 h 559905"/>
              <a:gd name="connsiteX5" fmla="*/ 411059 w 474007"/>
              <a:gd name="connsiteY5" fmla="*/ 46383 h 559905"/>
              <a:gd name="connsiteX6" fmla="*/ 401120 w 474007"/>
              <a:gd name="connsiteY6" fmla="*/ 53009 h 559905"/>
              <a:gd name="connsiteX7" fmla="*/ 394494 w 474007"/>
              <a:gd name="connsiteY7" fmla="*/ 43070 h 559905"/>
              <a:gd name="connsiteX8" fmla="*/ 381242 w 474007"/>
              <a:gd name="connsiteY8" fmla="*/ 66261 h 559905"/>
              <a:gd name="connsiteX9" fmla="*/ 348111 w 474007"/>
              <a:gd name="connsiteY9" fmla="*/ 76200 h 559905"/>
              <a:gd name="connsiteX10" fmla="*/ 358050 w 474007"/>
              <a:gd name="connsiteY10" fmla="*/ 89452 h 559905"/>
              <a:gd name="connsiteX11" fmla="*/ 361363 w 474007"/>
              <a:gd name="connsiteY11" fmla="*/ 99392 h 559905"/>
              <a:gd name="connsiteX12" fmla="*/ 351424 w 474007"/>
              <a:gd name="connsiteY12" fmla="*/ 109331 h 559905"/>
              <a:gd name="connsiteX13" fmla="*/ 344798 w 474007"/>
              <a:gd name="connsiteY13" fmla="*/ 132522 h 559905"/>
              <a:gd name="connsiteX14" fmla="*/ 338172 w 474007"/>
              <a:gd name="connsiteY14" fmla="*/ 142461 h 559905"/>
              <a:gd name="connsiteX15" fmla="*/ 331546 w 474007"/>
              <a:gd name="connsiteY15" fmla="*/ 162339 h 559905"/>
              <a:gd name="connsiteX16" fmla="*/ 301728 w 474007"/>
              <a:gd name="connsiteY16" fmla="*/ 178905 h 559905"/>
              <a:gd name="connsiteX17" fmla="*/ 275224 w 474007"/>
              <a:gd name="connsiteY17" fmla="*/ 175592 h 559905"/>
              <a:gd name="connsiteX18" fmla="*/ 265285 w 474007"/>
              <a:gd name="connsiteY18" fmla="*/ 172278 h 559905"/>
              <a:gd name="connsiteX19" fmla="*/ 235468 w 474007"/>
              <a:gd name="connsiteY19" fmla="*/ 175592 h 559905"/>
              <a:gd name="connsiteX20" fmla="*/ 245407 w 474007"/>
              <a:gd name="connsiteY20" fmla="*/ 178905 h 559905"/>
              <a:gd name="connsiteX21" fmla="*/ 248720 w 474007"/>
              <a:gd name="connsiteY21" fmla="*/ 198783 h 559905"/>
              <a:gd name="connsiteX22" fmla="*/ 212276 w 474007"/>
              <a:gd name="connsiteY22" fmla="*/ 208722 h 559905"/>
              <a:gd name="connsiteX23" fmla="*/ 195711 w 474007"/>
              <a:gd name="connsiteY23" fmla="*/ 225287 h 559905"/>
              <a:gd name="connsiteX24" fmla="*/ 215589 w 474007"/>
              <a:gd name="connsiteY24" fmla="*/ 235226 h 559905"/>
              <a:gd name="connsiteX25" fmla="*/ 212276 w 474007"/>
              <a:gd name="connsiteY25" fmla="*/ 274983 h 559905"/>
              <a:gd name="connsiteX26" fmla="*/ 208963 w 474007"/>
              <a:gd name="connsiteY26" fmla="*/ 294861 h 559905"/>
              <a:gd name="connsiteX27" fmla="*/ 185772 w 474007"/>
              <a:gd name="connsiteY27" fmla="*/ 298174 h 559905"/>
              <a:gd name="connsiteX28" fmla="*/ 155955 w 474007"/>
              <a:gd name="connsiteY28" fmla="*/ 321365 h 559905"/>
              <a:gd name="connsiteX29" fmla="*/ 159268 w 474007"/>
              <a:gd name="connsiteY29" fmla="*/ 331305 h 559905"/>
              <a:gd name="connsiteX30" fmla="*/ 172520 w 474007"/>
              <a:gd name="connsiteY30" fmla="*/ 334618 h 559905"/>
              <a:gd name="connsiteX31" fmla="*/ 162581 w 474007"/>
              <a:gd name="connsiteY31" fmla="*/ 367748 h 559905"/>
              <a:gd name="connsiteX32" fmla="*/ 169207 w 474007"/>
              <a:gd name="connsiteY32" fmla="*/ 390939 h 559905"/>
              <a:gd name="connsiteX33" fmla="*/ 175833 w 474007"/>
              <a:gd name="connsiteY33" fmla="*/ 400878 h 559905"/>
              <a:gd name="connsiteX34" fmla="*/ 169207 w 474007"/>
              <a:gd name="connsiteY34" fmla="*/ 407505 h 559905"/>
              <a:gd name="connsiteX35" fmla="*/ 136076 w 474007"/>
              <a:gd name="connsiteY35" fmla="*/ 410818 h 559905"/>
              <a:gd name="connsiteX36" fmla="*/ 132763 w 474007"/>
              <a:gd name="connsiteY36" fmla="*/ 437322 h 559905"/>
              <a:gd name="connsiteX37" fmla="*/ 129450 w 474007"/>
              <a:gd name="connsiteY37" fmla="*/ 447261 h 559905"/>
              <a:gd name="connsiteX38" fmla="*/ 122824 w 474007"/>
              <a:gd name="connsiteY38" fmla="*/ 457200 h 559905"/>
              <a:gd name="connsiteX39" fmla="*/ 119511 w 474007"/>
              <a:gd name="connsiteY39" fmla="*/ 467139 h 559905"/>
              <a:gd name="connsiteX40" fmla="*/ 109572 w 474007"/>
              <a:gd name="connsiteY40" fmla="*/ 470452 h 559905"/>
              <a:gd name="connsiteX41" fmla="*/ 93007 w 474007"/>
              <a:gd name="connsiteY41" fmla="*/ 483705 h 559905"/>
              <a:gd name="connsiteX42" fmla="*/ 63189 w 474007"/>
              <a:gd name="connsiteY42" fmla="*/ 480392 h 559905"/>
              <a:gd name="connsiteX43" fmla="*/ 56563 w 474007"/>
              <a:gd name="connsiteY43" fmla="*/ 473765 h 559905"/>
              <a:gd name="connsiteX44" fmla="*/ 43311 w 474007"/>
              <a:gd name="connsiteY44" fmla="*/ 470452 h 559905"/>
              <a:gd name="connsiteX45" fmla="*/ 23433 w 474007"/>
              <a:gd name="connsiteY45" fmla="*/ 500270 h 559905"/>
              <a:gd name="connsiteX46" fmla="*/ 16807 w 474007"/>
              <a:gd name="connsiteY46" fmla="*/ 510209 h 559905"/>
              <a:gd name="connsiteX47" fmla="*/ 10181 w 474007"/>
              <a:gd name="connsiteY47" fmla="*/ 530087 h 559905"/>
              <a:gd name="connsiteX48" fmla="*/ 242 w 474007"/>
              <a:gd name="connsiteY48" fmla="*/ 549965 h 559905"/>
              <a:gd name="connsiteX49" fmla="*/ 242 w 474007"/>
              <a:gd name="connsiteY49" fmla="*/ 559905 h 55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74007" h="559905">
                <a:moveTo>
                  <a:pt x="474007" y="0"/>
                </a:moveTo>
                <a:cubicBezTo>
                  <a:pt x="468485" y="1104"/>
                  <a:pt x="462127" y="190"/>
                  <a:pt x="457442" y="3313"/>
                </a:cubicBezTo>
                <a:cubicBezTo>
                  <a:pt x="454536" y="5250"/>
                  <a:pt x="456272" y="10495"/>
                  <a:pt x="454128" y="13252"/>
                </a:cubicBezTo>
                <a:cubicBezTo>
                  <a:pt x="448375" y="20649"/>
                  <a:pt x="441747" y="27509"/>
                  <a:pt x="434250" y="33131"/>
                </a:cubicBezTo>
                <a:cubicBezTo>
                  <a:pt x="429833" y="36444"/>
                  <a:pt x="425792" y="40330"/>
                  <a:pt x="420998" y="43070"/>
                </a:cubicBezTo>
                <a:cubicBezTo>
                  <a:pt x="417966" y="44803"/>
                  <a:pt x="414183" y="44821"/>
                  <a:pt x="411059" y="46383"/>
                </a:cubicBezTo>
                <a:cubicBezTo>
                  <a:pt x="407498" y="48164"/>
                  <a:pt x="404433" y="50800"/>
                  <a:pt x="401120" y="53009"/>
                </a:cubicBezTo>
                <a:cubicBezTo>
                  <a:pt x="398911" y="49696"/>
                  <a:pt x="398476" y="43070"/>
                  <a:pt x="394494" y="43070"/>
                </a:cubicBezTo>
                <a:cubicBezTo>
                  <a:pt x="383336" y="43070"/>
                  <a:pt x="383747" y="61252"/>
                  <a:pt x="381242" y="66261"/>
                </a:cubicBezTo>
                <a:cubicBezTo>
                  <a:pt x="375212" y="78321"/>
                  <a:pt x="358069" y="74955"/>
                  <a:pt x="348111" y="76200"/>
                </a:cubicBezTo>
                <a:cubicBezTo>
                  <a:pt x="341511" y="96001"/>
                  <a:pt x="343819" y="78066"/>
                  <a:pt x="358050" y="89452"/>
                </a:cubicBezTo>
                <a:cubicBezTo>
                  <a:pt x="360777" y="91634"/>
                  <a:pt x="360259" y="96079"/>
                  <a:pt x="361363" y="99392"/>
                </a:cubicBezTo>
                <a:cubicBezTo>
                  <a:pt x="358050" y="102705"/>
                  <a:pt x="354023" y="105433"/>
                  <a:pt x="351424" y="109331"/>
                </a:cubicBezTo>
                <a:cubicBezTo>
                  <a:pt x="348845" y="113199"/>
                  <a:pt x="346123" y="129429"/>
                  <a:pt x="344798" y="132522"/>
                </a:cubicBezTo>
                <a:cubicBezTo>
                  <a:pt x="343230" y="136182"/>
                  <a:pt x="339789" y="138822"/>
                  <a:pt x="338172" y="142461"/>
                </a:cubicBezTo>
                <a:cubicBezTo>
                  <a:pt x="335335" y="148843"/>
                  <a:pt x="337357" y="158465"/>
                  <a:pt x="331546" y="162339"/>
                </a:cubicBezTo>
                <a:cubicBezTo>
                  <a:pt x="308762" y="177529"/>
                  <a:pt x="319223" y="173074"/>
                  <a:pt x="301728" y="178905"/>
                </a:cubicBezTo>
                <a:cubicBezTo>
                  <a:pt x="292893" y="177801"/>
                  <a:pt x="283984" y="177185"/>
                  <a:pt x="275224" y="175592"/>
                </a:cubicBezTo>
                <a:cubicBezTo>
                  <a:pt x="271788" y="174967"/>
                  <a:pt x="268777" y="172278"/>
                  <a:pt x="265285" y="172278"/>
                </a:cubicBezTo>
                <a:cubicBezTo>
                  <a:pt x="255285" y="172278"/>
                  <a:pt x="245407" y="174487"/>
                  <a:pt x="235468" y="175592"/>
                </a:cubicBezTo>
                <a:cubicBezTo>
                  <a:pt x="238781" y="176696"/>
                  <a:pt x="242680" y="176723"/>
                  <a:pt x="245407" y="178905"/>
                </a:cubicBezTo>
                <a:cubicBezTo>
                  <a:pt x="250060" y="182627"/>
                  <a:pt x="256722" y="193068"/>
                  <a:pt x="248720" y="198783"/>
                </a:cubicBezTo>
                <a:cubicBezTo>
                  <a:pt x="242181" y="203454"/>
                  <a:pt x="220629" y="207052"/>
                  <a:pt x="212276" y="208722"/>
                </a:cubicBezTo>
                <a:cubicBezTo>
                  <a:pt x="211257" y="209402"/>
                  <a:pt x="192313" y="220190"/>
                  <a:pt x="195711" y="225287"/>
                </a:cubicBezTo>
                <a:cubicBezTo>
                  <a:pt x="199820" y="231451"/>
                  <a:pt x="208963" y="231913"/>
                  <a:pt x="215589" y="235226"/>
                </a:cubicBezTo>
                <a:cubicBezTo>
                  <a:pt x="201922" y="255727"/>
                  <a:pt x="212276" y="235579"/>
                  <a:pt x="212276" y="274983"/>
                </a:cubicBezTo>
                <a:cubicBezTo>
                  <a:pt x="212276" y="281700"/>
                  <a:pt x="214018" y="290438"/>
                  <a:pt x="208963" y="294861"/>
                </a:cubicBezTo>
                <a:cubicBezTo>
                  <a:pt x="203086" y="300003"/>
                  <a:pt x="193502" y="297070"/>
                  <a:pt x="185772" y="298174"/>
                </a:cubicBezTo>
                <a:cubicBezTo>
                  <a:pt x="161996" y="314025"/>
                  <a:pt x="171525" y="305795"/>
                  <a:pt x="155955" y="321365"/>
                </a:cubicBezTo>
                <a:cubicBezTo>
                  <a:pt x="157059" y="324678"/>
                  <a:pt x="156541" y="329123"/>
                  <a:pt x="159268" y="331305"/>
                </a:cubicBezTo>
                <a:cubicBezTo>
                  <a:pt x="162823" y="334150"/>
                  <a:pt x="170921" y="330355"/>
                  <a:pt x="172520" y="334618"/>
                </a:cubicBezTo>
                <a:cubicBezTo>
                  <a:pt x="177636" y="348262"/>
                  <a:pt x="168953" y="358190"/>
                  <a:pt x="162581" y="367748"/>
                </a:cubicBezTo>
                <a:cubicBezTo>
                  <a:pt x="163642" y="371994"/>
                  <a:pt x="166831" y="386186"/>
                  <a:pt x="169207" y="390939"/>
                </a:cubicBezTo>
                <a:cubicBezTo>
                  <a:pt x="170988" y="394500"/>
                  <a:pt x="173624" y="397565"/>
                  <a:pt x="175833" y="400878"/>
                </a:cubicBezTo>
                <a:cubicBezTo>
                  <a:pt x="173624" y="403087"/>
                  <a:pt x="172237" y="406747"/>
                  <a:pt x="169207" y="407505"/>
                </a:cubicBezTo>
                <a:cubicBezTo>
                  <a:pt x="158440" y="410197"/>
                  <a:pt x="144666" y="403790"/>
                  <a:pt x="136076" y="410818"/>
                </a:cubicBezTo>
                <a:cubicBezTo>
                  <a:pt x="129185" y="416456"/>
                  <a:pt x="134356" y="428562"/>
                  <a:pt x="132763" y="437322"/>
                </a:cubicBezTo>
                <a:cubicBezTo>
                  <a:pt x="132138" y="440758"/>
                  <a:pt x="131012" y="444137"/>
                  <a:pt x="129450" y="447261"/>
                </a:cubicBezTo>
                <a:cubicBezTo>
                  <a:pt x="127669" y="450822"/>
                  <a:pt x="124605" y="453639"/>
                  <a:pt x="122824" y="457200"/>
                </a:cubicBezTo>
                <a:cubicBezTo>
                  <a:pt x="121262" y="460324"/>
                  <a:pt x="121980" y="464670"/>
                  <a:pt x="119511" y="467139"/>
                </a:cubicBezTo>
                <a:cubicBezTo>
                  <a:pt x="117042" y="469608"/>
                  <a:pt x="112696" y="468890"/>
                  <a:pt x="109572" y="470452"/>
                </a:cubicBezTo>
                <a:cubicBezTo>
                  <a:pt x="101212" y="474632"/>
                  <a:pt x="99170" y="477541"/>
                  <a:pt x="93007" y="483705"/>
                </a:cubicBezTo>
                <a:cubicBezTo>
                  <a:pt x="83068" y="482601"/>
                  <a:pt x="72837" y="483023"/>
                  <a:pt x="63189" y="480392"/>
                </a:cubicBezTo>
                <a:cubicBezTo>
                  <a:pt x="60175" y="479570"/>
                  <a:pt x="59357" y="475162"/>
                  <a:pt x="56563" y="473765"/>
                </a:cubicBezTo>
                <a:cubicBezTo>
                  <a:pt x="52491" y="471729"/>
                  <a:pt x="47728" y="471556"/>
                  <a:pt x="43311" y="470452"/>
                </a:cubicBezTo>
                <a:lnTo>
                  <a:pt x="23433" y="500270"/>
                </a:lnTo>
                <a:cubicBezTo>
                  <a:pt x="21224" y="503583"/>
                  <a:pt x="18066" y="506432"/>
                  <a:pt x="16807" y="510209"/>
                </a:cubicBezTo>
                <a:cubicBezTo>
                  <a:pt x="14598" y="516835"/>
                  <a:pt x="14055" y="524276"/>
                  <a:pt x="10181" y="530087"/>
                </a:cubicBezTo>
                <a:cubicBezTo>
                  <a:pt x="5093" y="537718"/>
                  <a:pt x="1766" y="540821"/>
                  <a:pt x="242" y="549965"/>
                </a:cubicBezTo>
                <a:cubicBezTo>
                  <a:pt x="-303" y="553233"/>
                  <a:pt x="242" y="556592"/>
                  <a:pt x="242" y="55990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Freihandform 30"/>
          <p:cNvSpPr/>
          <p:nvPr/>
        </p:nvSpPr>
        <p:spPr>
          <a:xfrm>
            <a:off x="7588214" y="4765675"/>
            <a:ext cx="1168436" cy="851431"/>
          </a:xfrm>
          <a:custGeom>
            <a:avLst/>
            <a:gdLst>
              <a:gd name="connsiteX0" fmla="*/ 974761 w 1168436"/>
              <a:gd name="connsiteY0" fmla="*/ 0 h 851431"/>
              <a:gd name="connsiteX1" fmla="*/ 977936 w 1168436"/>
              <a:gd name="connsiteY1" fmla="*/ 44450 h 851431"/>
              <a:gd name="connsiteX2" fmla="*/ 965236 w 1168436"/>
              <a:gd name="connsiteY2" fmla="*/ 63500 h 851431"/>
              <a:gd name="connsiteX3" fmla="*/ 962061 w 1168436"/>
              <a:gd name="connsiteY3" fmla="*/ 73025 h 851431"/>
              <a:gd name="connsiteX4" fmla="*/ 974761 w 1168436"/>
              <a:gd name="connsiteY4" fmla="*/ 85725 h 851431"/>
              <a:gd name="connsiteX5" fmla="*/ 993811 w 1168436"/>
              <a:gd name="connsiteY5" fmla="*/ 107950 h 851431"/>
              <a:gd name="connsiteX6" fmla="*/ 993811 w 1168436"/>
              <a:gd name="connsiteY6" fmla="*/ 127000 h 851431"/>
              <a:gd name="connsiteX7" fmla="*/ 996986 w 1168436"/>
              <a:gd name="connsiteY7" fmla="*/ 187325 h 851431"/>
              <a:gd name="connsiteX8" fmla="*/ 1022386 w 1168436"/>
              <a:gd name="connsiteY8" fmla="*/ 190500 h 851431"/>
              <a:gd name="connsiteX9" fmla="*/ 1031911 w 1168436"/>
              <a:gd name="connsiteY9" fmla="*/ 200025 h 851431"/>
              <a:gd name="connsiteX10" fmla="*/ 1041436 w 1168436"/>
              <a:gd name="connsiteY10" fmla="*/ 206375 h 851431"/>
              <a:gd name="connsiteX11" fmla="*/ 1050961 w 1168436"/>
              <a:gd name="connsiteY11" fmla="*/ 225425 h 851431"/>
              <a:gd name="connsiteX12" fmla="*/ 1060486 w 1168436"/>
              <a:gd name="connsiteY12" fmla="*/ 231775 h 851431"/>
              <a:gd name="connsiteX13" fmla="*/ 1066836 w 1168436"/>
              <a:gd name="connsiteY13" fmla="*/ 304800 h 851431"/>
              <a:gd name="connsiteX14" fmla="*/ 1085886 w 1168436"/>
              <a:gd name="connsiteY14" fmla="*/ 323850 h 851431"/>
              <a:gd name="connsiteX15" fmla="*/ 1089061 w 1168436"/>
              <a:gd name="connsiteY15" fmla="*/ 374650 h 851431"/>
              <a:gd name="connsiteX16" fmla="*/ 1095411 w 1168436"/>
              <a:gd name="connsiteY16" fmla="*/ 387350 h 851431"/>
              <a:gd name="connsiteX17" fmla="*/ 1101761 w 1168436"/>
              <a:gd name="connsiteY17" fmla="*/ 406400 h 851431"/>
              <a:gd name="connsiteX18" fmla="*/ 1098586 w 1168436"/>
              <a:gd name="connsiteY18" fmla="*/ 422275 h 851431"/>
              <a:gd name="connsiteX19" fmla="*/ 1101761 w 1168436"/>
              <a:gd name="connsiteY19" fmla="*/ 469900 h 851431"/>
              <a:gd name="connsiteX20" fmla="*/ 1117636 w 1168436"/>
              <a:gd name="connsiteY20" fmla="*/ 492125 h 851431"/>
              <a:gd name="connsiteX21" fmla="*/ 1123986 w 1168436"/>
              <a:gd name="connsiteY21" fmla="*/ 517525 h 851431"/>
              <a:gd name="connsiteX22" fmla="*/ 1127161 w 1168436"/>
              <a:gd name="connsiteY22" fmla="*/ 533400 h 851431"/>
              <a:gd name="connsiteX23" fmla="*/ 1136686 w 1168436"/>
              <a:gd name="connsiteY23" fmla="*/ 539750 h 851431"/>
              <a:gd name="connsiteX24" fmla="*/ 1139861 w 1168436"/>
              <a:gd name="connsiteY24" fmla="*/ 571500 h 851431"/>
              <a:gd name="connsiteX25" fmla="*/ 1155736 w 1168436"/>
              <a:gd name="connsiteY25" fmla="*/ 574675 h 851431"/>
              <a:gd name="connsiteX26" fmla="*/ 1158911 w 1168436"/>
              <a:gd name="connsiteY26" fmla="*/ 587375 h 851431"/>
              <a:gd name="connsiteX27" fmla="*/ 1165261 w 1168436"/>
              <a:gd name="connsiteY27" fmla="*/ 603250 h 851431"/>
              <a:gd name="connsiteX28" fmla="*/ 1168436 w 1168436"/>
              <a:gd name="connsiteY28" fmla="*/ 612775 h 851431"/>
              <a:gd name="connsiteX29" fmla="*/ 1152561 w 1168436"/>
              <a:gd name="connsiteY29" fmla="*/ 638175 h 851431"/>
              <a:gd name="connsiteX30" fmla="*/ 1149386 w 1168436"/>
              <a:gd name="connsiteY30" fmla="*/ 647700 h 851431"/>
              <a:gd name="connsiteX31" fmla="*/ 1146211 w 1168436"/>
              <a:gd name="connsiteY31" fmla="*/ 663575 h 851431"/>
              <a:gd name="connsiteX32" fmla="*/ 1136686 w 1168436"/>
              <a:gd name="connsiteY32" fmla="*/ 660400 h 851431"/>
              <a:gd name="connsiteX33" fmla="*/ 1133511 w 1168436"/>
              <a:gd name="connsiteY33" fmla="*/ 650875 h 851431"/>
              <a:gd name="connsiteX34" fmla="*/ 1123986 w 1168436"/>
              <a:gd name="connsiteY34" fmla="*/ 657225 h 851431"/>
              <a:gd name="connsiteX35" fmla="*/ 1111286 w 1168436"/>
              <a:gd name="connsiteY35" fmla="*/ 679450 h 851431"/>
              <a:gd name="connsiteX36" fmla="*/ 1060486 w 1168436"/>
              <a:gd name="connsiteY36" fmla="*/ 682625 h 851431"/>
              <a:gd name="connsiteX37" fmla="*/ 1050961 w 1168436"/>
              <a:gd name="connsiteY37" fmla="*/ 685800 h 851431"/>
              <a:gd name="connsiteX38" fmla="*/ 1025561 w 1168436"/>
              <a:gd name="connsiteY38" fmla="*/ 692150 h 851431"/>
              <a:gd name="connsiteX39" fmla="*/ 1019211 w 1168436"/>
              <a:gd name="connsiteY39" fmla="*/ 701675 h 851431"/>
              <a:gd name="connsiteX40" fmla="*/ 1016036 w 1168436"/>
              <a:gd name="connsiteY40" fmla="*/ 711200 h 851431"/>
              <a:gd name="connsiteX41" fmla="*/ 996986 w 1168436"/>
              <a:gd name="connsiteY41" fmla="*/ 723900 h 851431"/>
              <a:gd name="connsiteX42" fmla="*/ 987461 w 1168436"/>
              <a:gd name="connsiteY42" fmla="*/ 733425 h 851431"/>
              <a:gd name="connsiteX43" fmla="*/ 984286 w 1168436"/>
              <a:gd name="connsiteY43" fmla="*/ 758825 h 851431"/>
              <a:gd name="connsiteX44" fmla="*/ 974761 w 1168436"/>
              <a:gd name="connsiteY44" fmla="*/ 762000 h 851431"/>
              <a:gd name="connsiteX45" fmla="*/ 962061 w 1168436"/>
              <a:gd name="connsiteY45" fmla="*/ 768350 h 851431"/>
              <a:gd name="connsiteX46" fmla="*/ 939836 w 1168436"/>
              <a:gd name="connsiteY46" fmla="*/ 793750 h 851431"/>
              <a:gd name="connsiteX47" fmla="*/ 933486 w 1168436"/>
              <a:gd name="connsiteY47" fmla="*/ 806450 h 851431"/>
              <a:gd name="connsiteX48" fmla="*/ 927136 w 1168436"/>
              <a:gd name="connsiteY48" fmla="*/ 815975 h 851431"/>
              <a:gd name="connsiteX49" fmla="*/ 933486 w 1168436"/>
              <a:gd name="connsiteY49" fmla="*/ 825500 h 851431"/>
              <a:gd name="connsiteX50" fmla="*/ 936661 w 1168436"/>
              <a:gd name="connsiteY50" fmla="*/ 835025 h 851431"/>
              <a:gd name="connsiteX51" fmla="*/ 838236 w 1168436"/>
              <a:gd name="connsiteY51" fmla="*/ 844550 h 851431"/>
              <a:gd name="connsiteX52" fmla="*/ 806486 w 1168436"/>
              <a:gd name="connsiteY52" fmla="*/ 841375 h 851431"/>
              <a:gd name="connsiteX53" fmla="*/ 787436 w 1168436"/>
              <a:gd name="connsiteY53" fmla="*/ 835025 h 851431"/>
              <a:gd name="connsiteX54" fmla="*/ 777911 w 1168436"/>
              <a:gd name="connsiteY54" fmla="*/ 831850 h 851431"/>
              <a:gd name="connsiteX55" fmla="*/ 768386 w 1168436"/>
              <a:gd name="connsiteY55" fmla="*/ 822325 h 851431"/>
              <a:gd name="connsiteX56" fmla="*/ 749336 w 1168436"/>
              <a:gd name="connsiteY56" fmla="*/ 815975 h 851431"/>
              <a:gd name="connsiteX57" fmla="*/ 727111 w 1168436"/>
              <a:gd name="connsiteY57" fmla="*/ 809625 h 851431"/>
              <a:gd name="connsiteX58" fmla="*/ 711236 w 1168436"/>
              <a:gd name="connsiteY58" fmla="*/ 812800 h 851431"/>
              <a:gd name="connsiteX59" fmla="*/ 692186 w 1168436"/>
              <a:gd name="connsiteY59" fmla="*/ 819150 h 851431"/>
              <a:gd name="connsiteX60" fmla="*/ 641386 w 1168436"/>
              <a:gd name="connsiteY60" fmla="*/ 815975 h 851431"/>
              <a:gd name="connsiteX61" fmla="*/ 654086 w 1168436"/>
              <a:gd name="connsiteY61" fmla="*/ 796925 h 851431"/>
              <a:gd name="connsiteX62" fmla="*/ 669961 w 1168436"/>
              <a:gd name="connsiteY62" fmla="*/ 777875 h 851431"/>
              <a:gd name="connsiteX63" fmla="*/ 695361 w 1168436"/>
              <a:gd name="connsiteY63" fmla="*/ 749300 h 851431"/>
              <a:gd name="connsiteX64" fmla="*/ 714411 w 1168436"/>
              <a:gd name="connsiteY64" fmla="*/ 733425 h 851431"/>
              <a:gd name="connsiteX65" fmla="*/ 730286 w 1168436"/>
              <a:gd name="connsiteY65" fmla="*/ 704850 h 851431"/>
              <a:gd name="connsiteX66" fmla="*/ 749336 w 1168436"/>
              <a:gd name="connsiteY66" fmla="*/ 685800 h 851431"/>
              <a:gd name="connsiteX67" fmla="*/ 758861 w 1168436"/>
              <a:gd name="connsiteY67" fmla="*/ 676275 h 851431"/>
              <a:gd name="connsiteX68" fmla="*/ 787436 w 1168436"/>
              <a:gd name="connsiteY68" fmla="*/ 641350 h 851431"/>
              <a:gd name="connsiteX69" fmla="*/ 800136 w 1168436"/>
              <a:gd name="connsiteY69" fmla="*/ 625475 h 851431"/>
              <a:gd name="connsiteX70" fmla="*/ 816011 w 1168436"/>
              <a:gd name="connsiteY70" fmla="*/ 609600 h 851431"/>
              <a:gd name="connsiteX71" fmla="*/ 822361 w 1168436"/>
              <a:gd name="connsiteY71" fmla="*/ 600075 h 851431"/>
              <a:gd name="connsiteX72" fmla="*/ 831886 w 1168436"/>
              <a:gd name="connsiteY72" fmla="*/ 590550 h 851431"/>
              <a:gd name="connsiteX73" fmla="*/ 844586 w 1168436"/>
              <a:gd name="connsiteY73" fmla="*/ 577850 h 851431"/>
              <a:gd name="connsiteX74" fmla="*/ 847761 w 1168436"/>
              <a:gd name="connsiteY74" fmla="*/ 568325 h 851431"/>
              <a:gd name="connsiteX75" fmla="*/ 854111 w 1168436"/>
              <a:gd name="connsiteY75" fmla="*/ 558800 h 851431"/>
              <a:gd name="connsiteX76" fmla="*/ 860461 w 1168436"/>
              <a:gd name="connsiteY76" fmla="*/ 527050 h 851431"/>
              <a:gd name="connsiteX77" fmla="*/ 869986 w 1168436"/>
              <a:gd name="connsiteY77" fmla="*/ 501650 h 851431"/>
              <a:gd name="connsiteX78" fmla="*/ 873161 w 1168436"/>
              <a:gd name="connsiteY78" fmla="*/ 476250 h 851431"/>
              <a:gd name="connsiteX79" fmla="*/ 879511 w 1168436"/>
              <a:gd name="connsiteY79" fmla="*/ 466725 h 851431"/>
              <a:gd name="connsiteX80" fmla="*/ 876336 w 1168436"/>
              <a:gd name="connsiteY80" fmla="*/ 419100 h 851431"/>
              <a:gd name="connsiteX81" fmla="*/ 863636 w 1168436"/>
              <a:gd name="connsiteY81" fmla="*/ 400050 h 851431"/>
              <a:gd name="connsiteX82" fmla="*/ 860461 w 1168436"/>
              <a:gd name="connsiteY82" fmla="*/ 387350 h 851431"/>
              <a:gd name="connsiteX83" fmla="*/ 841411 w 1168436"/>
              <a:gd name="connsiteY83" fmla="*/ 387350 h 851431"/>
              <a:gd name="connsiteX84" fmla="*/ 822361 w 1168436"/>
              <a:gd name="connsiteY84" fmla="*/ 403225 h 851431"/>
              <a:gd name="connsiteX85" fmla="*/ 812836 w 1168436"/>
              <a:gd name="connsiteY85" fmla="*/ 406400 h 851431"/>
              <a:gd name="connsiteX86" fmla="*/ 765211 w 1168436"/>
              <a:gd name="connsiteY86" fmla="*/ 403225 h 851431"/>
              <a:gd name="connsiteX87" fmla="*/ 755686 w 1168436"/>
              <a:gd name="connsiteY87" fmla="*/ 400050 h 851431"/>
              <a:gd name="connsiteX88" fmla="*/ 752511 w 1168436"/>
              <a:gd name="connsiteY88" fmla="*/ 381000 h 851431"/>
              <a:gd name="connsiteX89" fmla="*/ 742986 w 1168436"/>
              <a:gd name="connsiteY89" fmla="*/ 377825 h 851431"/>
              <a:gd name="connsiteX90" fmla="*/ 723936 w 1168436"/>
              <a:gd name="connsiteY90" fmla="*/ 374650 h 851431"/>
              <a:gd name="connsiteX91" fmla="*/ 682661 w 1168436"/>
              <a:gd name="connsiteY91" fmla="*/ 371475 h 851431"/>
              <a:gd name="connsiteX92" fmla="*/ 676311 w 1168436"/>
              <a:gd name="connsiteY92" fmla="*/ 381000 h 851431"/>
              <a:gd name="connsiteX93" fmla="*/ 647736 w 1168436"/>
              <a:gd name="connsiteY93" fmla="*/ 406400 h 851431"/>
              <a:gd name="connsiteX94" fmla="*/ 631861 w 1168436"/>
              <a:gd name="connsiteY94" fmla="*/ 425450 h 851431"/>
              <a:gd name="connsiteX95" fmla="*/ 622336 w 1168436"/>
              <a:gd name="connsiteY95" fmla="*/ 431800 h 851431"/>
              <a:gd name="connsiteX96" fmla="*/ 603286 w 1168436"/>
              <a:gd name="connsiteY96" fmla="*/ 438150 h 851431"/>
              <a:gd name="connsiteX97" fmla="*/ 593761 w 1168436"/>
              <a:gd name="connsiteY97" fmla="*/ 434975 h 851431"/>
              <a:gd name="connsiteX98" fmla="*/ 587411 w 1168436"/>
              <a:gd name="connsiteY98" fmla="*/ 425450 h 851431"/>
              <a:gd name="connsiteX99" fmla="*/ 565186 w 1168436"/>
              <a:gd name="connsiteY99" fmla="*/ 422275 h 851431"/>
              <a:gd name="connsiteX100" fmla="*/ 562011 w 1168436"/>
              <a:gd name="connsiteY100" fmla="*/ 403225 h 851431"/>
              <a:gd name="connsiteX101" fmla="*/ 552486 w 1168436"/>
              <a:gd name="connsiteY101" fmla="*/ 400050 h 851431"/>
              <a:gd name="connsiteX102" fmla="*/ 495336 w 1168436"/>
              <a:gd name="connsiteY102" fmla="*/ 393700 h 851431"/>
              <a:gd name="connsiteX103" fmla="*/ 482636 w 1168436"/>
              <a:gd name="connsiteY103" fmla="*/ 387350 h 851431"/>
              <a:gd name="connsiteX104" fmla="*/ 422311 w 1168436"/>
              <a:gd name="connsiteY104" fmla="*/ 377825 h 851431"/>
              <a:gd name="connsiteX105" fmla="*/ 396911 w 1168436"/>
              <a:gd name="connsiteY105" fmla="*/ 381000 h 851431"/>
              <a:gd name="connsiteX106" fmla="*/ 387386 w 1168436"/>
              <a:gd name="connsiteY106" fmla="*/ 384175 h 851431"/>
              <a:gd name="connsiteX107" fmla="*/ 368336 w 1168436"/>
              <a:gd name="connsiteY107" fmla="*/ 387350 h 851431"/>
              <a:gd name="connsiteX108" fmla="*/ 327061 w 1168436"/>
              <a:gd name="connsiteY108" fmla="*/ 393700 h 851431"/>
              <a:gd name="connsiteX109" fmla="*/ 327061 w 1168436"/>
              <a:gd name="connsiteY109" fmla="*/ 327025 h 851431"/>
              <a:gd name="connsiteX110" fmla="*/ 317536 w 1168436"/>
              <a:gd name="connsiteY110" fmla="*/ 320675 h 851431"/>
              <a:gd name="connsiteX111" fmla="*/ 301661 w 1168436"/>
              <a:gd name="connsiteY111" fmla="*/ 314325 h 851431"/>
              <a:gd name="connsiteX112" fmla="*/ 295311 w 1168436"/>
              <a:gd name="connsiteY112" fmla="*/ 304800 h 851431"/>
              <a:gd name="connsiteX113" fmla="*/ 292136 w 1168436"/>
              <a:gd name="connsiteY113" fmla="*/ 295275 h 851431"/>
              <a:gd name="connsiteX114" fmla="*/ 282611 w 1168436"/>
              <a:gd name="connsiteY114" fmla="*/ 285750 h 851431"/>
              <a:gd name="connsiteX115" fmla="*/ 276261 w 1168436"/>
              <a:gd name="connsiteY115" fmla="*/ 276225 h 851431"/>
              <a:gd name="connsiteX116" fmla="*/ 269911 w 1168436"/>
              <a:gd name="connsiteY116" fmla="*/ 250825 h 851431"/>
              <a:gd name="connsiteX117" fmla="*/ 260386 w 1168436"/>
              <a:gd name="connsiteY117" fmla="*/ 244475 h 851431"/>
              <a:gd name="connsiteX118" fmla="*/ 263561 w 1168436"/>
              <a:gd name="connsiteY118" fmla="*/ 228600 h 851431"/>
              <a:gd name="connsiteX119" fmla="*/ 266736 w 1168436"/>
              <a:gd name="connsiteY119" fmla="*/ 215900 h 851431"/>
              <a:gd name="connsiteX120" fmla="*/ 263561 w 1168436"/>
              <a:gd name="connsiteY120" fmla="*/ 200025 h 851431"/>
              <a:gd name="connsiteX121" fmla="*/ 231811 w 1168436"/>
              <a:gd name="connsiteY121" fmla="*/ 180975 h 851431"/>
              <a:gd name="connsiteX122" fmla="*/ 203236 w 1168436"/>
              <a:gd name="connsiteY122" fmla="*/ 177800 h 851431"/>
              <a:gd name="connsiteX123" fmla="*/ 190536 w 1168436"/>
              <a:gd name="connsiteY123" fmla="*/ 171450 h 851431"/>
              <a:gd name="connsiteX124" fmla="*/ 177836 w 1168436"/>
              <a:gd name="connsiteY124" fmla="*/ 168275 h 851431"/>
              <a:gd name="connsiteX125" fmla="*/ 168311 w 1168436"/>
              <a:gd name="connsiteY125" fmla="*/ 136525 h 851431"/>
              <a:gd name="connsiteX126" fmla="*/ 158786 w 1168436"/>
              <a:gd name="connsiteY126" fmla="*/ 133350 h 851431"/>
              <a:gd name="connsiteX127" fmla="*/ 146086 w 1168436"/>
              <a:gd name="connsiteY127" fmla="*/ 107950 h 851431"/>
              <a:gd name="connsiteX128" fmla="*/ 139736 w 1168436"/>
              <a:gd name="connsiteY128" fmla="*/ 88900 h 851431"/>
              <a:gd name="connsiteX129" fmla="*/ 136561 w 1168436"/>
              <a:gd name="connsiteY129" fmla="*/ 63500 h 851431"/>
              <a:gd name="connsiteX130" fmla="*/ 127036 w 1168436"/>
              <a:gd name="connsiteY130" fmla="*/ 57150 h 851431"/>
              <a:gd name="connsiteX131" fmla="*/ 120686 w 1168436"/>
              <a:gd name="connsiteY131" fmla="*/ 66675 h 851431"/>
              <a:gd name="connsiteX132" fmla="*/ 114336 w 1168436"/>
              <a:gd name="connsiteY132" fmla="*/ 127000 h 851431"/>
              <a:gd name="connsiteX133" fmla="*/ 101636 w 1168436"/>
              <a:gd name="connsiteY133" fmla="*/ 177800 h 851431"/>
              <a:gd name="connsiteX134" fmla="*/ 133386 w 1168436"/>
              <a:gd name="connsiteY134" fmla="*/ 190500 h 851431"/>
              <a:gd name="connsiteX135" fmla="*/ 142911 w 1168436"/>
              <a:gd name="connsiteY135" fmla="*/ 200025 h 851431"/>
              <a:gd name="connsiteX136" fmla="*/ 155611 w 1168436"/>
              <a:gd name="connsiteY136" fmla="*/ 219075 h 851431"/>
              <a:gd name="connsiteX137" fmla="*/ 161961 w 1168436"/>
              <a:gd name="connsiteY137" fmla="*/ 231775 h 851431"/>
              <a:gd name="connsiteX138" fmla="*/ 181011 w 1168436"/>
              <a:gd name="connsiteY138" fmla="*/ 250825 h 851431"/>
              <a:gd name="connsiteX139" fmla="*/ 171486 w 1168436"/>
              <a:gd name="connsiteY139" fmla="*/ 257175 h 851431"/>
              <a:gd name="connsiteX140" fmla="*/ 155611 w 1168436"/>
              <a:gd name="connsiteY140" fmla="*/ 260350 h 851431"/>
              <a:gd name="connsiteX141" fmla="*/ 146086 w 1168436"/>
              <a:gd name="connsiteY141" fmla="*/ 263525 h 851431"/>
              <a:gd name="connsiteX142" fmla="*/ 133386 w 1168436"/>
              <a:gd name="connsiteY142" fmla="*/ 266700 h 851431"/>
              <a:gd name="connsiteX143" fmla="*/ 123861 w 1168436"/>
              <a:gd name="connsiteY143" fmla="*/ 273050 h 851431"/>
              <a:gd name="connsiteX144" fmla="*/ 76236 w 1168436"/>
              <a:gd name="connsiteY144" fmla="*/ 266700 h 851431"/>
              <a:gd name="connsiteX145" fmla="*/ 57186 w 1168436"/>
              <a:gd name="connsiteY145" fmla="*/ 257175 h 851431"/>
              <a:gd name="connsiteX146" fmla="*/ 28611 w 1168436"/>
              <a:gd name="connsiteY146" fmla="*/ 263525 h 851431"/>
              <a:gd name="connsiteX147" fmla="*/ 19086 w 1168436"/>
              <a:gd name="connsiteY147" fmla="*/ 266700 h 851431"/>
              <a:gd name="connsiteX148" fmla="*/ 36 w 1168436"/>
              <a:gd name="connsiteY148" fmla="*/ 285750 h 8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168436" h="851431">
                <a:moveTo>
                  <a:pt x="974761" y="0"/>
                </a:moveTo>
                <a:cubicBezTo>
                  <a:pt x="982202" y="18603"/>
                  <a:pt x="985891" y="20586"/>
                  <a:pt x="977936" y="44450"/>
                </a:cubicBezTo>
                <a:cubicBezTo>
                  <a:pt x="975523" y="51690"/>
                  <a:pt x="967649" y="56260"/>
                  <a:pt x="965236" y="63500"/>
                </a:cubicBezTo>
                <a:lnTo>
                  <a:pt x="962061" y="73025"/>
                </a:lnTo>
                <a:cubicBezTo>
                  <a:pt x="972409" y="104069"/>
                  <a:pt x="955946" y="63147"/>
                  <a:pt x="974761" y="85725"/>
                </a:cubicBezTo>
                <a:cubicBezTo>
                  <a:pt x="997926" y="113523"/>
                  <a:pt x="963509" y="92799"/>
                  <a:pt x="993811" y="107950"/>
                </a:cubicBezTo>
                <a:cubicBezTo>
                  <a:pt x="1002278" y="133350"/>
                  <a:pt x="993811" y="101600"/>
                  <a:pt x="993811" y="127000"/>
                </a:cubicBezTo>
                <a:cubicBezTo>
                  <a:pt x="993811" y="147136"/>
                  <a:pt x="988723" y="168962"/>
                  <a:pt x="996986" y="187325"/>
                </a:cubicBezTo>
                <a:cubicBezTo>
                  <a:pt x="1000487" y="195106"/>
                  <a:pt x="1013919" y="189442"/>
                  <a:pt x="1022386" y="190500"/>
                </a:cubicBezTo>
                <a:cubicBezTo>
                  <a:pt x="1025561" y="193675"/>
                  <a:pt x="1028462" y="197150"/>
                  <a:pt x="1031911" y="200025"/>
                </a:cubicBezTo>
                <a:cubicBezTo>
                  <a:pt x="1034842" y="202468"/>
                  <a:pt x="1038738" y="203677"/>
                  <a:pt x="1041436" y="206375"/>
                </a:cubicBezTo>
                <a:cubicBezTo>
                  <a:pt x="1068201" y="233140"/>
                  <a:pt x="1030303" y="199602"/>
                  <a:pt x="1050961" y="225425"/>
                </a:cubicBezTo>
                <a:cubicBezTo>
                  <a:pt x="1053345" y="228405"/>
                  <a:pt x="1057311" y="229658"/>
                  <a:pt x="1060486" y="231775"/>
                </a:cubicBezTo>
                <a:cubicBezTo>
                  <a:pt x="1062603" y="256117"/>
                  <a:pt x="1060338" y="281246"/>
                  <a:pt x="1066836" y="304800"/>
                </a:cubicBezTo>
                <a:cubicBezTo>
                  <a:pt x="1069224" y="313457"/>
                  <a:pt x="1085886" y="323850"/>
                  <a:pt x="1085886" y="323850"/>
                </a:cubicBezTo>
                <a:cubicBezTo>
                  <a:pt x="1086944" y="340783"/>
                  <a:pt x="1086544" y="357871"/>
                  <a:pt x="1089061" y="374650"/>
                </a:cubicBezTo>
                <a:cubicBezTo>
                  <a:pt x="1089763" y="379331"/>
                  <a:pt x="1093653" y="382956"/>
                  <a:pt x="1095411" y="387350"/>
                </a:cubicBezTo>
                <a:cubicBezTo>
                  <a:pt x="1097897" y="393565"/>
                  <a:pt x="1101761" y="406400"/>
                  <a:pt x="1101761" y="406400"/>
                </a:cubicBezTo>
                <a:cubicBezTo>
                  <a:pt x="1100703" y="411692"/>
                  <a:pt x="1099895" y="417040"/>
                  <a:pt x="1098586" y="422275"/>
                </a:cubicBezTo>
                <a:cubicBezTo>
                  <a:pt x="1094582" y="438289"/>
                  <a:pt x="1082385" y="450524"/>
                  <a:pt x="1101761" y="469900"/>
                </a:cubicBezTo>
                <a:cubicBezTo>
                  <a:pt x="1110668" y="478807"/>
                  <a:pt x="1113457" y="479588"/>
                  <a:pt x="1117636" y="492125"/>
                </a:cubicBezTo>
                <a:cubicBezTo>
                  <a:pt x="1120396" y="500404"/>
                  <a:pt x="1122274" y="508967"/>
                  <a:pt x="1123986" y="517525"/>
                </a:cubicBezTo>
                <a:cubicBezTo>
                  <a:pt x="1125044" y="522817"/>
                  <a:pt x="1124484" y="528715"/>
                  <a:pt x="1127161" y="533400"/>
                </a:cubicBezTo>
                <a:cubicBezTo>
                  <a:pt x="1129054" y="536713"/>
                  <a:pt x="1133511" y="537633"/>
                  <a:pt x="1136686" y="539750"/>
                </a:cubicBezTo>
                <a:cubicBezTo>
                  <a:pt x="1137744" y="550333"/>
                  <a:pt x="1134768" y="562163"/>
                  <a:pt x="1139861" y="571500"/>
                </a:cubicBezTo>
                <a:cubicBezTo>
                  <a:pt x="1142445" y="576238"/>
                  <a:pt x="1151590" y="571220"/>
                  <a:pt x="1155736" y="574675"/>
                </a:cubicBezTo>
                <a:cubicBezTo>
                  <a:pt x="1159088" y="577469"/>
                  <a:pt x="1157531" y="583235"/>
                  <a:pt x="1158911" y="587375"/>
                </a:cubicBezTo>
                <a:cubicBezTo>
                  <a:pt x="1160713" y="592782"/>
                  <a:pt x="1163260" y="597914"/>
                  <a:pt x="1165261" y="603250"/>
                </a:cubicBezTo>
                <a:cubicBezTo>
                  <a:pt x="1166436" y="606384"/>
                  <a:pt x="1167378" y="609600"/>
                  <a:pt x="1168436" y="612775"/>
                </a:cubicBezTo>
                <a:cubicBezTo>
                  <a:pt x="1160879" y="635445"/>
                  <a:pt x="1167655" y="628112"/>
                  <a:pt x="1152561" y="638175"/>
                </a:cubicBezTo>
                <a:cubicBezTo>
                  <a:pt x="1151503" y="641350"/>
                  <a:pt x="1150198" y="644453"/>
                  <a:pt x="1149386" y="647700"/>
                </a:cubicBezTo>
                <a:cubicBezTo>
                  <a:pt x="1148077" y="652935"/>
                  <a:pt x="1150027" y="659759"/>
                  <a:pt x="1146211" y="663575"/>
                </a:cubicBezTo>
                <a:cubicBezTo>
                  <a:pt x="1143844" y="665942"/>
                  <a:pt x="1139861" y="661458"/>
                  <a:pt x="1136686" y="660400"/>
                </a:cubicBezTo>
                <a:cubicBezTo>
                  <a:pt x="1135628" y="657225"/>
                  <a:pt x="1136758" y="651687"/>
                  <a:pt x="1133511" y="650875"/>
                </a:cubicBezTo>
                <a:cubicBezTo>
                  <a:pt x="1129809" y="649950"/>
                  <a:pt x="1126429" y="654294"/>
                  <a:pt x="1123986" y="657225"/>
                </a:cubicBezTo>
                <a:cubicBezTo>
                  <a:pt x="1123886" y="657345"/>
                  <a:pt x="1113847" y="678881"/>
                  <a:pt x="1111286" y="679450"/>
                </a:cubicBezTo>
                <a:cubicBezTo>
                  <a:pt x="1094724" y="683131"/>
                  <a:pt x="1077419" y="681567"/>
                  <a:pt x="1060486" y="682625"/>
                </a:cubicBezTo>
                <a:cubicBezTo>
                  <a:pt x="1057311" y="683683"/>
                  <a:pt x="1054208" y="684988"/>
                  <a:pt x="1050961" y="685800"/>
                </a:cubicBezTo>
                <a:lnTo>
                  <a:pt x="1025561" y="692150"/>
                </a:lnTo>
                <a:cubicBezTo>
                  <a:pt x="1023444" y="695325"/>
                  <a:pt x="1020918" y="698262"/>
                  <a:pt x="1019211" y="701675"/>
                </a:cubicBezTo>
                <a:cubicBezTo>
                  <a:pt x="1017714" y="704668"/>
                  <a:pt x="1018403" y="708833"/>
                  <a:pt x="1016036" y="711200"/>
                </a:cubicBezTo>
                <a:cubicBezTo>
                  <a:pt x="1010640" y="716596"/>
                  <a:pt x="1002382" y="718504"/>
                  <a:pt x="996986" y="723900"/>
                </a:cubicBezTo>
                <a:lnTo>
                  <a:pt x="987461" y="733425"/>
                </a:lnTo>
                <a:cubicBezTo>
                  <a:pt x="986403" y="741892"/>
                  <a:pt x="987751" y="751028"/>
                  <a:pt x="984286" y="758825"/>
                </a:cubicBezTo>
                <a:cubicBezTo>
                  <a:pt x="982927" y="761883"/>
                  <a:pt x="977837" y="760682"/>
                  <a:pt x="974761" y="762000"/>
                </a:cubicBezTo>
                <a:cubicBezTo>
                  <a:pt x="970411" y="763864"/>
                  <a:pt x="966294" y="766233"/>
                  <a:pt x="962061" y="768350"/>
                </a:cubicBezTo>
                <a:cubicBezTo>
                  <a:pt x="947244" y="790575"/>
                  <a:pt x="955711" y="783167"/>
                  <a:pt x="939836" y="793750"/>
                </a:cubicBezTo>
                <a:cubicBezTo>
                  <a:pt x="937719" y="797983"/>
                  <a:pt x="935834" y="802341"/>
                  <a:pt x="933486" y="806450"/>
                </a:cubicBezTo>
                <a:cubicBezTo>
                  <a:pt x="931593" y="809763"/>
                  <a:pt x="927136" y="812159"/>
                  <a:pt x="927136" y="815975"/>
                </a:cubicBezTo>
                <a:cubicBezTo>
                  <a:pt x="927136" y="819791"/>
                  <a:pt x="931779" y="822087"/>
                  <a:pt x="933486" y="825500"/>
                </a:cubicBezTo>
                <a:cubicBezTo>
                  <a:pt x="934983" y="828493"/>
                  <a:pt x="935603" y="831850"/>
                  <a:pt x="936661" y="835025"/>
                </a:cubicBezTo>
                <a:cubicBezTo>
                  <a:pt x="895579" y="862413"/>
                  <a:pt x="925237" y="848030"/>
                  <a:pt x="838236" y="844550"/>
                </a:cubicBezTo>
                <a:cubicBezTo>
                  <a:pt x="827653" y="843492"/>
                  <a:pt x="816940" y="843335"/>
                  <a:pt x="806486" y="841375"/>
                </a:cubicBezTo>
                <a:cubicBezTo>
                  <a:pt x="799907" y="840141"/>
                  <a:pt x="793786" y="837142"/>
                  <a:pt x="787436" y="835025"/>
                </a:cubicBezTo>
                <a:lnTo>
                  <a:pt x="777911" y="831850"/>
                </a:lnTo>
                <a:cubicBezTo>
                  <a:pt x="774736" y="828675"/>
                  <a:pt x="772311" y="824506"/>
                  <a:pt x="768386" y="822325"/>
                </a:cubicBezTo>
                <a:cubicBezTo>
                  <a:pt x="762535" y="819074"/>
                  <a:pt x="755686" y="818092"/>
                  <a:pt x="749336" y="815975"/>
                </a:cubicBezTo>
                <a:cubicBezTo>
                  <a:pt x="735671" y="811420"/>
                  <a:pt x="743058" y="813612"/>
                  <a:pt x="727111" y="809625"/>
                </a:cubicBezTo>
                <a:cubicBezTo>
                  <a:pt x="721819" y="810683"/>
                  <a:pt x="716442" y="811380"/>
                  <a:pt x="711236" y="812800"/>
                </a:cubicBezTo>
                <a:cubicBezTo>
                  <a:pt x="704778" y="814561"/>
                  <a:pt x="692186" y="819150"/>
                  <a:pt x="692186" y="819150"/>
                </a:cubicBezTo>
                <a:cubicBezTo>
                  <a:pt x="675253" y="818092"/>
                  <a:pt x="656041" y="824524"/>
                  <a:pt x="641386" y="815975"/>
                </a:cubicBezTo>
                <a:cubicBezTo>
                  <a:pt x="634794" y="812130"/>
                  <a:pt x="649853" y="803275"/>
                  <a:pt x="654086" y="796925"/>
                </a:cubicBezTo>
                <a:cubicBezTo>
                  <a:pt x="669852" y="773276"/>
                  <a:pt x="649589" y="802321"/>
                  <a:pt x="669961" y="777875"/>
                </a:cubicBezTo>
                <a:cubicBezTo>
                  <a:pt x="681890" y="763560"/>
                  <a:pt x="672205" y="764737"/>
                  <a:pt x="695361" y="749300"/>
                </a:cubicBezTo>
                <a:cubicBezTo>
                  <a:pt x="708622" y="740459"/>
                  <a:pt x="702188" y="745648"/>
                  <a:pt x="714411" y="733425"/>
                </a:cubicBezTo>
                <a:cubicBezTo>
                  <a:pt x="718404" y="721447"/>
                  <a:pt x="719369" y="715767"/>
                  <a:pt x="730286" y="704850"/>
                </a:cubicBezTo>
                <a:lnTo>
                  <a:pt x="749336" y="685800"/>
                </a:lnTo>
                <a:cubicBezTo>
                  <a:pt x="752511" y="682625"/>
                  <a:pt x="756167" y="679867"/>
                  <a:pt x="758861" y="676275"/>
                </a:cubicBezTo>
                <a:cubicBezTo>
                  <a:pt x="780605" y="647283"/>
                  <a:pt x="770427" y="658359"/>
                  <a:pt x="787436" y="641350"/>
                </a:cubicBezTo>
                <a:cubicBezTo>
                  <a:pt x="793617" y="622807"/>
                  <a:pt x="785775" y="639836"/>
                  <a:pt x="800136" y="625475"/>
                </a:cubicBezTo>
                <a:cubicBezTo>
                  <a:pt x="821303" y="604308"/>
                  <a:pt x="790611" y="626533"/>
                  <a:pt x="816011" y="609600"/>
                </a:cubicBezTo>
                <a:cubicBezTo>
                  <a:pt x="818128" y="606425"/>
                  <a:pt x="819918" y="603006"/>
                  <a:pt x="822361" y="600075"/>
                </a:cubicBezTo>
                <a:cubicBezTo>
                  <a:pt x="825236" y="596626"/>
                  <a:pt x="829395" y="594286"/>
                  <a:pt x="831886" y="590550"/>
                </a:cubicBezTo>
                <a:cubicBezTo>
                  <a:pt x="841562" y="576036"/>
                  <a:pt x="826443" y="583898"/>
                  <a:pt x="844586" y="577850"/>
                </a:cubicBezTo>
                <a:cubicBezTo>
                  <a:pt x="845644" y="574675"/>
                  <a:pt x="846264" y="571318"/>
                  <a:pt x="847761" y="568325"/>
                </a:cubicBezTo>
                <a:cubicBezTo>
                  <a:pt x="849468" y="564912"/>
                  <a:pt x="852989" y="562447"/>
                  <a:pt x="854111" y="558800"/>
                </a:cubicBezTo>
                <a:cubicBezTo>
                  <a:pt x="857285" y="548484"/>
                  <a:pt x="856453" y="537071"/>
                  <a:pt x="860461" y="527050"/>
                </a:cubicBezTo>
                <a:cubicBezTo>
                  <a:pt x="868054" y="508068"/>
                  <a:pt x="865009" y="516582"/>
                  <a:pt x="869986" y="501650"/>
                </a:cubicBezTo>
                <a:cubicBezTo>
                  <a:pt x="871044" y="493183"/>
                  <a:pt x="870916" y="484482"/>
                  <a:pt x="873161" y="476250"/>
                </a:cubicBezTo>
                <a:cubicBezTo>
                  <a:pt x="874165" y="472569"/>
                  <a:pt x="879299" y="470535"/>
                  <a:pt x="879511" y="466725"/>
                </a:cubicBezTo>
                <a:cubicBezTo>
                  <a:pt x="880394" y="450839"/>
                  <a:pt x="880021" y="434578"/>
                  <a:pt x="876336" y="419100"/>
                </a:cubicBezTo>
                <a:cubicBezTo>
                  <a:pt x="874568" y="411676"/>
                  <a:pt x="863636" y="400050"/>
                  <a:pt x="863636" y="400050"/>
                </a:cubicBezTo>
                <a:cubicBezTo>
                  <a:pt x="862578" y="395817"/>
                  <a:pt x="863187" y="390757"/>
                  <a:pt x="860461" y="387350"/>
                </a:cubicBezTo>
                <a:cubicBezTo>
                  <a:pt x="855114" y="380666"/>
                  <a:pt x="846758" y="385568"/>
                  <a:pt x="841411" y="387350"/>
                </a:cubicBezTo>
                <a:cubicBezTo>
                  <a:pt x="834389" y="394372"/>
                  <a:pt x="831202" y="398805"/>
                  <a:pt x="822361" y="403225"/>
                </a:cubicBezTo>
                <a:cubicBezTo>
                  <a:pt x="819368" y="404722"/>
                  <a:pt x="816011" y="405342"/>
                  <a:pt x="812836" y="406400"/>
                </a:cubicBezTo>
                <a:cubicBezTo>
                  <a:pt x="796961" y="405342"/>
                  <a:pt x="781024" y="404982"/>
                  <a:pt x="765211" y="403225"/>
                </a:cubicBezTo>
                <a:cubicBezTo>
                  <a:pt x="761885" y="402855"/>
                  <a:pt x="757346" y="402956"/>
                  <a:pt x="755686" y="400050"/>
                </a:cubicBezTo>
                <a:cubicBezTo>
                  <a:pt x="752492" y="394461"/>
                  <a:pt x="755705" y="386589"/>
                  <a:pt x="752511" y="381000"/>
                </a:cubicBezTo>
                <a:cubicBezTo>
                  <a:pt x="750851" y="378094"/>
                  <a:pt x="746253" y="378551"/>
                  <a:pt x="742986" y="377825"/>
                </a:cubicBezTo>
                <a:cubicBezTo>
                  <a:pt x="736702" y="376428"/>
                  <a:pt x="730286" y="375708"/>
                  <a:pt x="723936" y="374650"/>
                </a:cubicBezTo>
                <a:cubicBezTo>
                  <a:pt x="708537" y="364384"/>
                  <a:pt x="709914" y="362391"/>
                  <a:pt x="682661" y="371475"/>
                </a:cubicBezTo>
                <a:cubicBezTo>
                  <a:pt x="679041" y="372682"/>
                  <a:pt x="678846" y="378148"/>
                  <a:pt x="676311" y="381000"/>
                </a:cubicBezTo>
                <a:cubicBezTo>
                  <a:pt x="641026" y="420696"/>
                  <a:pt x="670485" y="387442"/>
                  <a:pt x="647736" y="406400"/>
                </a:cubicBezTo>
                <a:cubicBezTo>
                  <a:pt x="616528" y="432407"/>
                  <a:pt x="656836" y="400475"/>
                  <a:pt x="631861" y="425450"/>
                </a:cubicBezTo>
                <a:cubicBezTo>
                  <a:pt x="629163" y="428148"/>
                  <a:pt x="625823" y="430250"/>
                  <a:pt x="622336" y="431800"/>
                </a:cubicBezTo>
                <a:cubicBezTo>
                  <a:pt x="616219" y="434518"/>
                  <a:pt x="603286" y="438150"/>
                  <a:pt x="603286" y="438150"/>
                </a:cubicBezTo>
                <a:cubicBezTo>
                  <a:pt x="600111" y="437092"/>
                  <a:pt x="596374" y="437066"/>
                  <a:pt x="593761" y="434975"/>
                </a:cubicBezTo>
                <a:cubicBezTo>
                  <a:pt x="590781" y="432591"/>
                  <a:pt x="590898" y="427000"/>
                  <a:pt x="587411" y="425450"/>
                </a:cubicBezTo>
                <a:cubicBezTo>
                  <a:pt x="580572" y="422411"/>
                  <a:pt x="572594" y="423333"/>
                  <a:pt x="565186" y="422275"/>
                </a:cubicBezTo>
                <a:cubicBezTo>
                  <a:pt x="564128" y="415925"/>
                  <a:pt x="565205" y="408814"/>
                  <a:pt x="562011" y="403225"/>
                </a:cubicBezTo>
                <a:cubicBezTo>
                  <a:pt x="560351" y="400319"/>
                  <a:pt x="555799" y="400523"/>
                  <a:pt x="552486" y="400050"/>
                </a:cubicBezTo>
                <a:cubicBezTo>
                  <a:pt x="533511" y="397339"/>
                  <a:pt x="514386" y="395817"/>
                  <a:pt x="495336" y="393700"/>
                </a:cubicBezTo>
                <a:cubicBezTo>
                  <a:pt x="491103" y="391583"/>
                  <a:pt x="487317" y="388052"/>
                  <a:pt x="482636" y="387350"/>
                </a:cubicBezTo>
                <a:cubicBezTo>
                  <a:pt x="418779" y="377772"/>
                  <a:pt x="448033" y="394973"/>
                  <a:pt x="422311" y="377825"/>
                </a:cubicBezTo>
                <a:cubicBezTo>
                  <a:pt x="413844" y="378883"/>
                  <a:pt x="405306" y="379474"/>
                  <a:pt x="396911" y="381000"/>
                </a:cubicBezTo>
                <a:cubicBezTo>
                  <a:pt x="393618" y="381599"/>
                  <a:pt x="390653" y="383449"/>
                  <a:pt x="387386" y="384175"/>
                </a:cubicBezTo>
                <a:cubicBezTo>
                  <a:pt x="381102" y="385572"/>
                  <a:pt x="374686" y="386292"/>
                  <a:pt x="368336" y="387350"/>
                </a:cubicBezTo>
                <a:cubicBezTo>
                  <a:pt x="342875" y="404324"/>
                  <a:pt x="356624" y="402147"/>
                  <a:pt x="327061" y="393700"/>
                </a:cubicBezTo>
                <a:cubicBezTo>
                  <a:pt x="335311" y="368949"/>
                  <a:pt x="335883" y="371133"/>
                  <a:pt x="327061" y="327025"/>
                </a:cubicBezTo>
                <a:cubicBezTo>
                  <a:pt x="326313" y="323283"/>
                  <a:pt x="320949" y="322382"/>
                  <a:pt x="317536" y="320675"/>
                </a:cubicBezTo>
                <a:cubicBezTo>
                  <a:pt x="312438" y="318126"/>
                  <a:pt x="306953" y="316442"/>
                  <a:pt x="301661" y="314325"/>
                </a:cubicBezTo>
                <a:cubicBezTo>
                  <a:pt x="299544" y="311150"/>
                  <a:pt x="297018" y="308213"/>
                  <a:pt x="295311" y="304800"/>
                </a:cubicBezTo>
                <a:cubicBezTo>
                  <a:pt x="293814" y="301807"/>
                  <a:pt x="293992" y="298060"/>
                  <a:pt x="292136" y="295275"/>
                </a:cubicBezTo>
                <a:cubicBezTo>
                  <a:pt x="289645" y="291539"/>
                  <a:pt x="285486" y="289199"/>
                  <a:pt x="282611" y="285750"/>
                </a:cubicBezTo>
                <a:cubicBezTo>
                  <a:pt x="280168" y="282819"/>
                  <a:pt x="278378" y="279400"/>
                  <a:pt x="276261" y="276225"/>
                </a:cubicBezTo>
                <a:cubicBezTo>
                  <a:pt x="276103" y="275434"/>
                  <a:pt x="272514" y="254079"/>
                  <a:pt x="269911" y="250825"/>
                </a:cubicBezTo>
                <a:cubicBezTo>
                  <a:pt x="267527" y="247845"/>
                  <a:pt x="263561" y="246592"/>
                  <a:pt x="260386" y="244475"/>
                </a:cubicBezTo>
                <a:cubicBezTo>
                  <a:pt x="248392" y="226483"/>
                  <a:pt x="254389" y="242358"/>
                  <a:pt x="263561" y="228600"/>
                </a:cubicBezTo>
                <a:cubicBezTo>
                  <a:pt x="265982" y="224969"/>
                  <a:pt x="265678" y="220133"/>
                  <a:pt x="266736" y="215900"/>
                </a:cubicBezTo>
                <a:cubicBezTo>
                  <a:pt x="265678" y="210608"/>
                  <a:pt x="266874" y="204285"/>
                  <a:pt x="263561" y="200025"/>
                </a:cubicBezTo>
                <a:cubicBezTo>
                  <a:pt x="262098" y="198144"/>
                  <a:pt x="237988" y="182400"/>
                  <a:pt x="231811" y="180975"/>
                </a:cubicBezTo>
                <a:cubicBezTo>
                  <a:pt x="222473" y="178820"/>
                  <a:pt x="212761" y="178858"/>
                  <a:pt x="203236" y="177800"/>
                </a:cubicBezTo>
                <a:cubicBezTo>
                  <a:pt x="199003" y="175683"/>
                  <a:pt x="194968" y="173112"/>
                  <a:pt x="190536" y="171450"/>
                </a:cubicBezTo>
                <a:cubicBezTo>
                  <a:pt x="186450" y="169918"/>
                  <a:pt x="180149" y="171975"/>
                  <a:pt x="177836" y="168275"/>
                </a:cubicBezTo>
                <a:cubicBezTo>
                  <a:pt x="167068" y="151046"/>
                  <a:pt x="182409" y="147803"/>
                  <a:pt x="168311" y="136525"/>
                </a:cubicBezTo>
                <a:cubicBezTo>
                  <a:pt x="165698" y="134434"/>
                  <a:pt x="161961" y="134408"/>
                  <a:pt x="158786" y="133350"/>
                </a:cubicBezTo>
                <a:cubicBezTo>
                  <a:pt x="150722" y="93030"/>
                  <a:pt x="162762" y="137967"/>
                  <a:pt x="146086" y="107950"/>
                </a:cubicBezTo>
                <a:cubicBezTo>
                  <a:pt x="142835" y="102099"/>
                  <a:pt x="139736" y="88900"/>
                  <a:pt x="139736" y="88900"/>
                </a:cubicBezTo>
                <a:cubicBezTo>
                  <a:pt x="138678" y="80433"/>
                  <a:pt x="139730" y="71422"/>
                  <a:pt x="136561" y="63500"/>
                </a:cubicBezTo>
                <a:cubicBezTo>
                  <a:pt x="135144" y="59957"/>
                  <a:pt x="130778" y="56402"/>
                  <a:pt x="127036" y="57150"/>
                </a:cubicBezTo>
                <a:cubicBezTo>
                  <a:pt x="123294" y="57898"/>
                  <a:pt x="122803" y="63500"/>
                  <a:pt x="120686" y="66675"/>
                </a:cubicBezTo>
                <a:cubicBezTo>
                  <a:pt x="116781" y="97912"/>
                  <a:pt x="117297" y="91472"/>
                  <a:pt x="114336" y="127000"/>
                </a:cubicBezTo>
                <a:cubicBezTo>
                  <a:pt x="110497" y="173072"/>
                  <a:pt x="121022" y="158414"/>
                  <a:pt x="101636" y="177800"/>
                </a:cubicBezTo>
                <a:cubicBezTo>
                  <a:pt x="108770" y="199202"/>
                  <a:pt x="98826" y="178980"/>
                  <a:pt x="133386" y="190500"/>
                </a:cubicBezTo>
                <a:cubicBezTo>
                  <a:pt x="137646" y="191920"/>
                  <a:pt x="140154" y="196481"/>
                  <a:pt x="142911" y="200025"/>
                </a:cubicBezTo>
                <a:cubicBezTo>
                  <a:pt x="147596" y="206049"/>
                  <a:pt x="152198" y="212249"/>
                  <a:pt x="155611" y="219075"/>
                </a:cubicBezTo>
                <a:cubicBezTo>
                  <a:pt x="157728" y="223308"/>
                  <a:pt x="159004" y="228079"/>
                  <a:pt x="161961" y="231775"/>
                </a:cubicBezTo>
                <a:cubicBezTo>
                  <a:pt x="167571" y="238787"/>
                  <a:pt x="181011" y="250825"/>
                  <a:pt x="181011" y="250825"/>
                </a:cubicBezTo>
                <a:cubicBezTo>
                  <a:pt x="177836" y="252942"/>
                  <a:pt x="175059" y="255835"/>
                  <a:pt x="171486" y="257175"/>
                </a:cubicBezTo>
                <a:cubicBezTo>
                  <a:pt x="166433" y="259070"/>
                  <a:pt x="160846" y="259041"/>
                  <a:pt x="155611" y="260350"/>
                </a:cubicBezTo>
                <a:cubicBezTo>
                  <a:pt x="152364" y="261162"/>
                  <a:pt x="149304" y="262606"/>
                  <a:pt x="146086" y="263525"/>
                </a:cubicBezTo>
                <a:cubicBezTo>
                  <a:pt x="141890" y="264724"/>
                  <a:pt x="137619" y="265642"/>
                  <a:pt x="133386" y="266700"/>
                </a:cubicBezTo>
                <a:cubicBezTo>
                  <a:pt x="130211" y="268817"/>
                  <a:pt x="127668" y="272796"/>
                  <a:pt x="123861" y="273050"/>
                </a:cubicBezTo>
                <a:cubicBezTo>
                  <a:pt x="117602" y="273467"/>
                  <a:pt x="88613" y="272889"/>
                  <a:pt x="76236" y="266700"/>
                </a:cubicBezTo>
                <a:cubicBezTo>
                  <a:pt x="51617" y="254390"/>
                  <a:pt x="81127" y="265155"/>
                  <a:pt x="57186" y="257175"/>
                </a:cubicBezTo>
                <a:cubicBezTo>
                  <a:pt x="46274" y="259357"/>
                  <a:pt x="39073" y="260536"/>
                  <a:pt x="28611" y="263525"/>
                </a:cubicBezTo>
                <a:cubicBezTo>
                  <a:pt x="25393" y="264444"/>
                  <a:pt x="22012" y="265075"/>
                  <a:pt x="19086" y="266700"/>
                </a:cubicBezTo>
                <a:cubicBezTo>
                  <a:pt x="-1725" y="278262"/>
                  <a:pt x="36" y="272410"/>
                  <a:pt x="36" y="28575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Freihandform 31"/>
          <p:cNvSpPr/>
          <p:nvPr/>
        </p:nvSpPr>
        <p:spPr>
          <a:xfrm>
            <a:off x="5284470" y="4494631"/>
            <a:ext cx="1814187" cy="1361339"/>
          </a:xfrm>
          <a:custGeom>
            <a:avLst/>
            <a:gdLst>
              <a:gd name="connsiteX0" fmla="*/ 3810 w 1814187"/>
              <a:gd name="connsiteY0" fmla="*/ 340259 h 1361339"/>
              <a:gd name="connsiteX1" fmla="*/ 22860 w 1814187"/>
              <a:gd name="connsiteY1" fmla="*/ 332639 h 1361339"/>
              <a:gd name="connsiteX2" fmla="*/ 26670 w 1814187"/>
              <a:gd name="connsiteY2" fmla="*/ 321209 h 1361339"/>
              <a:gd name="connsiteX3" fmla="*/ 30480 w 1814187"/>
              <a:gd name="connsiteY3" fmla="*/ 286919 h 1361339"/>
              <a:gd name="connsiteX4" fmla="*/ 57150 w 1814187"/>
              <a:gd name="connsiteY4" fmla="*/ 283109 h 1361339"/>
              <a:gd name="connsiteX5" fmla="*/ 72390 w 1814187"/>
              <a:gd name="connsiteY5" fmla="*/ 271679 h 1361339"/>
              <a:gd name="connsiteX6" fmla="*/ 83820 w 1814187"/>
              <a:gd name="connsiteY6" fmla="*/ 264059 h 1361339"/>
              <a:gd name="connsiteX7" fmla="*/ 91440 w 1814187"/>
              <a:gd name="connsiteY7" fmla="*/ 275489 h 1361339"/>
              <a:gd name="connsiteX8" fmla="*/ 102870 w 1814187"/>
              <a:gd name="connsiteY8" fmla="*/ 302159 h 1361339"/>
              <a:gd name="connsiteX9" fmla="*/ 137160 w 1814187"/>
              <a:gd name="connsiteY9" fmla="*/ 305969 h 1361339"/>
              <a:gd name="connsiteX10" fmla="*/ 148590 w 1814187"/>
              <a:gd name="connsiteY10" fmla="*/ 313589 h 1361339"/>
              <a:gd name="connsiteX11" fmla="*/ 167640 w 1814187"/>
              <a:gd name="connsiteY11" fmla="*/ 305969 h 1361339"/>
              <a:gd name="connsiteX12" fmla="*/ 179070 w 1814187"/>
              <a:gd name="connsiteY12" fmla="*/ 302159 h 1361339"/>
              <a:gd name="connsiteX13" fmla="*/ 182880 w 1814187"/>
              <a:gd name="connsiteY13" fmla="*/ 225959 h 1361339"/>
              <a:gd name="connsiteX14" fmla="*/ 190500 w 1814187"/>
              <a:gd name="connsiteY14" fmla="*/ 214529 h 1361339"/>
              <a:gd name="connsiteX15" fmla="*/ 194310 w 1814187"/>
              <a:gd name="connsiteY15" fmla="*/ 203099 h 1361339"/>
              <a:gd name="connsiteX16" fmla="*/ 190500 w 1814187"/>
              <a:gd name="connsiteY16" fmla="*/ 145949 h 1361339"/>
              <a:gd name="connsiteX17" fmla="*/ 171450 w 1814187"/>
              <a:gd name="connsiteY17" fmla="*/ 111659 h 1361339"/>
              <a:gd name="connsiteX18" fmla="*/ 167640 w 1814187"/>
              <a:gd name="connsiteY18" fmla="*/ 100229 h 1361339"/>
              <a:gd name="connsiteX19" fmla="*/ 156210 w 1814187"/>
              <a:gd name="connsiteY19" fmla="*/ 77369 h 1361339"/>
              <a:gd name="connsiteX20" fmla="*/ 167640 w 1814187"/>
              <a:gd name="connsiteY20" fmla="*/ 69749 h 1361339"/>
              <a:gd name="connsiteX21" fmla="*/ 240030 w 1814187"/>
              <a:gd name="connsiteY21" fmla="*/ 69749 h 1361339"/>
              <a:gd name="connsiteX22" fmla="*/ 274320 w 1814187"/>
              <a:gd name="connsiteY22" fmla="*/ 73559 h 1361339"/>
              <a:gd name="connsiteX23" fmla="*/ 278130 w 1814187"/>
              <a:gd name="connsiteY23" fmla="*/ 62129 h 1361339"/>
              <a:gd name="connsiteX24" fmla="*/ 278130 w 1814187"/>
              <a:gd name="connsiteY24" fmla="*/ 1169 h 1361339"/>
              <a:gd name="connsiteX25" fmla="*/ 289560 w 1814187"/>
              <a:gd name="connsiteY25" fmla="*/ 4979 h 1361339"/>
              <a:gd name="connsiteX26" fmla="*/ 293370 w 1814187"/>
              <a:gd name="connsiteY26" fmla="*/ 16409 h 1361339"/>
              <a:gd name="connsiteX27" fmla="*/ 297180 w 1814187"/>
              <a:gd name="connsiteY27" fmla="*/ 35459 h 1361339"/>
              <a:gd name="connsiteX28" fmla="*/ 323850 w 1814187"/>
              <a:gd name="connsiteY28" fmla="*/ 39269 h 1361339"/>
              <a:gd name="connsiteX29" fmla="*/ 335280 w 1814187"/>
              <a:gd name="connsiteY29" fmla="*/ 81179 h 1361339"/>
              <a:gd name="connsiteX30" fmla="*/ 346710 w 1814187"/>
              <a:gd name="connsiteY30" fmla="*/ 84989 h 1361339"/>
              <a:gd name="connsiteX31" fmla="*/ 358140 w 1814187"/>
              <a:gd name="connsiteY31" fmla="*/ 92609 h 1361339"/>
              <a:gd name="connsiteX32" fmla="*/ 441960 w 1814187"/>
              <a:gd name="connsiteY32" fmla="*/ 100229 h 1361339"/>
              <a:gd name="connsiteX33" fmla="*/ 468630 w 1814187"/>
              <a:gd name="connsiteY33" fmla="*/ 111659 h 1361339"/>
              <a:gd name="connsiteX34" fmla="*/ 480060 w 1814187"/>
              <a:gd name="connsiteY34" fmla="*/ 115469 h 1361339"/>
              <a:gd name="connsiteX35" fmla="*/ 491490 w 1814187"/>
              <a:gd name="connsiteY35" fmla="*/ 123089 h 1361339"/>
              <a:gd name="connsiteX36" fmla="*/ 518160 w 1814187"/>
              <a:gd name="connsiteY36" fmla="*/ 126899 h 1361339"/>
              <a:gd name="connsiteX37" fmla="*/ 575310 w 1814187"/>
              <a:gd name="connsiteY37" fmla="*/ 126899 h 1361339"/>
              <a:gd name="connsiteX38" fmla="*/ 586740 w 1814187"/>
              <a:gd name="connsiteY38" fmla="*/ 115469 h 1361339"/>
              <a:gd name="connsiteX39" fmla="*/ 598170 w 1814187"/>
              <a:gd name="connsiteY39" fmla="*/ 111659 h 1361339"/>
              <a:gd name="connsiteX40" fmla="*/ 609600 w 1814187"/>
              <a:gd name="connsiteY40" fmla="*/ 104039 h 1361339"/>
              <a:gd name="connsiteX41" fmla="*/ 647700 w 1814187"/>
              <a:gd name="connsiteY41" fmla="*/ 96419 h 1361339"/>
              <a:gd name="connsiteX42" fmla="*/ 659130 w 1814187"/>
              <a:gd name="connsiteY42" fmla="*/ 88799 h 1361339"/>
              <a:gd name="connsiteX43" fmla="*/ 697230 w 1814187"/>
              <a:gd name="connsiteY43" fmla="*/ 88799 h 1361339"/>
              <a:gd name="connsiteX44" fmla="*/ 704850 w 1814187"/>
              <a:gd name="connsiteY44" fmla="*/ 153569 h 1361339"/>
              <a:gd name="connsiteX45" fmla="*/ 708660 w 1814187"/>
              <a:gd name="connsiteY45" fmla="*/ 164999 h 1361339"/>
              <a:gd name="connsiteX46" fmla="*/ 697230 w 1814187"/>
              <a:gd name="connsiteY46" fmla="*/ 187859 h 1361339"/>
              <a:gd name="connsiteX47" fmla="*/ 701040 w 1814187"/>
              <a:gd name="connsiteY47" fmla="*/ 199289 h 1361339"/>
              <a:gd name="connsiteX48" fmla="*/ 712470 w 1814187"/>
              <a:gd name="connsiteY48" fmla="*/ 203099 h 1361339"/>
              <a:gd name="connsiteX49" fmla="*/ 739140 w 1814187"/>
              <a:gd name="connsiteY49" fmla="*/ 206909 h 1361339"/>
              <a:gd name="connsiteX50" fmla="*/ 746760 w 1814187"/>
              <a:gd name="connsiteY50" fmla="*/ 218339 h 1361339"/>
              <a:gd name="connsiteX51" fmla="*/ 830580 w 1814187"/>
              <a:gd name="connsiteY51" fmla="*/ 233579 h 1361339"/>
              <a:gd name="connsiteX52" fmla="*/ 842010 w 1814187"/>
              <a:gd name="connsiteY52" fmla="*/ 237389 h 1361339"/>
              <a:gd name="connsiteX53" fmla="*/ 864870 w 1814187"/>
              <a:gd name="connsiteY53" fmla="*/ 248819 h 1361339"/>
              <a:gd name="connsiteX54" fmla="*/ 929640 w 1814187"/>
              <a:gd name="connsiteY54" fmla="*/ 252629 h 1361339"/>
              <a:gd name="connsiteX55" fmla="*/ 948690 w 1814187"/>
              <a:gd name="connsiteY55" fmla="*/ 256439 h 1361339"/>
              <a:gd name="connsiteX56" fmla="*/ 960120 w 1814187"/>
              <a:gd name="connsiteY56" fmla="*/ 260249 h 1361339"/>
              <a:gd name="connsiteX57" fmla="*/ 1017270 w 1814187"/>
              <a:gd name="connsiteY57" fmla="*/ 264059 h 1361339"/>
              <a:gd name="connsiteX58" fmla="*/ 1074420 w 1814187"/>
              <a:gd name="connsiteY58" fmla="*/ 283109 h 1361339"/>
              <a:gd name="connsiteX59" fmla="*/ 1089660 w 1814187"/>
              <a:gd name="connsiteY59" fmla="*/ 302159 h 1361339"/>
              <a:gd name="connsiteX60" fmla="*/ 1104900 w 1814187"/>
              <a:gd name="connsiteY60" fmla="*/ 317399 h 1361339"/>
              <a:gd name="connsiteX61" fmla="*/ 1143000 w 1814187"/>
              <a:gd name="connsiteY61" fmla="*/ 325019 h 1361339"/>
              <a:gd name="connsiteX62" fmla="*/ 1146810 w 1814187"/>
              <a:gd name="connsiteY62" fmla="*/ 344069 h 1361339"/>
              <a:gd name="connsiteX63" fmla="*/ 1158240 w 1814187"/>
              <a:gd name="connsiteY63" fmla="*/ 347879 h 1361339"/>
              <a:gd name="connsiteX64" fmla="*/ 1169670 w 1814187"/>
              <a:gd name="connsiteY64" fmla="*/ 340259 h 1361339"/>
              <a:gd name="connsiteX65" fmla="*/ 1211580 w 1814187"/>
              <a:gd name="connsiteY65" fmla="*/ 328829 h 1361339"/>
              <a:gd name="connsiteX66" fmla="*/ 1230630 w 1814187"/>
              <a:gd name="connsiteY66" fmla="*/ 332639 h 1361339"/>
              <a:gd name="connsiteX67" fmla="*/ 1253490 w 1814187"/>
              <a:gd name="connsiteY67" fmla="*/ 340259 h 1361339"/>
              <a:gd name="connsiteX68" fmla="*/ 1257300 w 1814187"/>
              <a:gd name="connsiteY68" fmla="*/ 351689 h 1361339"/>
              <a:gd name="connsiteX69" fmla="*/ 1268730 w 1814187"/>
              <a:gd name="connsiteY69" fmla="*/ 363119 h 1361339"/>
              <a:gd name="connsiteX70" fmla="*/ 1276350 w 1814187"/>
              <a:gd name="connsiteY70" fmla="*/ 374549 h 1361339"/>
              <a:gd name="connsiteX71" fmla="*/ 1291590 w 1814187"/>
              <a:gd name="connsiteY71" fmla="*/ 359309 h 1361339"/>
              <a:gd name="connsiteX72" fmla="*/ 1306830 w 1814187"/>
              <a:gd name="connsiteY72" fmla="*/ 347879 h 1361339"/>
              <a:gd name="connsiteX73" fmla="*/ 1344930 w 1814187"/>
              <a:gd name="connsiteY73" fmla="*/ 351689 h 1361339"/>
              <a:gd name="connsiteX74" fmla="*/ 1375410 w 1814187"/>
              <a:gd name="connsiteY74" fmla="*/ 359309 h 1361339"/>
              <a:gd name="connsiteX75" fmla="*/ 1386840 w 1814187"/>
              <a:gd name="connsiteY75" fmla="*/ 351689 h 1361339"/>
              <a:gd name="connsiteX76" fmla="*/ 1398270 w 1814187"/>
              <a:gd name="connsiteY76" fmla="*/ 340259 h 1361339"/>
              <a:gd name="connsiteX77" fmla="*/ 1413510 w 1814187"/>
              <a:gd name="connsiteY77" fmla="*/ 344069 h 1361339"/>
              <a:gd name="connsiteX78" fmla="*/ 1394460 w 1814187"/>
              <a:gd name="connsiteY78" fmla="*/ 363119 h 1361339"/>
              <a:gd name="connsiteX79" fmla="*/ 1386840 w 1814187"/>
              <a:gd name="connsiteY79" fmla="*/ 374549 h 1361339"/>
              <a:gd name="connsiteX80" fmla="*/ 1390650 w 1814187"/>
              <a:gd name="connsiteY80" fmla="*/ 412649 h 1361339"/>
              <a:gd name="connsiteX81" fmla="*/ 1398270 w 1814187"/>
              <a:gd name="connsiteY81" fmla="*/ 424079 h 1361339"/>
              <a:gd name="connsiteX82" fmla="*/ 1421130 w 1814187"/>
              <a:gd name="connsiteY82" fmla="*/ 458369 h 1361339"/>
              <a:gd name="connsiteX83" fmla="*/ 1428750 w 1814187"/>
              <a:gd name="connsiteY83" fmla="*/ 485039 h 1361339"/>
              <a:gd name="connsiteX84" fmla="*/ 1440180 w 1814187"/>
              <a:gd name="connsiteY84" fmla="*/ 507899 h 1361339"/>
              <a:gd name="connsiteX85" fmla="*/ 1432560 w 1814187"/>
              <a:gd name="connsiteY85" fmla="*/ 519329 h 1361339"/>
              <a:gd name="connsiteX86" fmla="*/ 1421130 w 1814187"/>
              <a:gd name="connsiteY86" fmla="*/ 530759 h 1361339"/>
              <a:gd name="connsiteX87" fmla="*/ 1417320 w 1814187"/>
              <a:gd name="connsiteY87" fmla="*/ 545999 h 1361339"/>
              <a:gd name="connsiteX88" fmla="*/ 1424940 w 1814187"/>
              <a:gd name="connsiteY88" fmla="*/ 557429 h 1361339"/>
              <a:gd name="connsiteX89" fmla="*/ 1405890 w 1814187"/>
              <a:gd name="connsiteY89" fmla="*/ 580289 h 1361339"/>
              <a:gd name="connsiteX90" fmla="*/ 1402080 w 1814187"/>
              <a:gd name="connsiteY90" fmla="*/ 603149 h 1361339"/>
              <a:gd name="connsiteX91" fmla="*/ 1390650 w 1814187"/>
              <a:gd name="connsiteY91" fmla="*/ 606959 h 1361339"/>
              <a:gd name="connsiteX92" fmla="*/ 1386840 w 1814187"/>
              <a:gd name="connsiteY92" fmla="*/ 618389 h 1361339"/>
              <a:gd name="connsiteX93" fmla="*/ 1383030 w 1814187"/>
              <a:gd name="connsiteY93" fmla="*/ 633629 h 1361339"/>
              <a:gd name="connsiteX94" fmla="*/ 1436370 w 1814187"/>
              <a:gd name="connsiteY94" fmla="*/ 626009 h 1361339"/>
              <a:gd name="connsiteX95" fmla="*/ 1443990 w 1814187"/>
              <a:gd name="connsiteY95" fmla="*/ 614579 h 1361339"/>
              <a:gd name="connsiteX96" fmla="*/ 1451610 w 1814187"/>
              <a:gd name="connsiteY96" fmla="*/ 626009 h 1361339"/>
              <a:gd name="connsiteX97" fmla="*/ 1459230 w 1814187"/>
              <a:gd name="connsiteY97" fmla="*/ 656489 h 1361339"/>
              <a:gd name="connsiteX98" fmla="*/ 1463040 w 1814187"/>
              <a:gd name="connsiteY98" fmla="*/ 667919 h 1361339"/>
              <a:gd name="connsiteX99" fmla="*/ 1478280 w 1814187"/>
              <a:gd name="connsiteY99" fmla="*/ 675539 h 1361339"/>
              <a:gd name="connsiteX100" fmla="*/ 1493520 w 1814187"/>
              <a:gd name="connsiteY100" fmla="*/ 671729 h 1361339"/>
              <a:gd name="connsiteX101" fmla="*/ 1504950 w 1814187"/>
              <a:gd name="connsiteY101" fmla="*/ 664109 h 1361339"/>
              <a:gd name="connsiteX102" fmla="*/ 1535430 w 1814187"/>
              <a:gd name="connsiteY102" fmla="*/ 656489 h 1361339"/>
              <a:gd name="connsiteX103" fmla="*/ 1512570 w 1814187"/>
              <a:gd name="connsiteY103" fmla="*/ 652679 h 1361339"/>
              <a:gd name="connsiteX104" fmla="*/ 1516380 w 1814187"/>
              <a:gd name="connsiteY104" fmla="*/ 633629 h 1361339"/>
              <a:gd name="connsiteX105" fmla="*/ 1535430 w 1814187"/>
              <a:gd name="connsiteY105" fmla="*/ 637439 h 1361339"/>
              <a:gd name="connsiteX106" fmla="*/ 1539240 w 1814187"/>
              <a:gd name="connsiteY106" fmla="*/ 664109 h 1361339"/>
              <a:gd name="connsiteX107" fmla="*/ 1543050 w 1814187"/>
              <a:gd name="connsiteY107" fmla="*/ 675539 h 1361339"/>
              <a:gd name="connsiteX108" fmla="*/ 1554480 w 1814187"/>
              <a:gd name="connsiteY108" fmla="*/ 667919 h 1361339"/>
              <a:gd name="connsiteX109" fmla="*/ 1596390 w 1814187"/>
              <a:gd name="connsiteY109" fmla="*/ 675539 h 1361339"/>
              <a:gd name="connsiteX110" fmla="*/ 1626870 w 1814187"/>
              <a:gd name="connsiteY110" fmla="*/ 683159 h 1361339"/>
              <a:gd name="connsiteX111" fmla="*/ 1638300 w 1814187"/>
              <a:gd name="connsiteY111" fmla="*/ 690779 h 1361339"/>
              <a:gd name="connsiteX112" fmla="*/ 1664970 w 1814187"/>
              <a:gd name="connsiteY112" fmla="*/ 679349 h 1361339"/>
              <a:gd name="connsiteX113" fmla="*/ 1676400 w 1814187"/>
              <a:gd name="connsiteY113" fmla="*/ 675539 h 1361339"/>
              <a:gd name="connsiteX114" fmla="*/ 1722120 w 1814187"/>
              <a:gd name="connsiteY114" fmla="*/ 671729 h 1361339"/>
              <a:gd name="connsiteX115" fmla="*/ 1790700 w 1814187"/>
              <a:gd name="connsiteY115" fmla="*/ 675539 h 1361339"/>
              <a:gd name="connsiteX116" fmla="*/ 1794510 w 1814187"/>
              <a:gd name="connsiteY116" fmla="*/ 698399 h 1361339"/>
              <a:gd name="connsiteX117" fmla="*/ 1805940 w 1814187"/>
              <a:gd name="connsiteY117" fmla="*/ 725069 h 1361339"/>
              <a:gd name="connsiteX118" fmla="*/ 1809750 w 1814187"/>
              <a:gd name="connsiteY118" fmla="*/ 744119 h 1361339"/>
              <a:gd name="connsiteX119" fmla="*/ 1813560 w 1814187"/>
              <a:gd name="connsiteY119" fmla="*/ 755549 h 1361339"/>
              <a:gd name="connsiteX120" fmla="*/ 1798320 w 1814187"/>
              <a:gd name="connsiteY120" fmla="*/ 759359 h 1361339"/>
              <a:gd name="connsiteX121" fmla="*/ 1764030 w 1814187"/>
              <a:gd name="connsiteY121" fmla="*/ 774599 h 1361339"/>
              <a:gd name="connsiteX122" fmla="*/ 1752600 w 1814187"/>
              <a:gd name="connsiteY122" fmla="*/ 778409 h 1361339"/>
              <a:gd name="connsiteX123" fmla="*/ 1744980 w 1814187"/>
              <a:gd name="connsiteY123" fmla="*/ 801269 h 1361339"/>
              <a:gd name="connsiteX124" fmla="*/ 1722120 w 1814187"/>
              <a:gd name="connsiteY124" fmla="*/ 820319 h 1361339"/>
              <a:gd name="connsiteX125" fmla="*/ 1714500 w 1814187"/>
              <a:gd name="connsiteY125" fmla="*/ 831749 h 1361339"/>
              <a:gd name="connsiteX126" fmla="*/ 1687830 w 1814187"/>
              <a:gd name="connsiteY126" fmla="*/ 839369 h 1361339"/>
              <a:gd name="connsiteX127" fmla="*/ 1691640 w 1814187"/>
              <a:gd name="connsiteY127" fmla="*/ 858419 h 1361339"/>
              <a:gd name="connsiteX128" fmla="*/ 1706880 w 1814187"/>
              <a:gd name="connsiteY128" fmla="*/ 862229 h 1361339"/>
              <a:gd name="connsiteX129" fmla="*/ 1695450 w 1814187"/>
              <a:gd name="connsiteY129" fmla="*/ 866039 h 1361339"/>
              <a:gd name="connsiteX130" fmla="*/ 1676400 w 1814187"/>
              <a:gd name="connsiteY130" fmla="*/ 869849 h 1361339"/>
              <a:gd name="connsiteX131" fmla="*/ 1680210 w 1814187"/>
              <a:gd name="connsiteY131" fmla="*/ 888899 h 1361339"/>
              <a:gd name="connsiteX132" fmla="*/ 1691640 w 1814187"/>
              <a:gd name="connsiteY132" fmla="*/ 896519 h 1361339"/>
              <a:gd name="connsiteX133" fmla="*/ 1676400 w 1814187"/>
              <a:gd name="connsiteY133" fmla="*/ 930809 h 1361339"/>
              <a:gd name="connsiteX134" fmla="*/ 1664970 w 1814187"/>
              <a:gd name="connsiteY134" fmla="*/ 934619 h 1361339"/>
              <a:gd name="connsiteX135" fmla="*/ 1687830 w 1814187"/>
              <a:gd name="connsiteY135" fmla="*/ 953669 h 1361339"/>
              <a:gd name="connsiteX136" fmla="*/ 1710690 w 1814187"/>
              <a:gd name="connsiteY136" fmla="*/ 965099 h 1361339"/>
              <a:gd name="connsiteX137" fmla="*/ 1699260 w 1814187"/>
              <a:gd name="connsiteY137" fmla="*/ 1003199 h 1361339"/>
              <a:gd name="connsiteX138" fmla="*/ 1687830 w 1814187"/>
              <a:gd name="connsiteY138" fmla="*/ 1010819 h 1361339"/>
              <a:gd name="connsiteX139" fmla="*/ 1664970 w 1814187"/>
              <a:gd name="connsiteY139" fmla="*/ 1003199 h 1361339"/>
              <a:gd name="connsiteX140" fmla="*/ 1649730 w 1814187"/>
              <a:gd name="connsiteY140" fmla="*/ 984149 h 1361339"/>
              <a:gd name="connsiteX141" fmla="*/ 1592580 w 1814187"/>
              <a:gd name="connsiteY141" fmla="*/ 987959 h 1361339"/>
              <a:gd name="connsiteX142" fmla="*/ 1581150 w 1814187"/>
              <a:gd name="connsiteY142" fmla="*/ 995579 h 1361339"/>
              <a:gd name="connsiteX143" fmla="*/ 1569720 w 1814187"/>
              <a:gd name="connsiteY143" fmla="*/ 999389 h 1361339"/>
              <a:gd name="connsiteX144" fmla="*/ 1562100 w 1814187"/>
              <a:gd name="connsiteY144" fmla="*/ 1029869 h 1361339"/>
              <a:gd name="connsiteX145" fmla="*/ 1550670 w 1814187"/>
              <a:gd name="connsiteY145" fmla="*/ 1037489 h 1361339"/>
              <a:gd name="connsiteX146" fmla="*/ 1543050 w 1814187"/>
              <a:gd name="connsiteY146" fmla="*/ 1060349 h 1361339"/>
              <a:gd name="connsiteX147" fmla="*/ 1539240 w 1814187"/>
              <a:gd name="connsiteY147" fmla="*/ 1071779 h 1361339"/>
              <a:gd name="connsiteX148" fmla="*/ 1516380 w 1814187"/>
              <a:gd name="connsiteY148" fmla="*/ 1087019 h 1361339"/>
              <a:gd name="connsiteX149" fmla="*/ 1504950 w 1814187"/>
              <a:gd name="connsiteY149" fmla="*/ 1094639 h 1361339"/>
              <a:gd name="connsiteX150" fmla="*/ 1493520 w 1814187"/>
              <a:gd name="connsiteY150" fmla="*/ 1106069 h 1361339"/>
              <a:gd name="connsiteX151" fmla="*/ 1497330 w 1814187"/>
              <a:gd name="connsiteY151" fmla="*/ 1132739 h 1361339"/>
              <a:gd name="connsiteX152" fmla="*/ 1524000 w 1814187"/>
              <a:gd name="connsiteY152" fmla="*/ 1125119 h 1361339"/>
              <a:gd name="connsiteX153" fmla="*/ 1543050 w 1814187"/>
              <a:gd name="connsiteY153" fmla="*/ 1144169 h 1361339"/>
              <a:gd name="connsiteX154" fmla="*/ 1554480 w 1814187"/>
              <a:gd name="connsiteY154" fmla="*/ 1178459 h 1361339"/>
              <a:gd name="connsiteX155" fmla="*/ 1546860 w 1814187"/>
              <a:gd name="connsiteY155" fmla="*/ 1205129 h 1361339"/>
              <a:gd name="connsiteX156" fmla="*/ 1535430 w 1814187"/>
              <a:gd name="connsiteY156" fmla="*/ 1212749 h 1361339"/>
              <a:gd name="connsiteX157" fmla="*/ 1520190 w 1814187"/>
              <a:gd name="connsiteY157" fmla="*/ 1235609 h 1361339"/>
              <a:gd name="connsiteX158" fmla="*/ 1504950 w 1814187"/>
              <a:gd name="connsiteY158" fmla="*/ 1231799 h 1361339"/>
              <a:gd name="connsiteX159" fmla="*/ 1478280 w 1814187"/>
              <a:gd name="connsiteY159" fmla="*/ 1197509 h 1361339"/>
              <a:gd name="connsiteX160" fmla="*/ 1474470 w 1814187"/>
              <a:gd name="connsiteY160" fmla="*/ 1186079 h 1361339"/>
              <a:gd name="connsiteX161" fmla="*/ 1447800 w 1814187"/>
              <a:gd name="connsiteY161" fmla="*/ 1174649 h 1361339"/>
              <a:gd name="connsiteX162" fmla="*/ 1360170 w 1814187"/>
              <a:gd name="connsiteY162" fmla="*/ 1178459 h 1361339"/>
              <a:gd name="connsiteX163" fmla="*/ 1348740 w 1814187"/>
              <a:gd name="connsiteY163" fmla="*/ 1186079 h 1361339"/>
              <a:gd name="connsiteX164" fmla="*/ 1310640 w 1814187"/>
              <a:gd name="connsiteY164" fmla="*/ 1189889 h 1361339"/>
              <a:gd name="connsiteX165" fmla="*/ 1314450 w 1814187"/>
              <a:gd name="connsiteY165" fmla="*/ 1201319 h 1361339"/>
              <a:gd name="connsiteX166" fmla="*/ 1325880 w 1814187"/>
              <a:gd name="connsiteY166" fmla="*/ 1208939 h 1361339"/>
              <a:gd name="connsiteX167" fmla="*/ 1333500 w 1814187"/>
              <a:gd name="connsiteY167" fmla="*/ 1231799 h 1361339"/>
              <a:gd name="connsiteX168" fmla="*/ 1310640 w 1814187"/>
              <a:gd name="connsiteY168" fmla="*/ 1243229 h 1361339"/>
              <a:gd name="connsiteX169" fmla="*/ 1287780 w 1814187"/>
              <a:gd name="connsiteY169" fmla="*/ 1262279 h 1361339"/>
              <a:gd name="connsiteX170" fmla="*/ 1276350 w 1814187"/>
              <a:gd name="connsiteY170" fmla="*/ 1266089 h 1361339"/>
              <a:gd name="connsiteX171" fmla="*/ 1261110 w 1814187"/>
              <a:gd name="connsiteY171" fmla="*/ 1285139 h 1361339"/>
              <a:gd name="connsiteX172" fmla="*/ 1249680 w 1814187"/>
              <a:gd name="connsiteY172" fmla="*/ 1300379 h 1361339"/>
              <a:gd name="connsiteX173" fmla="*/ 1234440 w 1814187"/>
              <a:gd name="connsiteY173" fmla="*/ 1307999 h 1361339"/>
              <a:gd name="connsiteX174" fmla="*/ 1207770 w 1814187"/>
              <a:gd name="connsiteY174" fmla="*/ 1319429 h 1361339"/>
              <a:gd name="connsiteX175" fmla="*/ 1162050 w 1814187"/>
              <a:gd name="connsiteY175" fmla="*/ 1346099 h 1361339"/>
              <a:gd name="connsiteX176" fmla="*/ 1135380 w 1814187"/>
              <a:gd name="connsiteY176" fmla="*/ 1353719 h 1361339"/>
              <a:gd name="connsiteX177" fmla="*/ 1097280 w 1814187"/>
              <a:gd name="connsiteY177" fmla="*/ 1361339 h 1361339"/>
              <a:gd name="connsiteX178" fmla="*/ 1074420 w 1814187"/>
              <a:gd name="connsiteY178" fmla="*/ 1346099 h 1361339"/>
              <a:gd name="connsiteX179" fmla="*/ 1085850 w 1814187"/>
              <a:gd name="connsiteY179" fmla="*/ 1334669 h 1361339"/>
              <a:gd name="connsiteX180" fmla="*/ 1101090 w 1814187"/>
              <a:gd name="connsiteY180" fmla="*/ 1311809 h 1361339"/>
              <a:gd name="connsiteX181" fmla="*/ 1097280 w 1814187"/>
              <a:gd name="connsiteY181" fmla="*/ 1300379 h 1361339"/>
              <a:gd name="connsiteX182" fmla="*/ 1032510 w 1814187"/>
              <a:gd name="connsiteY182" fmla="*/ 1311809 h 1361339"/>
              <a:gd name="connsiteX183" fmla="*/ 1005840 w 1814187"/>
              <a:gd name="connsiteY183" fmla="*/ 1319429 h 1361339"/>
              <a:gd name="connsiteX184" fmla="*/ 986790 w 1814187"/>
              <a:gd name="connsiteY184" fmla="*/ 1323239 h 1361339"/>
              <a:gd name="connsiteX185" fmla="*/ 914400 w 1814187"/>
              <a:gd name="connsiteY185" fmla="*/ 1319429 h 1361339"/>
              <a:gd name="connsiteX186" fmla="*/ 902970 w 1814187"/>
              <a:gd name="connsiteY186" fmla="*/ 1315619 h 1361339"/>
              <a:gd name="connsiteX187" fmla="*/ 887730 w 1814187"/>
              <a:gd name="connsiteY187" fmla="*/ 1304189 h 1361339"/>
              <a:gd name="connsiteX188" fmla="*/ 838200 w 1814187"/>
              <a:gd name="connsiteY188" fmla="*/ 1307999 h 1361339"/>
              <a:gd name="connsiteX189" fmla="*/ 746760 w 1814187"/>
              <a:gd name="connsiteY189" fmla="*/ 1292759 h 1361339"/>
              <a:gd name="connsiteX190" fmla="*/ 742950 w 1814187"/>
              <a:gd name="connsiteY190" fmla="*/ 1281329 h 1361339"/>
              <a:gd name="connsiteX191" fmla="*/ 750570 w 1814187"/>
              <a:gd name="connsiteY191" fmla="*/ 1243229 h 1361339"/>
              <a:gd name="connsiteX192" fmla="*/ 739140 w 1814187"/>
              <a:gd name="connsiteY192" fmla="*/ 1235609 h 1361339"/>
              <a:gd name="connsiteX193" fmla="*/ 681990 w 1814187"/>
              <a:gd name="connsiteY193" fmla="*/ 1227989 h 1361339"/>
              <a:gd name="connsiteX194" fmla="*/ 670560 w 1814187"/>
              <a:gd name="connsiteY194" fmla="*/ 1220369 h 1361339"/>
              <a:gd name="connsiteX195" fmla="*/ 659130 w 1814187"/>
              <a:gd name="connsiteY195" fmla="*/ 1208939 h 1361339"/>
              <a:gd name="connsiteX196" fmla="*/ 636270 w 1814187"/>
              <a:gd name="connsiteY196" fmla="*/ 1205129 h 1361339"/>
              <a:gd name="connsiteX197" fmla="*/ 624840 w 1814187"/>
              <a:gd name="connsiteY197" fmla="*/ 1201319 h 1361339"/>
              <a:gd name="connsiteX198" fmla="*/ 609600 w 1814187"/>
              <a:gd name="connsiteY198" fmla="*/ 1197509 h 1361339"/>
              <a:gd name="connsiteX199" fmla="*/ 609600 w 1814187"/>
              <a:gd name="connsiteY199" fmla="*/ 1178459 h 1361339"/>
              <a:gd name="connsiteX200" fmla="*/ 613410 w 1814187"/>
              <a:gd name="connsiteY200" fmla="*/ 1167029 h 1361339"/>
              <a:gd name="connsiteX201" fmla="*/ 601980 w 1814187"/>
              <a:gd name="connsiteY201" fmla="*/ 1140359 h 1361339"/>
              <a:gd name="connsiteX202" fmla="*/ 590550 w 1814187"/>
              <a:gd name="connsiteY202" fmla="*/ 1132739 h 1361339"/>
              <a:gd name="connsiteX203" fmla="*/ 541020 w 1814187"/>
              <a:gd name="connsiteY203" fmla="*/ 1136549 h 1361339"/>
              <a:gd name="connsiteX204" fmla="*/ 518160 w 1814187"/>
              <a:gd name="connsiteY204" fmla="*/ 1144169 h 1361339"/>
              <a:gd name="connsiteX205" fmla="*/ 426720 w 1814187"/>
              <a:gd name="connsiteY205" fmla="*/ 1132739 h 1361339"/>
              <a:gd name="connsiteX206" fmla="*/ 415290 w 1814187"/>
              <a:gd name="connsiteY206" fmla="*/ 1125119 h 1361339"/>
              <a:gd name="connsiteX207" fmla="*/ 361950 w 1814187"/>
              <a:gd name="connsiteY207" fmla="*/ 1128929 h 1361339"/>
              <a:gd name="connsiteX208" fmla="*/ 346710 w 1814187"/>
              <a:gd name="connsiteY208" fmla="*/ 1136549 h 1361339"/>
              <a:gd name="connsiteX209" fmla="*/ 323850 w 1814187"/>
              <a:gd name="connsiteY209" fmla="*/ 1140359 h 1361339"/>
              <a:gd name="connsiteX210" fmla="*/ 312420 w 1814187"/>
              <a:gd name="connsiteY210" fmla="*/ 1144169 h 1361339"/>
              <a:gd name="connsiteX211" fmla="*/ 251460 w 1814187"/>
              <a:gd name="connsiteY211" fmla="*/ 1140359 h 1361339"/>
              <a:gd name="connsiteX212" fmla="*/ 217170 w 1814187"/>
              <a:gd name="connsiteY212" fmla="*/ 1113689 h 1361339"/>
              <a:gd name="connsiteX213" fmla="*/ 209550 w 1814187"/>
              <a:gd name="connsiteY213" fmla="*/ 1102259 h 1361339"/>
              <a:gd name="connsiteX214" fmla="*/ 171450 w 1814187"/>
              <a:gd name="connsiteY214" fmla="*/ 1087019 h 1361339"/>
              <a:gd name="connsiteX215" fmla="*/ 160020 w 1814187"/>
              <a:gd name="connsiteY215" fmla="*/ 1079399 h 1361339"/>
              <a:gd name="connsiteX216" fmla="*/ 171450 w 1814187"/>
              <a:gd name="connsiteY216" fmla="*/ 1056539 h 1361339"/>
              <a:gd name="connsiteX217" fmla="*/ 167640 w 1814187"/>
              <a:gd name="connsiteY217" fmla="*/ 1033679 h 1361339"/>
              <a:gd name="connsiteX218" fmla="*/ 144780 w 1814187"/>
              <a:gd name="connsiteY218" fmla="*/ 1014629 h 1361339"/>
              <a:gd name="connsiteX219" fmla="*/ 133350 w 1814187"/>
              <a:gd name="connsiteY219" fmla="*/ 1003199 h 1361339"/>
              <a:gd name="connsiteX220" fmla="*/ 106680 w 1814187"/>
              <a:gd name="connsiteY220" fmla="*/ 991769 h 1361339"/>
              <a:gd name="connsiteX221" fmla="*/ 76200 w 1814187"/>
              <a:gd name="connsiteY221" fmla="*/ 987959 h 1361339"/>
              <a:gd name="connsiteX222" fmla="*/ 57150 w 1814187"/>
              <a:gd name="connsiteY222" fmla="*/ 953669 h 1361339"/>
              <a:gd name="connsiteX223" fmla="*/ 41910 w 1814187"/>
              <a:gd name="connsiteY223" fmla="*/ 873659 h 1361339"/>
              <a:gd name="connsiteX224" fmla="*/ 30480 w 1814187"/>
              <a:gd name="connsiteY224" fmla="*/ 866039 h 1361339"/>
              <a:gd name="connsiteX225" fmla="*/ 15240 w 1814187"/>
              <a:gd name="connsiteY225" fmla="*/ 862229 h 1361339"/>
              <a:gd name="connsiteX226" fmla="*/ 11430 w 1814187"/>
              <a:gd name="connsiteY226" fmla="*/ 839369 h 1361339"/>
              <a:gd name="connsiteX227" fmla="*/ 3810 w 1814187"/>
              <a:gd name="connsiteY227" fmla="*/ 808889 h 1361339"/>
              <a:gd name="connsiteX228" fmla="*/ 11430 w 1814187"/>
              <a:gd name="connsiteY228" fmla="*/ 797459 h 1361339"/>
              <a:gd name="connsiteX229" fmla="*/ 15240 w 1814187"/>
              <a:gd name="connsiteY229" fmla="*/ 782219 h 1361339"/>
              <a:gd name="connsiteX230" fmla="*/ 19050 w 1814187"/>
              <a:gd name="connsiteY230" fmla="*/ 770789 h 1361339"/>
              <a:gd name="connsiteX231" fmla="*/ 11430 w 1814187"/>
              <a:gd name="connsiteY231" fmla="*/ 751739 h 1361339"/>
              <a:gd name="connsiteX232" fmla="*/ 11430 w 1814187"/>
              <a:gd name="connsiteY232" fmla="*/ 626009 h 1361339"/>
              <a:gd name="connsiteX233" fmla="*/ 38100 w 1814187"/>
              <a:gd name="connsiteY233" fmla="*/ 622199 h 1361339"/>
              <a:gd name="connsiteX234" fmla="*/ 64770 w 1814187"/>
              <a:gd name="connsiteY234" fmla="*/ 606959 h 1361339"/>
              <a:gd name="connsiteX235" fmla="*/ 72390 w 1814187"/>
              <a:gd name="connsiteY235" fmla="*/ 595529 h 1361339"/>
              <a:gd name="connsiteX236" fmla="*/ 83820 w 1814187"/>
              <a:gd name="connsiteY236" fmla="*/ 580289 h 1361339"/>
              <a:gd name="connsiteX237" fmla="*/ 87630 w 1814187"/>
              <a:gd name="connsiteY237" fmla="*/ 568859 h 1361339"/>
              <a:gd name="connsiteX238" fmla="*/ 76200 w 1814187"/>
              <a:gd name="connsiteY238" fmla="*/ 565049 h 1361339"/>
              <a:gd name="connsiteX239" fmla="*/ 38100 w 1814187"/>
              <a:gd name="connsiteY239" fmla="*/ 561239 h 1361339"/>
              <a:gd name="connsiteX240" fmla="*/ 41910 w 1814187"/>
              <a:gd name="connsiteY240" fmla="*/ 549809 h 1361339"/>
              <a:gd name="connsiteX241" fmla="*/ 30480 w 1814187"/>
              <a:gd name="connsiteY241" fmla="*/ 542189 h 1361339"/>
              <a:gd name="connsiteX242" fmla="*/ 22860 w 1814187"/>
              <a:gd name="connsiteY242" fmla="*/ 519329 h 1361339"/>
              <a:gd name="connsiteX243" fmla="*/ 15240 w 1814187"/>
              <a:gd name="connsiteY243" fmla="*/ 507899 h 1361339"/>
              <a:gd name="connsiteX244" fmla="*/ 11430 w 1814187"/>
              <a:gd name="connsiteY244" fmla="*/ 496469 h 1361339"/>
              <a:gd name="connsiteX245" fmla="*/ 0 w 1814187"/>
              <a:gd name="connsiteY245" fmla="*/ 458369 h 1361339"/>
              <a:gd name="connsiteX246" fmla="*/ 3810 w 1814187"/>
              <a:gd name="connsiteY246" fmla="*/ 359309 h 1361339"/>
              <a:gd name="connsiteX247" fmla="*/ 19050 w 1814187"/>
              <a:gd name="connsiteY247" fmla="*/ 336449 h 1361339"/>
              <a:gd name="connsiteX248" fmla="*/ 3810 w 1814187"/>
              <a:gd name="connsiteY248" fmla="*/ 340259 h 136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814187" h="1361339">
                <a:moveTo>
                  <a:pt x="3810" y="340259"/>
                </a:moveTo>
                <a:cubicBezTo>
                  <a:pt x="4445" y="339624"/>
                  <a:pt x="17606" y="337017"/>
                  <a:pt x="22860" y="332639"/>
                </a:cubicBezTo>
                <a:cubicBezTo>
                  <a:pt x="25945" y="330068"/>
                  <a:pt x="26010" y="325170"/>
                  <a:pt x="26670" y="321209"/>
                </a:cubicBezTo>
                <a:cubicBezTo>
                  <a:pt x="28561" y="309865"/>
                  <a:pt x="23296" y="295899"/>
                  <a:pt x="30480" y="286919"/>
                </a:cubicBezTo>
                <a:cubicBezTo>
                  <a:pt x="36090" y="279907"/>
                  <a:pt x="48260" y="284379"/>
                  <a:pt x="57150" y="283109"/>
                </a:cubicBezTo>
                <a:cubicBezTo>
                  <a:pt x="62230" y="279299"/>
                  <a:pt x="67223" y="275370"/>
                  <a:pt x="72390" y="271679"/>
                </a:cubicBezTo>
                <a:cubicBezTo>
                  <a:pt x="76116" y="269017"/>
                  <a:pt x="79330" y="263161"/>
                  <a:pt x="83820" y="264059"/>
                </a:cubicBezTo>
                <a:cubicBezTo>
                  <a:pt x="88310" y="264957"/>
                  <a:pt x="89392" y="271393"/>
                  <a:pt x="91440" y="275489"/>
                </a:cubicBezTo>
                <a:cubicBezTo>
                  <a:pt x="94015" y="280640"/>
                  <a:pt x="97740" y="299827"/>
                  <a:pt x="102870" y="302159"/>
                </a:cubicBezTo>
                <a:cubicBezTo>
                  <a:pt x="113340" y="306918"/>
                  <a:pt x="125730" y="304699"/>
                  <a:pt x="137160" y="305969"/>
                </a:cubicBezTo>
                <a:cubicBezTo>
                  <a:pt x="140970" y="308509"/>
                  <a:pt x="144011" y="313589"/>
                  <a:pt x="148590" y="313589"/>
                </a:cubicBezTo>
                <a:cubicBezTo>
                  <a:pt x="155429" y="313589"/>
                  <a:pt x="161236" y="308370"/>
                  <a:pt x="167640" y="305969"/>
                </a:cubicBezTo>
                <a:cubicBezTo>
                  <a:pt x="171400" y="304559"/>
                  <a:pt x="175260" y="303429"/>
                  <a:pt x="179070" y="302159"/>
                </a:cubicBezTo>
                <a:cubicBezTo>
                  <a:pt x="180340" y="276759"/>
                  <a:pt x="179591" y="251177"/>
                  <a:pt x="182880" y="225959"/>
                </a:cubicBezTo>
                <a:cubicBezTo>
                  <a:pt x="183472" y="221418"/>
                  <a:pt x="188452" y="218625"/>
                  <a:pt x="190500" y="214529"/>
                </a:cubicBezTo>
                <a:cubicBezTo>
                  <a:pt x="192296" y="210937"/>
                  <a:pt x="193040" y="206909"/>
                  <a:pt x="194310" y="203099"/>
                </a:cubicBezTo>
                <a:cubicBezTo>
                  <a:pt x="193040" y="184049"/>
                  <a:pt x="192608" y="164925"/>
                  <a:pt x="190500" y="145949"/>
                </a:cubicBezTo>
                <a:cubicBezTo>
                  <a:pt x="188585" y="128714"/>
                  <a:pt x="177993" y="131287"/>
                  <a:pt x="171450" y="111659"/>
                </a:cubicBezTo>
                <a:cubicBezTo>
                  <a:pt x="170180" y="107849"/>
                  <a:pt x="169436" y="103821"/>
                  <a:pt x="167640" y="100229"/>
                </a:cubicBezTo>
                <a:cubicBezTo>
                  <a:pt x="152868" y="70686"/>
                  <a:pt x="165787" y="106099"/>
                  <a:pt x="156210" y="77369"/>
                </a:cubicBezTo>
                <a:cubicBezTo>
                  <a:pt x="160020" y="74829"/>
                  <a:pt x="163254" y="71065"/>
                  <a:pt x="167640" y="69749"/>
                </a:cubicBezTo>
                <a:cubicBezTo>
                  <a:pt x="192310" y="62348"/>
                  <a:pt x="214548" y="67625"/>
                  <a:pt x="240030" y="69749"/>
                </a:cubicBezTo>
                <a:cubicBezTo>
                  <a:pt x="252583" y="78117"/>
                  <a:pt x="255893" y="84089"/>
                  <a:pt x="274320" y="73559"/>
                </a:cubicBezTo>
                <a:cubicBezTo>
                  <a:pt x="277807" y="71566"/>
                  <a:pt x="276860" y="65939"/>
                  <a:pt x="278130" y="62129"/>
                </a:cubicBezTo>
                <a:cubicBezTo>
                  <a:pt x="273869" y="40824"/>
                  <a:pt x="268751" y="24616"/>
                  <a:pt x="278130" y="1169"/>
                </a:cubicBezTo>
                <a:cubicBezTo>
                  <a:pt x="279622" y="-2560"/>
                  <a:pt x="285750" y="3709"/>
                  <a:pt x="289560" y="4979"/>
                </a:cubicBezTo>
                <a:cubicBezTo>
                  <a:pt x="290830" y="8789"/>
                  <a:pt x="292396" y="12513"/>
                  <a:pt x="293370" y="16409"/>
                </a:cubicBezTo>
                <a:cubicBezTo>
                  <a:pt x="294941" y="22691"/>
                  <a:pt x="291999" y="31574"/>
                  <a:pt x="297180" y="35459"/>
                </a:cubicBezTo>
                <a:cubicBezTo>
                  <a:pt x="304364" y="40847"/>
                  <a:pt x="314960" y="37999"/>
                  <a:pt x="323850" y="39269"/>
                </a:cubicBezTo>
                <a:cubicBezTo>
                  <a:pt x="324781" y="43925"/>
                  <a:pt x="331137" y="79798"/>
                  <a:pt x="335280" y="81179"/>
                </a:cubicBezTo>
                <a:cubicBezTo>
                  <a:pt x="339090" y="82449"/>
                  <a:pt x="343118" y="83193"/>
                  <a:pt x="346710" y="84989"/>
                </a:cubicBezTo>
                <a:cubicBezTo>
                  <a:pt x="350806" y="87037"/>
                  <a:pt x="353618" y="91886"/>
                  <a:pt x="358140" y="92609"/>
                </a:cubicBezTo>
                <a:cubicBezTo>
                  <a:pt x="385843" y="97041"/>
                  <a:pt x="414020" y="97689"/>
                  <a:pt x="441960" y="100229"/>
                </a:cubicBezTo>
                <a:cubicBezTo>
                  <a:pt x="473678" y="108158"/>
                  <a:pt x="442318" y="98503"/>
                  <a:pt x="468630" y="111659"/>
                </a:cubicBezTo>
                <a:cubicBezTo>
                  <a:pt x="472222" y="113455"/>
                  <a:pt x="476468" y="113673"/>
                  <a:pt x="480060" y="115469"/>
                </a:cubicBezTo>
                <a:cubicBezTo>
                  <a:pt x="484156" y="117517"/>
                  <a:pt x="487104" y="121773"/>
                  <a:pt x="491490" y="123089"/>
                </a:cubicBezTo>
                <a:cubicBezTo>
                  <a:pt x="500092" y="125669"/>
                  <a:pt x="509270" y="125629"/>
                  <a:pt x="518160" y="126899"/>
                </a:cubicBezTo>
                <a:cubicBezTo>
                  <a:pt x="540108" y="134215"/>
                  <a:pt x="540781" y="136107"/>
                  <a:pt x="575310" y="126899"/>
                </a:cubicBezTo>
                <a:cubicBezTo>
                  <a:pt x="580516" y="125511"/>
                  <a:pt x="582257" y="118458"/>
                  <a:pt x="586740" y="115469"/>
                </a:cubicBezTo>
                <a:cubicBezTo>
                  <a:pt x="590082" y="113241"/>
                  <a:pt x="594578" y="113455"/>
                  <a:pt x="598170" y="111659"/>
                </a:cubicBezTo>
                <a:cubicBezTo>
                  <a:pt x="602266" y="109611"/>
                  <a:pt x="605504" y="106087"/>
                  <a:pt x="609600" y="104039"/>
                </a:cubicBezTo>
                <a:cubicBezTo>
                  <a:pt x="620240" y="98719"/>
                  <a:pt x="637871" y="97823"/>
                  <a:pt x="647700" y="96419"/>
                </a:cubicBezTo>
                <a:cubicBezTo>
                  <a:pt x="651510" y="93879"/>
                  <a:pt x="655034" y="90847"/>
                  <a:pt x="659130" y="88799"/>
                </a:cubicBezTo>
                <a:cubicBezTo>
                  <a:pt x="673907" y="81410"/>
                  <a:pt x="678149" y="86073"/>
                  <a:pt x="697230" y="88799"/>
                </a:cubicBezTo>
                <a:cubicBezTo>
                  <a:pt x="699770" y="110389"/>
                  <a:pt x="701625" y="132071"/>
                  <a:pt x="704850" y="153569"/>
                </a:cubicBezTo>
                <a:cubicBezTo>
                  <a:pt x="705446" y="157541"/>
                  <a:pt x="708660" y="160983"/>
                  <a:pt x="708660" y="164999"/>
                </a:cubicBezTo>
                <a:cubicBezTo>
                  <a:pt x="708660" y="172886"/>
                  <a:pt x="701083" y="182080"/>
                  <a:pt x="697230" y="187859"/>
                </a:cubicBezTo>
                <a:cubicBezTo>
                  <a:pt x="698500" y="191669"/>
                  <a:pt x="698200" y="196449"/>
                  <a:pt x="701040" y="199289"/>
                </a:cubicBezTo>
                <a:cubicBezTo>
                  <a:pt x="703880" y="202129"/>
                  <a:pt x="708532" y="202311"/>
                  <a:pt x="712470" y="203099"/>
                </a:cubicBezTo>
                <a:cubicBezTo>
                  <a:pt x="721276" y="204860"/>
                  <a:pt x="730250" y="205639"/>
                  <a:pt x="739140" y="206909"/>
                </a:cubicBezTo>
                <a:cubicBezTo>
                  <a:pt x="741680" y="210719"/>
                  <a:pt x="743829" y="214821"/>
                  <a:pt x="746760" y="218339"/>
                </a:cubicBezTo>
                <a:cubicBezTo>
                  <a:pt x="770305" y="246593"/>
                  <a:pt x="775101" y="230659"/>
                  <a:pt x="830580" y="233579"/>
                </a:cubicBezTo>
                <a:cubicBezTo>
                  <a:pt x="834390" y="234849"/>
                  <a:pt x="838418" y="235593"/>
                  <a:pt x="842010" y="237389"/>
                </a:cubicBezTo>
                <a:cubicBezTo>
                  <a:pt x="852445" y="242607"/>
                  <a:pt x="852899" y="247622"/>
                  <a:pt x="864870" y="248819"/>
                </a:cubicBezTo>
                <a:cubicBezTo>
                  <a:pt x="886390" y="250971"/>
                  <a:pt x="908050" y="251359"/>
                  <a:pt x="929640" y="252629"/>
                </a:cubicBezTo>
                <a:cubicBezTo>
                  <a:pt x="935990" y="253899"/>
                  <a:pt x="942408" y="254868"/>
                  <a:pt x="948690" y="256439"/>
                </a:cubicBezTo>
                <a:cubicBezTo>
                  <a:pt x="952586" y="257413"/>
                  <a:pt x="956128" y="259805"/>
                  <a:pt x="960120" y="260249"/>
                </a:cubicBezTo>
                <a:cubicBezTo>
                  <a:pt x="979096" y="262357"/>
                  <a:pt x="998220" y="262789"/>
                  <a:pt x="1017270" y="264059"/>
                </a:cubicBezTo>
                <a:cubicBezTo>
                  <a:pt x="1055782" y="283315"/>
                  <a:pt x="1036505" y="277693"/>
                  <a:pt x="1074420" y="283109"/>
                </a:cubicBezTo>
                <a:cubicBezTo>
                  <a:pt x="1081683" y="312160"/>
                  <a:pt x="1071361" y="289088"/>
                  <a:pt x="1089660" y="302159"/>
                </a:cubicBezTo>
                <a:cubicBezTo>
                  <a:pt x="1095506" y="306335"/>
                  <a:pt x="1099054" y="313223"/>
                  <a:pt x="1104900" y="317399"/>
                </a:cubicBezTo>
                <a:cubicBezTo>
                  <a:pt x="1111550" y="322149"/>
                  <a:pt x="1142093" y="324889"/>
                  <a:pt x="1143000" y="325019"/>
                </a:cubicBezTo>
                <a:cubicBezTo>
                  <a:pt x="1144270" y="331369"/>
                  <a:pt x="1143218" y="338681"/>
                  <a:pt x="1146810" y="344069"/>
                </a:cubicBezTo>
                <a:cubicBezTo>
                  <a:pt x="1149038" y="347411"/>
                  <a:pt x="1154279" y="348539"/>
                  <a:pt x="1158240" y="347879"/>
                </a:cubicBezTo>
                <a:cubicBezTo>
                  <a:pt x="1162757" y="347126"/>
                  <a:pt x="1165486" y="342119"/>
                  <a:pt x="1169670" y="340259"/>
                </a:cubicBezTo>
                <a:cubicBezTo>
                  <a:pt x="1185490" y="333228"/>
                  <a:pt x="1195283" y="332088"/>
                  <a:pt x="1211580" y="328829"/>
                </a:cubicBezTo>
                <a:cubicBezTo>
                  <a:pt x="1217930" y="330099"/>
                  <a:pt x="1224382" y="330935"/>
                  <a:pt x="1230630" y="332639"/>
                </a:cubicBezTo>
                <a:cubicBezTo>
                  <a:pt x="1238379" y="334752"/>
                  <a:pt x="1253490" y="340259"/>
                  <a:pt x="1253490" y="340259"/>
                </a:cubicBezTo>
                <a:cubicBezTo>
                  <a:pt x="1254760" y="344069"/>
                  <a:pt x="1255072" y="348347"/>
                  <a:pt x="1257300" y="351689"/>
                </a:cubicBezTo>
                <a:cubicBezTo>
                  <a:pt x="1260289" y="356172"/>
                  <a:pt x="1265281" y="358980"/>
                  <a:pt x="1268730" y="363119"/>
                </a:cubicBezTo>
                <a:cubicBezTo>
                  <a:pt x="1271661" y="366637"/>
                  <a:pt x="1273810" y="370739"/>
                  <a:pt x="1276350" y="374549"/>
                </a:cubicBezTo>
                <a:cubicBezTo>
                  <a:pt x="1302141" y="365952"/>
                  <a:pt x="1275959" y="378066"/>
                  <a:pt x="1291590" y="359309"/>
                </a:cubicBezTo>
                <a:cubicBezTo>
                  <a:pt x="1295655" y="354431"/>
                  <a:pt x="1301750" y="351689"/>
                  <a:pt x="1306830" y="347879"/>
                </a:cubicBezTo>
                <a:cubicBezTo>
                  <a:pt x="1319530" y="349149"/>
                  <a:pt x="1332340" y="349591"/>
                  <a:pt x="1344930" y="351689"/>
                </a:cubicBezTo>
                <a:cubicBezTo>
                  <a:pt x="1355260" y="353411"/>
                  <a:pt x="1375410" y="359309"/>
                  <a:pt x="1375410" y="359309"/>
                </a:cubicBezTo>
                <a:cubicBezTo>
                  <a:pt x="1379220" y="356769"/>
                  <a:pt x="1383322" y="354620"/>
                  <a:pt x="1386840" y="351689"/>
                </a:cubicBezTo>
                <a:cubicBezTo>
                  <a:pt x="1390979" y="348240"/>
                  <a:pt x="1393089" y="341739"/>
                  <a:pt x="1398270" y="340259"/>
                </a:cubicBezTo>
                <a:cubicBezTo>
                  <a:pt x="1403305" y="338820"/>
                  <a:pt x="1408430" y="342799"/>
                  <a:pt x="1413510" y="344069"/>
                </a:cubicBezTo>
                <a:cubicBezTo>
                  <a:pt x="1393190" y="374549"/>
                  <a:pt x="1419860" y="337719"/>
                  <a:pt x="1394460" y="363119"/>
                </a:cubicBezTo>
                <a:cubicBezTo>
                  <a:pt x="1391222" y="366357"/>
                  <a:pt x="1389380" y="370739"/>
                  <a:pt x="1386840" y="374549"/>
                </a:cubicBezTo>
                <a:cubicBezTo>
                  <a:pt x="1388110" y="387249"/>
                  <a:pt x="1387780" y="400213"/>
                  <a:pt x="1390650" y="412649"/>
                </a:cubicBezTo>
                <a:cubicBezTo>
                  <a:pt x="1391680" y="417111"/>
                  <a:pt x="1396222" y="419983"/>
                  <a:pt x="1398270" y="424079"/>
                </a:cubicBezTo>
                <a:cubicBezTo>
                  <a:pt x="1413702" y="454943"/>
                  <a:pt x="1395650" y="432889"/>
                  <a:pt x="1421130" y="458369"/>
                </a:cubicBezTo>
                <a:cubicBezTo>
                  <a:pt x="1422351" y="463252"/>
                  <a:pt x="1426017" y="479573"/>
                  <a:pt x="1428750" y="485039"/>
                </a:cubicBezTo>
                <a:cubicBezTo>
                  <a:pt x="1443522" y="514582"/>
                  <a:pt x="1430603" y="479169"/>
                  <a:pt x="1440180" y="507899"/>
                </a:cubicBezTo>
                <a:cubicBezTo>
                  <a:pt x="1437640" y="511709"/>
                  <a:pt x="1435491" y="515811"/>
                  <a:pt x="1432560" y="519329"/>
                </a:cubicBezTo>
                <a:cubicBezTo>
                  <a:pt x="1429111" y="523468"/>
                  <a:pt x="1423803" y="526081"/>
                  <a:pt x="1421130" y="530759"/>
                </a:cubicBezTo>
                <a:cubicBezTo>
                  <a:pt x="1418532" y="535305"/>
                  <a:pt x="1418590" y="540919"/>
                  <a:pt x="1417320" y="545999"/>
                </a:cubicBezTo>
                <a:cubicBezTo>
                  <a:pt x="1419860" y="549809"/>
                  <a:pt x="1424940" y="552850"/>
                  <a:pt x="1424940" y="557429"/>
                </a:cubicBezTo>
                <a:cubicBezTo>
                  <a:pt x="1424940" y="562733"/>
                  <a:pt x="1408075" y="578104"/>
                  <a:pt x="1405890" y="580289"/>
                </a:cubicBezTo>
                <a:cubicBezTo>
                  <a:pt x="1404620" y="587909"/>
                  <a:pt x="1405913" y="596442"/>
                  <a:pt x="1402080" y="603149"/>
                </a:cubicBezTo>
                <a:cubicBezTo>
                  <a:pt x="1400087" y="606636"/>
                  <a:pt x="1393490" y="604119"/>
                  <a:pt x="1390650" y="606959"/>
                </a:cubicBezTo>
                <a:cubicBezTo>
                  <a:pt x="1387810" y="609799"/>
                  <a:pt x="1387943" y="614527"/>
                  <a:pt x="1386840" y="618389"/>
                </a:cubicBezTo>
                <a:cubicBezTo>
                  <a:pt x="1385401" y="623424"/>
                  <a:pt x="1377855" y="632833"/>
                  <a:pt x="1383030" y="633629"/>
                </a:cubicBezTo>
                <a:cubicBezTo>
                  <a:pt x="1400782" y="636360"/>
                  <a:pt x="1418590" y="628549"/>
                  <a:pt x="1436370" y="626009"/>
                </a:cubicBezTo>
                <a:cubicBezTo>
                  <a:pt x="1442344" y="590167"/>
                  <a:pt x="1436955" y="600510"/>
                  <a:pt x="1443990" y="614579"/>
                </a:cubicBezTo>
                <a:cubicBezTo>
                  <a:pt x="1446038" y="618675"/>
                  <a:pt x="1449070" y="622199"/>
                  <a:pt x="1451610" y="626009"/>
                </a:cubicBezTo>
                <a:cubicBezTo>
                  <a:pt x="1454150" y="636169"/>
                  <a:pt x="1455918" y="646554"/>
                  <a:pt x="1459230" y="656489"/>
                </a:cubicBezTo>
                <a:cubicBezTo>
                  <a:pt x="1460500" y="660299"/>
                  <a:pt x="1460200" y="665079"/>
                  <a:pt x="1463040" y="667919"/>
                </a:cubicBezTo>
                <a:cubicBezTo>
                  <a:pt x="1467056" y="671935"/>
                  <a:pt x="1473200" y="672999"/>
                  <a:pt x="1478280" y="675539"/>
                </a:cubicBezTo>
                <a:cubicBezTo>
                  <a:pt x="1483360" y="674269"/>
                  <a:pt x="1488707" y="673792"/>
                  <a:pt x="1493520" y="671729"/>
                </a:cubicBezTo>
                <a:cubicBezTo>
                  <a:pt x="1497729" y="669925"/>
                  <a:pt x="1500647" y="665674"/>
                  <a:pt x="1504950" y="664109"/>
                </a:cubicBezTo>
                <a:cubicBezTo>
                  <a:pt x="1514792" y="660530"/>
                  <a:pt x="1535430" y="656489"/>
                  <a:pt x="1535430" y="656489"/>
                </a:cubicBezTo>
                <a:cubicBezTo>
                  <a:pt x="1527810" y="655219"/>
                  <a:pt x="1517515" y="658614"/>
                  <a:pt x="1512570" y="652679"/>
                </a:cubicBezTo>
                <a:cubicBezTo>
                  <a:pt x="1508424" y="647704"/>
                  <a:pt x="1510992" y="637221"/>
                  <a:pt x="1516380" y="633629"/>
                </a:cubicBezTo>
                <a:cubicBezTo>
                  <a:pt x="1521768" y="630037"/>
                  <a:pt x="1529080" y="636169"/>
                  <a:pt x="1535430" y="637439"/>
                </a:cubicBezTo>
                <a:cubicBezTo>
                  <a:pt x="1536700" y="646329"/>
                  <a:pt x="1537479" y="655303"/>
                  <a:pt x="1539240" y="664109"/>
                </a:cubicBezTo>
                <a:cubicBezTo>
                  <a:pt x="1540028" y="668047"/>
                  <a:pt x="1539154" y="674565"/>
                  <a:pt x="1543050" y="675539"/>
                </a:cubicBezTo>
                <a:cubicBezTo>
                  <a:pt x="1547492" y="676650"/>
                  <a:pt x="1550670" y="670459"/>
                  <a:pt x="1554480" y="667919"/>
                </a:cubicBezTo>
                <a:cubicBezTo>
                  <a:pt x="1568450" y="670459"/>
                  <a:pt x="1582496" y="672614"/>
                  <a:pt x="1596390" y="675539"/>
                </a:cubicBezTo>
                <a:cubicBezTo>
                  <a:pt x="1606638" y="677696"/>
                  <a:pt x="1626870" y="683159"/>
                  <a:pt x="1626870" y="683159"/>
                </a:cubicBezTo>
                <a:cubicBezTo>
                  <a:pt x="1630680" y="685699"/>
                  <a:pt x="1633767" y="690131"/>
                  <a:pt x="1638300" y="690779"/>
                </a:cubicBezTo>
                <a:cubicBezTo>
                  <a:pt x="1650635" y="692541"/>
                  <a:pt x="1655608" y="684030"/>
                  <a:pt x="1664970" y="679349"/>
                </a:cubicBezTo>
                <a:cubicBezTo>
                  <a:pt x="1668562" y="677553"/>
                  <a:pt x="1672419" y="676070"/>
                  <a:pt x="1676400" y="675539"/>
                </a:cubicBezTo>
                <a:cubicBezTo>
                  <a:pt x="1691559" y="673518"/>
                  <a:pt x="1706880" y="672999"/>
                  <a:pt x="1722120" y="671729"/>
                </a:cubicBezTo>
                <a:cubicBezTo>
                  <a:pt x="1744980" y="672999"/>
                  <a:pt x="1769216" y="667624"/>
                  <a:pt x="1790700" y="675539"/>
                </a:cubicBezTo>
                <a:cubicBezTo>
                  <a:pt x="1797949" y="678210"/>
                  <a:pt x="1792995" y="690824"/>
                  <a:pt x="1794510" y="698399"/>
                </a:cubicBezTo>
                <a:cubicBezTo>
                  <a:pt x="1798025" y="715973"/>
                  <a:pt x="1796645" y="711126"/>
                  <a:pt x="1805940" y="725069"/>
                </a:cubicBezTo>
                <a:cubicBezTo>
                  <a:pt x="1807210" y="731419"/>
                  <a:pt x="1808179" y="737837"/>
                  <a:pt x="1809750" y="744119"/>
                </a:cubicBezTo>
                <a:cubicBezTo>
                  <a:pt x="1810724" y="748015"/>
                  <a:pt x="1815970" y="752336"/>
                  <a:pt x="1813560" y="755549"/>
                </a:cubicBezTo>
                <a:cubicBezTo>
                  <a:pt x="1810418" y="759738"/>
                  <a:pt x="1803400" y="758089"/>
                  <a:pt x="1798320" y="759359"/>
                </a:cubicBezTo>
                <a:cubicBezTo>
                  <a:pt x="1780207" y="771434"/>
                  <a:pt x="1791234" y="765531"/>
                  <a:pt x="1764030" y="774599"/>
                </a:cubicBezTo>
                <a:lnTo>
                  <a:pt x="1752600" y="778409"/>
                </a:lnTo>
                <a:cubicBezTo>
                  <a:pt x="1750060" y="786029"/>
                  <a:pt x="1751663" y="796814"/>
                  <a:pt x="1744980" y="801269"/>
                </a:cubicBezTo>
                <a:cubicBezTo>
                  <a:pt x="1733741" y="808761"/>
                  <a:pt x="1731287" y="809318"/>
                  <a:pt x="1722120" y="820319"/>
                </a:cubicBezTo>
                <a:cubicBezTo>
                  <a:pt x="1719189" y="823837"/>
                  <a:pt x="1718076" y="828888"/>
                  <a:pt x="1714500" y="831749"/>
                </a:cubicBezTo>
                <a:cubicBezTo>
                  <a:pt x="1712016" y="833737"/>
                  <a:pt x="1688826" y="839120"/>
                  <a:pt x="1687830" y="839369"/>
                </a:cubicBezTo>
                <a:cubicBezTo>
                  <a:pt x="1689100" y="845719"/>
                  <a:pt x="1687494" y="853444"/>
                  <a:pt x="1691640" y="858419"/>
                </a:cubicBezTo>
                <a:cubicBezTo>
                  <a:pt x="1694992" y="862442"/>
                  <a:pt x="1704538" y="857545"/>
                  <a:pt x="1706880" y="862229"/>
                </a:cubicBezTo>
                <a:cubicBezTo>
                  <a:pt x="1708676" y="865821"/>
                  <a:pt x="1699346" y="865065"/>
                  <a:pt x="1695450" y="866039"/>
                </a:cubicBezTo>
                <a:cubicBezTo>
                  <a:pt x="1689168" y="867610"/>
                  <a:pt x="1682750" y="868579"/>
                  <a:pt x="1676400" y="869849"/>
                </a:cubicBezTo>
                <a:cubicBezTo>
                  <a:pt x="1677670" y="876199"/>
                  <a:pt x="1676997" y="883276"/>
                  <a:pt x="1680210" y="888899"/>
                </a:cubicBezTo>
                <a:cubicBezTo>
                  <a:pt x="1682482" y="892875"/>
                  <a:pt x="1690647" y="892049"/>
                  <a:pt x="1691640" y="896519"/>
                </a:cubicBezTo>
                <a:cubicBezTo>
                  <a:pt x="1696199" y="917035"/>
                  <a:pt x="1690704" y="923657"/>
                  <a:pt x="1676400" y="930809"/>
                </a:cubicBezTo>
                <a:cubicBezTo>
                  <a:pt x="1672808" y="932605"/>
                  <a:pt x="1668780" y="933349"/>
                  <a:pt x="1664970" y="934619"/>
                </a:cubicBezTo>
                <a:cubicBezTo>
                  <a:pt x="1673396" y="943045"/>
                  <a:pt x="1677221" y="948365"/>
                  <a:pt x="1687830" y="953669"/>
                </a:cubicBezTo>
                <a:cubicBezTo>
                  <a:pt x="1719378" y="969443"/>
                  <a:pt x="1677933" y="943261"/>
                  <a:pt x="1710690" y="965099"/>
                </a:cubicBezTo>
                <a:cubicBezTo>
                  <a:pt x="1709165" y="971199"/>
                  <a:pt x="1702043" y="1001344"/>
                  <a:pt x="1699260" y="1003199"/>
                </a:cubicBezTo>
                <a:lnTo>
                  <a:pt x="1687830" y="1010819"/>
                </a:lnTo>
                <a:cubicBezTo>
                  <a:pt x="1680210" y="1008279"/>
                  <a:pt x="1667510" y="1010819"/>
                  <a:pt x="1664970" y="1003199"/>
                </a:cubicBezTo>
                <a:cubicBezTo>
                  <a:pt x="1659712" y="987425"/>
                  <a:pt x="1664502" y="993997"/>
                  <a:pt x="1649730" y="984149"/>
                </a:cubicBezTo>
                <a:cubicBezTo>
                  <a:pt x="1630680" y="985419"/>
                  <a:pt x="1611413" y="984820"/>
                  <a:pt x="1592580" y="987959"/>
                </a:cubicBezTo>
                <a:cubicBezTo>
                  <a:pt x="1588063" y="988712"/>
                  <a:pt x="1585246" y="993531"/>
                  <a:pt x="1581150" y="995579"/>
                </a:cubicBezTo>
                <a:cubicBezTo>
                  <a:pt x="1577558" y="997375"/>
                  <a:pt x="1573530" y="998119"/>
                  <a:pt x="1569720" y="999389"/>
                </a:cubicBezTo>
                <a:cubicBezTo>
                  <a:pt x="1569530" y="1000338"/>
                  <a:pt x="1565224" y="1025964"/>
                  <a:pt x="1562100" y="1029869"/>
                </a:cubicBezTo>
                <a:cubicBezTo>
                  <a:pt x="1559239" y="1033445"/>
                  <a:pt x="1554480" y="1034949"/>
                  <a:pt x="1550670" y="1037489"/>
                </a:cubicBezTo>
                <a:lnTo>
                  <a:pt x="1543050" y="1060349"/>
                </a:lnTo>
                <a:cubicBezTo>
                  <a:pt x="1541780" y="1064159"/>
                  <a:pt x="1542582" y="1069551"/>
                  <a:pt x="1539240" y="1071779"/>
                </a:cubicBezTo>
                <a:lnTo>
                  <a:pt x="1516380" y="1087019"/>
                </a:lnTo>
                <a:cubicBezTo>
                  <a:pt x="1512570" y="1089559"/>
                  <a:pt x="1508188" y="1091401"/>
                  <a:pt x="1504950" y="1094639"/>
                </a:cubicBezTo>
                <a:lnTo>
                  <a:pt x="1493520" y="1106069"/>
                </a:lnTo>
                <a:cubicBezTo>
                  <a:pt x="1494790" y="1114959"/>
                  <a:pt x="1491581" y="1125840"/>
                  <a:pt x="1497330" y="1132739"/>
                </a:cubicBezTo>
                <a:cubicBezTo>
                  <a:pt x="1498370" y="1133987"/>
                  <a:pt x="1521481" y="1125959"/>
                  <a:pt x="1524000" y="1125119"/>
                </a:cubicBezTo>
                <a:cubicBezTo>
                  <a:pt x="1533965" y="1131762"/>
                  <a:pt x="1538165" y="1132446"/>
                  <a:pt x="1543050" y="1144169"/>
                </a:cubicBezTo>
                <a:cubicBezTo>
                  <a:pt x="1547684" y="1155290"/>
                  <a:pt x="1554480" y="1178459"/>
                  <a:pt x="1554480" y="1178459"/>
                </a:cubicBezTo>
                <a:cubicBezTo>
                  <a:pt x="1554231" y="1179455"/>
                  <a:pt x="1548848" y="1202645"/>
                  <a:pt x="1546860" y="1205129"/>
                </a:cubicBezTo>
                <a:cubicBezTo>
                  <a:pt x="1543999" y="1208705"/>
                  <a:pt x="1539240" y="1210209"/>
                  <a:pt x="1535430" y="1212749"/>
                </a:cubicBezTo>
                <a:cubicBezTo>
                  <a:pt x="1532715" y="1220894"/>
                  <a:pt x="1530705" y="1232605"/>
                  <a:pt x="1520190" y="1235609"/>
                </a:cubicBezTo>
                <a:cubicBezTo>
                  <a:pt x="1515155" y="1237048"/>
                  <a:pt x="1510030" y="1233069"/>
                  <a:pt x="1504950" y="1231799"/>
                </a:cubicBezTo>
                <a:cubicBezTo>
                  <a:pt x="1495088" y="1221937"/>
                  <a:pt x="1482837" y="1211181"/>
                  <a:pt x="1478280" y="1197509"/>
                </a:cubicBezTo>
                <a:cubicBezTo>
                  <a:pt x="1477010" y="1193699"/>
                  <a:pt x="1476979" y="1189215"/>
                  <a:pt x="1474470" y="1186079"/>
                </a:cubicBezTo>
                <a:cubicBezTo>
                  <a:pt x="1467892" y="1177857"/>
                  <a:pt x="1456951" y="1176937"/>
                  <a:pt x="1447800" y="1174649"/>
                </a:cubicBezTo>
                <a:cubicBezTo>
                  <a:pt x="1418590" y="1175919"/>
                  <a:pt x="1389215" y="1175108"/>
                  <a:pt x="1360170" y="1178459"/>
                </a:cubicBezTo>
                <a:cubicBezTo>
                  <a:pt x="1355621" y="1178984"/>
                  <a:pt x="1353202" y="1185049"/>
                  <a:pt x="1348740" y="1186079"/>
                </a:cubicBezTo>
                <a:cubicBezTo>
                  <a:pt x="1336304" y="1188949"/>
                  <a:pt x="1323340" y="1188619"/>
                  <a:pt x="1310640" y="1189889"/>
                </a:cubicBezTo>
                <a:cubicBezTo>
                  <a:pt x="1311910" y="1193699"/>
                  <a:pt x="1311941" y="1198183"/>
                  <a:pt x="1314450" y="1201319"/>
                </a:cubicBezTo>
                <a:cubicBezTo>
                  <a:pt x="1317311" y="1204895"/>
                  <a:pt x="1323453" y="1205056"/>
                  <a:pt x="1325880" y="1208939"/>
                </a:cubicBezTo>
                <a:cubicBezTo>
                  <a:pt x="1330137" y="1215750"/>
                  <a:pt x="1333500" y="1231799"/>
                  <a:pt x="1333500" y="1231799"/>
                </a:cubicBezTo>
                <a:cubicBezTo>
                  <a:pt x="1300743" y="1253637"/>
                  <a:pt x="1342188" y="1227455"/>
                  <a:pt x="1310640" y="1243229"/>
                </a:cubicBezTo>
                <a:cubicBezTo>
                  <a:pt x="1285709" y="1255694"/>
                  <a:pt x="1313059" y="1245427"/>
                  <a:pt x="1287780" y="1262279"/>
                </a:cubicBezTo>
                <a:cubicBezTo>
                  <a:pt x="1284438" y="1264507"/>
                  <a:pt x="1280160" y="1264819"/>
                  <a:pt x="1276350" y="1266089"/>
                </a:cubicBezTo>
                <a:cubicBezTo>
                  <a:pt x="1268933" y="1288341"/>
                  <a:pt x="1278344" y="1267905"/>
                  <a:pt x="1261110" y="1285139"/>
                </a:cubicBezTo>
                <a:cubicBezTo>
                  <a:pt x="1256620" y="1289629"/>
                  <a:pt x="1254501" y="1296246"/>
                  <a:pt x="1249680" y="1300379"/>
                </a:cubicBezTo>
                <a:cubicBezTo>
                  <a:pt x="1245368" y="1304075"/>
                  <a:pt x="1239371" y="1305181"/>
                  <a:pt x="1234440" y="1307999"/>
                </a:cubicBezTo>
                <a:cubicBezTo>
                  <a:pt x="1213975" y="1319693"/>
                  <a:pt x="1232801" y="1313171"/>
                  <a:pt x="1207770" y="1319429"/>
                </a:cubicBezTo>
                <a:cubicBezTo>
                  <a:pt x="1192385" y="1329045"/>
                  <a:pt x="1178568" y="1339020"/>
                  <a:pt x="1162050" y="1346099"/>
                </a:cubicBezTo>
                <a:cubicBezTo>
                  <a:pt x="1155386" y="1348955"/>
                  <a:pt x="1141825" y="1352338"/>
                  <a:pt x="1135380" y="1353719"/>
                </a:cubicBezTo>
                <a:cubicBezTo>
                  <a:pt x="1122716" y="1356433"/>
                  <a:pt x="1097280" y="1361339"/>
                  <a:pt x="1097280" y="1361339"/>
                </a:cubicBezTo>
                <a:cubicBezTo>
                  <a:pt x="1092040" y="1360029"/>
                  <a:pt x="1072315" y="1358729"/>
                  <a:pt x="1074420" y="1346099"/>
                </a:cubicBezTo>
                <a:cubicBezTo>
                  <a:pt x="1075306" y="1340784"/>
                  <a:pt x="1082542" y="1338922"/>
                  <a:pt x="1085850" y="1334669"/>
                </a:cubicBezTo>
                <a:cubicBezTo>
                  <a:pt x="1091473" y="1327440"/>
                  <a:pt x="1101090" y="1311809"/>
                  <a:pt x="1101090" y="1311809"/>
                </a:cubicBezTo>
                <a:cubicBezTo>
                  <a:pt x="1099820" y="1307999"/>
                  <a:pt x="1101286" y="1300665"/>
                  <a:pt x="1097280" y="1300379"/>
                </a:cubicBezTo>
                <a:cubicBezTo>
                  <a:pt x="1080915" y="1299210"/>
                  <a:pt x="1051937" y="1306952"/>
                  <a:pt x="1032510" y="1311809"/>
                </a:cubicBezTo>
                <a:cubicBezTo>
                  <a:pt x="1025482" y="1332892"/>
                  <a:pt x="1034152" y="1319429"/>
                  <a:pt x="1005840" y="1319429"/>
                </a:cubicBezTo>
                <a:cubicBezTo>
                  <a:pt x="999364" y="1319429"/>
                  <a:pt x="993140" y="1321969"/>
                  <a:pt x="986790" y="1323239"/>
                </a:cubicBezTo>
                <a:cubicBezTo>
                  <a:pt x="962660" y="1321969"/>
                  <a:pt x="938464" y="1321617"/>
                  <a:pt x="914400" y="1319429"/>
                </a:cubicBezTo>
                <a:cubicBezTo>
                  <a:pt x="910400" y="1319065"/>
                  <a:pt x="906457" y="1317612"/>
                  <a:pt x="902970" y="1315619"/>
                </a:cubicBezTo>
                <a:cubicBezTo>
                  <a:pt x="897457" y="1312469"/>
                  <a:pt x="892810" y="1307999"/>
                  <a:pt x="887730" y="1304189"/>
                </a:cubicBezTo>
                <a:cubicBezTo>
                  <a:pt x="871220" y="1305459"/>
                  <a:pt x="854759" y="1307999"/>
                  <a:pt x="838200" y="1307999"/>
                </a:cubicBezTo>
                <a:cubicBezTo>
                  <a:pt x="787141" y="1307999"/>
                  <a:pt x="763782" y="1326803"/>
                  <a:pt x="746760" y="1292759"/>
                </a:cubicBezTo>
                <a:cubicBezTo>
                  <a:pt x="744964" y="1289167"/>
                  <a:pt x="744220" y="1285139"/>
                  <a:pt x="742950" y="1281329"/>
                </a:cubicBezTo>
                <a:cubicBezTo>
                  <a:pt x="745490" y="1268629"/>
                  <a:pt x="761346" y="1250413"/>
                  <a:pt x="750570" y="1243229"/>
                </a:cubicBezTo>
                <a:cubicBezTo>
                  <a:pt x="746760" y="1240689"/>
                  <a:pt x="743236" y="1237657"/>
                  <a:pt x="739140" y="1235609"/>
                </a:cubicBezTo>
                <a:cubicBezTo>
                  <a:pt x="723577" y="1227828"/>
                  <a:pt x="692205" y="1228840"/>
                  <a:pt x="681990" y="1227989"/>
                </a:cubicBezTo>
                <a:cubicBezTo>
                  <a:pt x="678180" y="1225449"/>
                  <a:pt x="674078" y="1223300"/>
                  <a:pt x="670560" y="1220369"/>
                </a:cubicBezTo>
                <a:cubicBezTo>
                  <a:pt x="666421" y="1216920"/>
                  <a:pt x="664054" y="1211127"/>
                  <a:pt x="659130" y="1208939"/>
                </a:cubicBezTo>
                <a:cubicBezTo>
                  <a:pt x="652071" y="1205802"/>
                  <a:pt x="643811" y="1206805"/>
                  <a:pt x="636270" y="1205129"/>
                </a:cubicBezTo>
                <a:cubicBezTo>
                  <a:pt x="632350" y="1204258"/>
                  <a:pt x="628702" y="1202422"/>
                  <a:pt x="624840" y="1201319"/>
                </a:cubicBezTo>
                <a:cubicBezTo>
                  <a:pt x="619805" y="1199880"/>
                  <a:pt x="614680" y="1198779"/>
                  <a:pt x="609600" y="1197509"/>
                </a:cubicBezTo>
                <a:cubicBezTo>
                  <a:pt x="590810" y="1184982"/>
                  <a:pt x="598317" y="1195383"/>
                  <a:pt x="609600" y="1178459"/>
                </a:cubicBezTo>
                <a:cubicBezTo>
                  <a:pt x="611828" y="1175117"/>
                  <a:pt x="612140" y="1170839"/>
                  <a:pt x="613410" y="1167029"/>
                </a:cubicBezTo>
                <a:cubicBezTo>
                  <a:pt x="610495" y="1155370"/>
                  <a:pt x="610751" y="1149130"/>
                  <a:pt x="601980" y="1140359"/>
                </a:cubicBezTo>
                <a:cubicBezTo>
                  <a:pt x="598742" y="1137121"/>
                  <a:pt x="594360" y="1135279"/>
                  <a:pt x="590550" y="1132739"/>
                </a:cubicBezTo>
                <a:cubicBezTo>
                  <a:pt x="574040" y="1134009"/>
                  <a:pt x="557376" y="1133966"/>
                  <a:pt x="541020" y="1136549"/>
                </a:cubicBezTo>
                <a:cubicBezTo>
                  <a:pt x="533086" y="1137802"/>
                  <a:pt x="518160" y="1144169"/>
                  <a:pt x="518160" y="1144169"/>
                </a:cubicBezTo>
                <a:cubicBezTo>
                  <a:pt x="459588" y="1141240"/>
                  <a:pt x="459503" y="1151472"/>
                  <a:pt x="426720" y="1132739"/>
                </a:cubicBezTo>
                <a:cubicBezTo>
                  <a:pt x="422744" y="1130467"/>
                  <a:pt x="419100" y="1127659"/>
                  <a:pt x="415290" y="1125119"/>
                </a:cubicBezTo>
                <a:cubicBezTo>
                  <a:pt x="397510" y="1126389"/>
                  <a:pt x="379533" y="1125999"/>
                  <a:pt x="361950" y="1128929"/>
                </a:cubicBezTo>
                <a:cubicBezTo>
                  <a:pt x="356348" y="1129863"/>
                  <a:pt x="352150" y="1134917"/>
                  <a:pt x="346710" y="1136549"/>
                </a:cubicBezTo>
                <a:cubicBezTo>
                  <a:pt x="339311" y="1138769"/>
                  <a:pt x="331391" y="1138683"/>
                  <a:pt x="323850" y="1140359"/>
                </a:cubicBezTo>
                <a:cubicBezTo>
                  <a:pt x="319930" y="1141230"/>
                  <a:pt x="316230" y="1142899"/>
                  <a:pt x="312420" y="1144169"/>
                </a:cubicBezTo>
                <a:cubicBezTo>
                  <a:pt x="292100" y="1142899"/>
                  <a:pt x="271313" y="1144871"/>
                  <a:pt x="251460" y="1140359"/>
                </a:cubicBezTo>
                <a:cubicBezTo>
                  <a:pt x="242726" y="1138374"/>
                  <a:pt x="224127" y="1122038"/>
                  <a:pt x="217170" y="1113689"/>
                </a:cubicBezTo>
                <a:cubicBezTo>
                  <a:pt x="214239" y="1110171"/>
                  <a:pt x="212788" y="1105497"/>
                  <a:pt x="209550" y="1102259"/>
                </a:cubicBezTo>
                <a:cubicBezTo>
                  <a:pt x="199765" y="1092474"/>
                  <a:pt x="184152" y="1090194"/>
                  <a:pt x="171450" y="1087019"/>
                </a:cubicBezTo>
                <a:cubicBezTo>
                  <a:pt x="167640" y="1084479"/>
                  <a:pt x="161721" y="1083651"/>
                  <a:pt x="160020" y="1079399"/>
                </a:cubicBezTo>
                <a:cubicBezTo>
                  <a:pt x="158048" y="1074470"/>
                  <a:pt x="169845" y="1058946"/>
                  <a:pt x="171450" y="1056539"/>
                </a:cubicBezTo>
                <a:cubicBezTo>
                  <a:pt x="170180" y="1048919"/>
                  <a:pt x="170777" y="1040738"/>
                  <a:pt x="167640" y="1033679"/>
                </a:cubicBezTo>
                <a:cubicBezTo>
                  <a:pt x="163711" y="1024840"/>
                  <a:pt x="151567" y="1020284"/>
                  <a:pt x="144780" y="1014629"/>
                </a:cubicBezTo>
                <a:cubicBezTo>
                  <a:pt x="140641" y="1011180"/>
                  <a:pt x="137735" y="1006331"/>
                  <a:pt x="133350" y="1003199"/>
                </a:cubicBezTo>
                <a:cubicBezTo>
                  <a:pt x="128865" y="999995"/>
                  <a:pt x="113353" y="992982"/>
                  <a:pt x="106680" y="991769"/>
                </a:cubicBezTo>
                <a:cubicBezTo>
                  <a:pt x="96606" y="989937"/>
                  <a:pt x="86360" y="989229"/>
                  <a:pt x="76200" y="987959"/>
                </a:cubicBezTo>
                <a:cubicBezTo>
                  <a:pt x="58732" y="961757"/>
                  <a:pt x="63856" y="973787"/>
                  <a:pt x="57150" y="953669"/>
                </a:cubicBezTo>
                <a:cubicBezTo>
                  <a:pt x="55422" y="938116"/>
                  <a:pt x="61015" y="892764"/>
                  <a:pt x="41910" y="873659"/>
                </a:cubicBezTo>
                <a:cubicBezTo>
                  <a:pt x="38672" y="870421"/>
                  <a:pt x="34689" y="867843"/>
                  <a:pt x="30480" y="866039"/>
                </a:cubicBezTo>
                <a:cubicBezTo>
                  <a:pt x="25667" y="863976"/>
                  <a:pt x="20320" y="863499"/>
                  <a:pt x="15240" y="862229"/>
                </a:cubicBezTo>
                <a:cubicBezTo>
                  <a:pt x="-603" y="838465"/>
                  <a:pt x="11430" y="863030"/>
                  <a:pt x="11430" y="839369"/>
                </a:cubicBezTo>
                <a:cubicBezTo>
                  <a:pt x="11430" y="830174"/>
                  <a:pt x="6816" y="817908"/>
                  <a:pt x="3810" y="808889"/>
                </a:cubicBezTo>
                <a:cubicBezTo>
                  <a:pt x="6350" y="805079"/>
                  <a:pt x="9626" y="801668"/>
                  <a:pt x="11430" y="797459"/>
                </a:cubicBezTo>
                <a:cubicBezTo>
                  <a:pt x="13493" y="792646"/>
                  <a:pt x="13801" y="787254"/>
                  <a:pt x="15240" y="782219"/>
                </a:cubicBezTo>
                <a:cubicBezTo>
                  <a:pt x="16343" y="778357"/>
                  <a:pt x="17780" y="774599"/>
                  <a:pt x="19050" y="770789"/>
                </a:cubicBezTo>
                <a:cubicBezTo>
                  <a:pt x="16510" y="764439"/>
                  <a:pt x="12968" y="758403"/>
                  <a:pt x="11430" y="751739"/>
                </a:cubicBezTo>
                <a:cubicBezTo>
                  <a:pt x="3830" y="718807"/>
                  <a:pt x="6740" y="641250"/>
                  <a:pt x="11430" y="626009"/>
                </a:cubicBezTo>
                <a:cubicBezTo>
                  <a:pt x="14071" y="617426"/>
                  <a:pt x="29210" y="623469"/>
                  <a:pt x="38100" y="622199"/>
                </a:cubicBezTo>
                <a:cubicBezTo>
                  <a:pt x="44076" y="619211"/>
                  <a:pt x="59385" y="612344"/>
                  <a:pt x="64770" y="606959"/>
                </a:cubicBezTo>
                <a:cubicBezTo>
                  <a:pt x="68008" y="603721"/>
                  <a:pt x="69728" y="599255"/>
                  <a:pt x="72390" y="595529"/>
                </a:cubicBezTo>
                <a:cubicBezTo>
                  <a:pt x="76081" y="590362"/>
                  <a:pt x="80010" y="585369"/>
                  <a:pt x="83820" y="580289"/>
                </a:cubicBezTo>
                <a:cubicBezTo>
                  <a:pt x="85090" y="576479"/>
                  <a:pt x="89426" y="572451"/>
                  <a:pt x="87630" y="568859"/>
                </a:cubicBezTo>
                <a:cubicBezTo>
                  <a:pt x="85834" y="565267"/>
                  <a:pt x="80169" y="565660"/>
                  <a:pt x="76200" y="565049"/>
                </a:cubicBezTo>
                <a:cubicBezTo>
                  <a:pt x="63585" y="563108"/>
                  <a:pt x="50800" y="562509"/>
                  <a:pt x="38100" y="561239"/>
                </a:cubicBezTo>
                <a:cubicBezTo>
                  <a:pt x="39370" y="557429"/>
                  <a:pt x="43402" y="553538"/>
                  <a:pt x="41910" y="549809"/>
                </a:cubicBezTo>
                <a:cubicBezTo>
                  <a:pt x="40209" y="545557"/>
                  <a:pt x="32907" y="546072"/>
                  <a:pt x="30480" y="542189"/>
                </a:cubicBezTo>
                <a:cubicBezTo>
                  <a:pt x="26223" y="535378"/>
                  <a:pt x="27315" y="526012"/>
                  <a:pt x="22860" y="519329"/>
                </a:cubicBezTo>
                <a:cubicBezTo>
                  <a:pt x="20320" y="515519"/>
                  <a:pt x="17288" y="511995"/>
                  <a:pt x="15240" y="507899"/>
                </a:cubicBezTo>
                <a:cubicBezTo>
                  <a:pt x="13444" y="504307"/>
                  <a:pt x="12584" y="500316"/>
                  <a:pt x="11430" y="496469"/>
                </a:cubicBezTo>
                <a:cubicBezTo>
                  <a:pt x="-1655" y="452852"/>
                  <a:pt x="8628" y="484254"/>
                  <a:pt x="0" y="458369"/>
                </a:cubicBezTo>
                <a:cubicBezTo>
                  <a:pt x="1270" y="425349"/>
                  <a:pt x="-1291" y="391957"/>
                  <a:pt x="3810" y="359309"/>
                </a:cubicBezTo>
                <a:cubicBezTo>
                  <a:pt x="5224" y="350261"/>
                  <a:pt x="13970" y="344069"/>
                  <a:pt x="19050" y="336449"/>
                </a:cubicBezTo>
                <a:cubicBezTo>
                  <a:pt x="28663" y="322030"/>
                  <a:pt x="3175" y="340894"/>
                  <a:pt x="3810" y="340259"/>
                </a:cubicBezTo>
                <a:close/>
              </a:path>
            </a:pathLst>
          </a:custGeom>
          <a:solidFill>
            <a:srgbClr val="FFFF00">
              <a:alpha val="50000"/>
            </a:srgbClr>
          </a:solidFill>
          <a:ln w="9525">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813962" y="3688080"/>
            <a:ext cx="1893668" cy="1958340"/>
          </a:xfrm>
          <a:custGeom>
            <a:avLst/>
            <a:gdLst>
              <a:gd name="connsiteX0" fmla="*/ 34388 w 1893668"/>
              <a:gd name="connsiteY0" fmla="*/ 918210 h 1958340"/>
              <a:gd name="connsiteX1" fmla="*/ 45818 w 1893668"/>
              <a:gd name="connsiteY1" fmla="*/ 895350 h 1958340"/>
              <a:gd name="connsiteX2" fmla="*/ 38198 w 1893668"/>
              <a:gd name="connsiteY2" fmla="*/ 883920 h 1958340"/>
              <a:gd name="connsiteX3" fmla="*/ 15338 w 1893668"/>
              <a:gd name="connsiteY3" fmla="*/ 868680 h 1958340"/>
              <a:gd name="connsiteX4" fmla="*/ 26768 w 1893668"/>
              <a:gd name="connsiteY4" fmla="*/ 773430 h 1958340"/>
              <a:gd name="connsiteX5" fmla="*/ 38198 w 1893668"/>
              <a:gd name="connsiteY5" fmla="*/ 765810 h 1958340"/>
              <a:gd name="connsiteX6" fmla="*/ 30578 w 1893668"/>
              <a:gd name="connsiteY6" fmla="*/ 742950 h 1958340"/>
              <a:gd name="connsiteX7" fmla="*/ 22958 w 1893668"/>
              <a:gd name="connsiteY7" fmla="*/ 731520 h 1958340"/>
              <a:gd name="connsiteX8" fmla="*/ 11528 w 1893668"/>
              <a:gd name="connsiteY8" fmla="*/ 701040 h 1958340"/>
              <a:gd name="connsiteX9" fmla="*/ 7718 w 1893668"/>
              <a:gd name="connsiteY9" fmla="*/ 685800 h 1958340"/>
              <a:gd name="connsiteX10" fmla="*/ 98 w 1893668"/>
              <a:gd name="connsiteY10" fmla="*/ 674370 h 1958340"/>
              <a:gd name="connsiteX11" fmla="*/ 30578 w 1893668"/>
              <a:gd name="connsiteY11" fmla="*/ 643890 h 1958340"/>
              <a:gd name="connsiteX12" fmla="*/ 38198 w 1893668"/>
              <a:gd name="connsiteY12" fmla="*/ 632460 h 1958340"/>
              <a:gd name="connsiteX13" fmla="*/ 34388 w 1893668"/>
              <a:gd name="connsiteY13" fmla="*/ 609600 h 1958340"/>
              <a:gd name="connsiteX14" fmla="*/ 68678 w 1893668"/>
              <a:gd name="connsiteY14" fmla="*/ 605790 h 1958340"/>
              <a:gd name="connsiteX15" fmla="*/ 80108 w 1893668"/>
              <a:gd name="connsiteY15" fmla="*/ 601980 h 1958340"/>
              <a:gd name="connsiteX16" fmla="*/ 106778 w 1893668"/>
              <a:gd name="connsiteY16" fmla="*/ 598170 h 1958340"/>
              <a:gd name="connsiteX17" fmla="*/ 110588 w 1893668"/>
              <a:gd name="connsiteY17" fmla="*/ 582930 h 1958340"/>
              <a:gd name="connsiteX18" fmla="*/ 118208 w 1893668"/>
              <a:gd name="connsiteY18" fmla="*/ 571500 h 1958340"/>
              <a:gd name="connsiteX19" fmla="*/ 122018 w 1893668"/>
              <a:gd name="connsiteY19" fmla="*/ 537210 h 1958340"/>
              <a:gd name="connsiteX20" fmla="*/ 144878 w 1893668"/>
              <a:gd name="connsiteY20" fmla="*/ 521970 h 1958340"/>
              <a:gd name="connsiteX21" fmla="*/ 160118 w 1893668"/>
              <a:gd name="connsiteY21" fmla="*/ 506730 h 1958340"/>
              <a:gd name="connsiteX22" fmla="*/ 171548 w 1893668"/>
              <a:gd name="connsiteY22" fmla="*/ 495300 h 1958340"/>
              <a:gd name="connsiteX23" fmla="*/ 182978 w 1893668"/>
              <a:gd name="connsiteY23" fmla="*/ 487680 h 1958340"/>
              <a:gd name="connsiteX24" fmla="*/ 198218 w 1893668"/>
              <a:gd name="connsiteY24" fmla="*/ 464820 h 1958340"/>
              <a:gd name="connsiteX25" fmla="*/ 205838 w 1893668"/>
              <a:gd name="connsiteY25" fmla="*/ 441960 h 1958340"/>
              <a:gd name="connsiteX26" fmla="*/ 202028 w 1893668"/>
              <a:gd name="connsiteY26" fmla="*/ 426720 h 1958340"/>
              <a:gd name="connsiteX27" fmla="*/ 186788 w 1893668"/>
              <a:gd name="connsiteY27" fmla="*/ 400050 h 1958340"/>
              <a:gd name="connsiteX28" fmla="*/ 213458 w 1893668"/>
              <a:gd name="connsiteY28" fmla="*/ 377190 h 1958340"/>
              <a:gd name="connsiteX29" fmla="*/ 224888 w 1893668"/>
              <a:gd name="connsiteY29" fmla="*/ 373380 h 1958340"/>
              <a:gd name="connsiteX30" fmla="*/ 243938 w 1893668"/>
              <a:gd name="connsiteY30" fmla="*/ 358140 h 1958340"/>
              <a:gd name="connsiteX31" fmla="*/ 251558 w 1893668"/>
              <a:gd name="connsiteY31" fmla="*/ 346710 h 1958340"/>
              <a:gd name="connsiteX32" fmla="*/ 262988 w 1893668"/>
              <a:gd name="connsiteY32" fmla="*/ 335280 h 1958340"/>
              <a:gd name="connsiteX33" fmla="*/ 255368 w 1893668"/>
              <a:gd name="connsiteY33" fmla="*/ 285750 h 1958340"/>
              <a:gd name="connsiteX34" fmla="*/ 251558 w 1893668"/>
              <a:gd name="connsiteY34" fmla="*/ 274320 h 1958340"/>
              <a:gd name="connsiteX35" fmla="*/ 224888 w 1893668"/>
              <a:gd name="connsiteY35" fmla="*/ 270510 h 1958340"/>
              <a:gd name="connsiteX36" fmla="*/ 217268 w 1893668"/>
              <a:gd name="connsiteY36" fmla="*/ 259080 h 1958340"/>
              <a:gd name="connsiteX37" fmla="*/ 228698 w 1893668"/>
              <a:gd name="connsiteY37" fmla="*/ 255270 h 1958340"/>
              <a:gd name="connsiteX38" fmla="*/ 243938 w 1893668"/>
              <a:gd name="connsiteY38" fmla="*/ 247650 h 1958340"/>
              <a:gd name="connsiteX39" fmla="*/ 251558 w 1893668"/>
              <a:gd name="connsiteY39" fmla="*/ 236220 h 1958340"/>
              <a:gd name="connsiteX40" fmla="*/ 255368 w 1893668"/>
              <a:gd name="connsiteY40" fmla="*/ 220980 h 1958340"/>
              <a:gd name="connsiteX41" fmla="*/ 266798 w 1893668"/>
              <a:gd name="connsiteY41" fmla="*/ 209550 h 1958340"/>
              <a:gd name="connsiteX42" fmla="*/ 289658 w 1893668"/>
              <a:gd name="connsiteY42" fmla="*/ 213360 h 1958340"/>
              <a:gd name="connsiteX43" fmla="*/ 293468 w 1893668"/>
              <a:gd name="connsiteY43" fmla="*/ 243840 h 1958340"/>
              <a:gd name="connsiteX44" fmla="*/ 304898 w 1893668"/>
              <a:gd name="connsiteY44" fmla="*/ 251460 h 1958340"/>
              <a:gd name="connsiteX45" fmla="*/ 308708 w 1893668"/>
              <a:gd name="connsiteY45" fmla="*/ 179070 h 1958340"/>
              <a:gd name="connsiteX46" fmla="*/ 304898 w 1893668"/>
              <a:gd name="connsiteY46" fmla="*/ 152400 h 1958340"/>
              <a:gd name="connsiteX47" fmla="*/ 282038 w 1893668"/>
              <a:gd name="connsiteY47" fmla="*/ 140970 h 1958340"/>
              <a:gd name="connsiteX48" fmla="*/ 285848 w 1893668"/>
              <a:gd name="connsiteY48" fmla="*/ 106680 h 1958340"/>
              <a:gd name="connsiteX49" fmla="*/ 301088 w 1893668"/>
              <a:gd name="connsiteY49" fmla="*/ 76200 h 1958340"/>
              <a:gd name="connsiteX50" fmla="*/ 297278 w 1893668"/>
              <a:gd name="connsiteY50" fmla="*/ 34290 h 1958340"/>
              <a:gd name="connsiteX51" fmla="*/ 285848 w 1893668"/>
              <a:gd name="connsiteY51" fmla="*/ 26670 h 1958340"/>
              <a:gd name="connsiteX52" fmla="*/ 282038 w 1893668"/>
              <a:gd name="connsiteY52" fmla="*/ 15240 h 1958340"/>
              <a:gd name="connsiteX53" fmla="*/ 293468 w 1893668"/>
              <a:gd name="connsiteY53" fmla="*/ 11430 h 1958340"/>
              <a:gd name="connsiteX54" fmla="*/ 323948 w 1893668"/>
              <a:gd name="connsiteY54" fmla="*/ 15240 h 1958340"/>
              <a:gd name="connsiteX55" fmla="*/ 342998 w 1893668"/>
              <a:gd name="connsiteY55" fmla="*/ 30480 h 1958340"/>
              <a:gd name="connsiteX56" fmla="*/ 354428 w 1893668"/>
              <a:gd name="connsiteY56" fmla="*/ 34290 h 1958340"/>
              <a:gd name="connsiteX57" fmla="*/ 365858 w 1893668"/>
              <a:gd name="connsiteY57" fmla="*/ 41910 h 1958340"/>
              <a:gd name="connsiteX58" fmla="*/ 369668 w 1893668"/>
              <a:gd name="connsiteY58" fmla="*/ 53340 h 1958340"/>
              <a:gd name="connsiteX59" fmla="*/ 377288 w 1893668"/>
              <a:gd name="connsiteY59" fmla="*/ 64770 h 1958340"/>
              <a:gd name="connsiteX60" fmla="*/ 392528 w 1893668"/>
              <a:gd name="connsiteY60" fmla="*/ 87630 h 1958340"/>
              <a:gd name="connsiteX61" fmla="*/ 419198 w 1893668"/>
              <a:gd name="connsiteY61" fmla="*/ 80010 h 1958340"/>
              <a:gd name="connsiteX62" fmla="*/ 423008 w 1893668"/>
              <a:gd name="connsiteY62" fmla="*/ 68580 h 1958340"/>
              <a:gd name="connsiteX63" fmla="*/ 430628 w 1893668"/>
              <a:gd name="connsiteY63" fmla="*/ 57150 h 1958340"/>
              <a:gd name="connsiteX64" fmla="*/ 445868 w 1893668"/>
              <a:gd name="connsiteY64" fmla="*/ 49530 h 1958340"/>
              <a:gd name="connsiteX65" fmla="*/ 457298 w 1893668"/>
              <a:gd name="connsiteY65" fmla="*/ 38100 h 1958340"/>
              <a:gd name="connsiteX66" fmla="*/ 480158 w 1893668"/>
              <a:gd name="connsiteY66" fmla="*/ 30480 h 1958340"/>
              <a:gd name="connsiteX67" fmla="*/ 491588 w 1893668"/>
              <a:gd name="connsiteY67" fmla="*/ 26670 h 1958340"/>
              <a:gd name="connsiteX68" fmla="*/ 503018 w 1893668"/>
              <a:gd name="connsiteY68" fmla="*/ 22860 h 1958340"/>
              <a:gd name="connsiteX69" fmla="*/ 522068 w 1893668"/>
              <a:gd name="connsiteY69" fmla="*/ 19050 h 1958340"/>
              <a:gd name="connsiteX70" fmla="*/ 533498 w 1893668"/>
              <a:gd name="connsiteY70" fmla="*/ 11430 h 1958340"/>
              <a:gd name="connsiteX71" fmla="*/ 560168 w 1893668"/>
              <a:gd name="connsiteY71" fmla="*/ 0 h 1958340"/>
              <a:gd name="connsiteX72" fmla="*/ 609698 w 1893668"/>
              <a:gd name="connsiteY72" fmla="*/ 15240 h 1958340"/>
              <a:gd name="connsiteX73" fmla="*/ 613508 w 1893668"/>
              <a:gd name="connsiteY73" fmla="*/ 26670 h 1958340"/>
              <a:gd name="connsiteX74" fmla="*/ 609698 w 1893668"/>
              <a:gd name="connsiteY74" fmla="*/ 49530 h 1958340"/>
              <a:gd name="connsiteX75" fmla="*/ 602078 w 1893668"/>
              <a:gd name="connsiteY75" fmla="*/ 60960 h 1958340"/>
              <a:gd name="connsiteX76" fmla="*/ 613508 w 1893668"/>
              <a:gd name="connsiteY76" fmla="*/ 68580 h 1958340"/>
              <a:gd name="connsiteX77" fmla="*/ 628748 w 1893668"/>
              <a:gd name="connsiteY77" fmla="*/ 72390 h 1958340"/>
              <a:gd name="connsiteX78" fmla="*/ 651608 w 1893668"/>
              <a:gd name="connsiteY78" fmla="*/ 80010 h 1958340"/>
              <a:gd name="connsiteX79" fmla="*/ 663038 w 1893668"/>
              <a:gd name="connsiteY79" fmla="*/ 83820 h 1958340"/>
              <a:gd name="connsiteX80" fmla="*/ 674468 w 1893668"/>
              <a:gd name="connsiteY80" fmla="*/ 99060 h 1958340"/>
              <a:gd name="connsiteX81" fmla="*/ 689708 w 1893668"/>
              <a:gd name="connsiteY81" fmla="*/ 125730 h 1958340"/>
              <a:gd name="connsiteX82" fmla="*/ 701138 w 1893668"/>
              <a:gd name="connsiteY82" fmla="*/ 129540 h 1958340"/>
              <a:gd name="connsiteX83" fmla="*/ 743048 w 1893668"/>
              <a:gd name="connsiteY83" fmla="*/ 137160 h 1958340"/>
              <a:gd name="connsiteX84" fmla="*/ 754478 w 1893668"/>
              <a:gd name="connsiteY84" fmla="*/ 140970 h 1958340"/>
              <a:gd name="connsiteX85" fmla="*/ 765908 w 1893668"/>
              <a:gd name="connsiteY85" fmla="*/ 148590 h 1958340"/>
              <a:gd name="connsiteX86" fmla="*/ 784958 w 1893668"/>
              <a:gd name="connsiteY86" fmla="*/ 152400 h 1958340"/>
              <a:gd name="connsiteX87" fmla="*/ 807818 w 1893668"/>
              <a:gd name="connsiteY87" fmla="*/ 163830 h 1958340"/>
              <a:gd name="connsiteX88" fmla="*/ 815438 w 1893668"/>
              <a:gd name="connsiteY88" fmla="*/ 175260 h 1958340"/>
              <a:gd name="connsiteX89" fmla="*/ 826868 w 1893668"/>
              <a:gd name="connsiteY89" fmla="*/ 179070 h 1958340"/>
              <a:gd name="connsiteX90" fmla="*/ 868778 w 1893668"/>
              <a:gd name="connsiteY90" fmla="*/ 171450 h 1958340"/>
              <a:gd name="connsiteX91" fmla="*/ 884018 w 1893668"/>
              <a:gd name="connsiteY91" fmla="*/ 175260 h 1958340"/>
              <a:gd name="connsiteX92" fmla="*/ 906878 w 1893668"/>
              <a:gd name="connsiteY92" fmla="*/ 190500 h 1958340"/>
              <a:gd name="connsiteX93" fmla="*/ 918308 w 1893668"/>
              <a:gd name="connsiteY93" fmla="*/ 198120 h 1958340"/>
              <a:gd name="connsiteX94" fmla="*/ 929738 w 1893668"/>
              <a:gd name="connsiteY94" fmla="*/ 201930 h 1958340"/>
              <a:gd name="connsiteX95" fmla="*/ 933548 w 1893668"/>
              <a:gd name="connsiteY95" fmla="*/ 217170 h 1958340"/>
              <a:gd name="connsiteX96" fmla="*/ 929738 w 1893668"/>
              <a:gd name="connsiteY96" fmla="*/ 232410 h 1958340"/>
              <a:gd name="connsiteX97" fmla="*/ 925928 w 1893668"/>
              <a:gd name="connsiteY97" fmla="*/ 243840 h 1958340"/>
              <a:gd name="connsiteX98" fmla="*/ 903068 w 1893668"/>
              <a:gd name="connsiteY98" fmla="*/ 262890 h 1958340"/>
              <a:gd name="connsiteX99" fmla="*/ 906878 w 1893668"/>
              <a:gd name="connsiteY99" fmla="*/ 281940 h 1958340"/>
              <a:gd name="connsiteX100" fmla="*/ 918308 w 1893668"/>
              <a:gd name="connsiteY100" fmla="*/ 289560 h 1958340"/>
              <a:gd name="connsiteX101" fmla="*/ 914498 w 1893668"/>
              <a:gd name="connsiteY101" fmla="*/ 331470 h 1958340"/>
              <a:gd name="connsiteX102" fmla="*/ 910688 w 1893668"/>
              <a:gd name="connsiteY102" fmla="*/ 342900 h 1958340"/>
              <a:gd name="connsiteX103" fmla="*/ 899258 w 1893668"/>
              <a:gd name="connsiteY103" fmla="*/ 354330 h 1958340"/>
              <a:gd name="connsiteX104" fmla="*/ 903068 w 1893668"/>
              <a:gd name="connsiteY104" fmla="*/ 392430 h 1958340"/>
              <a:gd name="connsiteX105" fmla="*/ 914498 w 1893668"/>
              <a:gd name="connsiteY105" fmla="*/ 403860 h 1958340"/>
              <a:gd name="connsiteX106" fmla="*/ 922118 w 1893668"/>
              <a:gd name="connsiteY106" fmla="*/ 426720 h 1958340"/>
              <a:gd name="connsiteX107" fmla="*/ 929738 w 1893668"/>
              <a:gd name="connsiteY107" fmla="*/ 438150 h 1958340"/>
              <a:gd name="connsiteX108" fmla="*/ 933548 w 1893668"/>
              <a:gd name="connsiteY108" fmla="*/ 453390 h 1958340"/>
              <a:gd name="connsiteX109" fmla="*/ 956408 w 1893668"/>
              <a:gd name="connsiteY109" fmla="*/ 468630 h 1958340"/>
              <a:gd name="connsiteX110" fmla="*/ 964028 w 1893668"/>
              <a:gd name="connsiteY110" fmla="*/ 480060 h 1958340"/>
              <a:gd name="connsiteX111" fmla="*/ 986888 w 1893668"/>
              <a:gd name="connsiteY111" fmla="*/ 495300 h 1958340"/>
              <a:gd name="connsiteX112" fmla="*/ 1032608 w 1893668"/>
              <a:gd name="connsiteY112" fmla="*/ 491490 h 1958340"/>
              <a:gd name="connsiteX113" fmla="*/ 1036418 w 1893668"/>
              <a:gd name="connsiteY113" fmla="*/ 480060 h 1958340"/>
              <a:gd name="connsiteX114" fmla="*/ 1047848 w 1893668"/>
              <a:gd name="connsiteY114" fmla="*/ 468630 h 1958340"/>
              <a:gd name="connsiteX115" fmla="*/ 1074518 w 1893668"/>
              <a:gd name="connsiteY115" fmla="*/ 491490 h 1958340"/>
              <a:gd name="connsiteX116" fmla="*/ 1085948 w 1893668"/>
              <a:gd name="connsiteY116" fmla="*/ 495300 h 1958340"/>
              <a:gd name="connsiteX117" fmla="*/ 1093568 w 1893668"/>
              <a:gd name="connsiteY117" fmla="*/ 483870 h 1958340"/>
              <a:gd name="connsiteX118" fmla="*/ 1097378 w 1893668"/>
              <a:gd name="connsiteY118" fmla="*/ 472440 h 1958340"/>
              <a:gd name="connsiteX119" fmla="*/ 1120238 w 1893668"/>
              <a:gd name="connsiteY119" fmla="*/ 449580 h 1958340"/>
              <a:gd name="connsiteX120" fmla="*/ 1131668 w 1893668"/>
              <a:gd name="connsiteY120" fmla="*/ 434340 h 1958340"/>
              <a:gd name="connsiteX121" fmla="*/ 1143098 w 1893668"/>
              <a:gd name="connsiteY121" fmla="*/ 422910 h 1958340"/>
              <a:gd name="connsiteX122" fmla="*/ 1158338 w 1893668"/>
              <a:gd name="connsiteY122" fmla="*/ 400050 h 1958340"/>
              <a:gd name="connsiteX123" fmla="*/ 1165958 w 1893668"/>
              <a:gd name="connsiteY123" fmla="*/ 388620 h 1958340"/>
              <a:gd name="connsiteX124" fmla="*/ 1192628 w 1893668"/>
              <a:gd name="connsiteY124" fmla="*/ 384810 h 1958340"/>
              <a:gd name="connsiteX125" fmla="*/ 1234538 w 1893668"/>
              <a:gd name="connsiteY125" fmla="*/ 392430 h 1958340"/>
              <a:gd name="connsiteX126" fmla="*/ 1230728 w 1893668"/>
              <a:gd name="connsiteY126" fmla="*/ 407670 h 1958340"/>
              <a:gd name="connsiteX127" fmla="*/ 1245968 w 1893668"/>
              <a:gd name="connsiteY127" fmla="*/ 434340 h 1958340"/>
              <a:gd name="connsiteX128" fmla="*/ 1253588 w 1893668"/>
              <a:gd name="connsiteY128" fmla="*/ 457200 h 1958340"/>
              <a:gd name="connsiteX129" fmla="*/ 1238348 w 1893668"/>
              <a:gd name="connsiteY129" fmla="*/ 506730 h 1958340"/>
              <a:gd name="connsiteX130" fmla="*/ 1200248 w 1893668"/>
              <a:gd name="connsiteY130" fmla="*/ 514350 h 1958340"/>
              <a:gd name="connsiteX131" fmla="*/ 1173578 w 1893668"/>
              <a:gd name="connsiteY131" fmla="*/ 541020 h 1958340"/>
              <a:gd name="connsiteX132" fmla="*/ 1188818 w 1893668"/>
              <a:gd name="connsiteY132" fmla="*/ 567690 h 1958340"/>
              <a:gd name="connsiteX133" fmla="*/ 1192628 w 1893668"/>
              <a:gd name="connsiteY133" fmla="*/ 579120 h 1958340"/>
              <a:gd name="connsiteX134" fmla="*/ 1200248 w 1893668"/>
              <a:gd name="connsiteY134" fmla="*/ 594360 h 1958340"/>
              <a:gd name="connsiteX135" fmla="*/ 1207868 w 1893668"/>
              <a:gd name="connsiteY135" fmla="*/ 624840 h 1958340"/>
              <a:gd name="connsiteX136" fmla="*/ 1211678 w 1893668"/>
              <a:gd name="connsiteY136" fmla="*/ 636270 h 1958340"/>
              <a:gd name="connsiteX137" fmla="*/ 1215488 w 1893668"/>
              <a:gd name="connsiteY137" fmla="*/ 651510 h 1958340"/>
              <a:gd name="connsiteX138" fmla="*/ 1234538 w 1893668"/>
              <a:gd name="connsiteY138" fmla="*/ 659130 h 1958340"/>
              <a:gd name="connsiteX139" fmla="*/ 1249778 w 1893668"/>
              <a:gd name="connsiteY139" fmla="*/ 647700 h 1958340"/>
              <a:gd name="connsiteX140" fmla="*/ 1257398 w 1893668"/>
              <a:gd name="connsiteY140" fmla="*/ 636270 h 1958340"/>
              <a:gd name="connsiteX141" fmla="*/ 1299308 w 1893668"/>
              <a:gd name="connsiteY141" fmla="*/ 643890 h 1958340"/>
              <a:gd name="connsiteX142" fmla="*/ 1371698 w 1893668"/>
              <a:gd name="connsiteY142" fmla="*/ 659130 h 1958340"/>
              <a:gd name="connsiteX143" fmla="*/ 1383128 w 1893668"/>
              <a:gd name="connsiteY143" fmla="*/ 670560 h 1958340"/>
              <a:gd name="connsiteX144" fmla="*/ 1413608 w 1893668"/>
              <a:gd name="connsiteY144" fmla="*/ 678180 h 1958340"/>
              <a:gd name="connsiteX145" fmla="*/ 1425038 w 1893668"/>
              <a:gd name="connsiteY145" fmla="*/ 685800 h 1958340"/>
              <a:gd name="connsiteX146" fmla="*/ 1432658 w 1893668"/>
              <a:gd name="connsiteY146" fmla="*/ 697230 h 1958340"/>
              <a:gd name="connsiteX147" fmla="*/ 1447898 w 1893668"/>
              <a:gd name="connsiteY147" fmla="*/ 701040 h 1958340"/>
              <a:gd name="connsiteX148" fmla="*/ 1459328 w 1893668"/>
              <a:gd name="connsiteY148" fmla="*/ 716280 h 1958340"/>
              <a:gd name="connsiteX149" fmla="*/ 1463138 w 1893668"/>
              <a:gd name="connsiteY149" fmla="*/ 735330 h 1958340"/>
              <a:gd name="connsiteX150" fmla="*/ 1482188 w 1893668"/>
              <a:gd name="connsiteY150" fmla="*/ 754380 h 1958340"/>
              <a:gd name="connsiteX151" fmla="*/ 1493618 w 1893668"/>
              <a:gd name="connsiteY151" fmla="*/ 781050 h 1958340"/>
              <a:gd name="connsiteX152" fmla="*/ 1505048 w 1893668"/>
              <a:gd name="connsiteY152" fmla="*/ 784860 h 1958340"/>
              <a:gd name="connsiteX153" fmla="*/ 1516478 w 1893668"/>
              <a:gd name="connsiteY153" fmla="*/ 792480 h 1958340"/>
              <a:gd name="connsiteX154" fmla="*/ 1581248 w 1893668"/>
              <a:gd name="connsiteY154" fmla="*/ 788670 h 1958340"/>
              <a:gd name="connsiteX155" fmla="*/ 1607918 w 1893668"/>
              <a:gd name="connsiteY155" fmla="*/ 784860 h 1958340"/>
              <a:gd name="connsiteX156" fmla="*/ 1619348 w 1893668"/>
              <a:gd name="connsiteY156" fmla="*/ 777240 h 1958340"/>
              <a:gd name="connsiteX157" fmla="*/ 1653638 w 1893668"/>
              <a:gd name="connsiteY157" fmla="*/ 781050 h 1958340"/>
              <a:gd name="connsiteX158" fmla="*/ 1665068 w 1893668"/>
              <a:gd name="connsiteY158" fmla="*/ 784860 h 1958340"/>
              <a:gd name="connsiteX159" fmla="*/ 1695548 w 1893668"/>
              <a:gd name="connsiteY159" fmla="*/ 800100 h 1958340"/>
              <a:gd name="connsiteX160" fmla="*/ 1783178 w 1893668"/>
              <a:gd name="connsiteY160" fmla="*/ 792480 h 1958340"/>
              <a:gd name="connsiteX161" fmla="*/ 1809848 w 1893668"/>
              <a:gd name="connsiteY161" fmla="*/ 796290 h 1958340"/>
              <a:gd name="connsiteX162" fmla="*/ 1828898 w 1893668"/>
              <a:gd name="connsiteY162" fmla="*/ 811530 h 1958340"/>
              <a:gd name="connsiteX163" fmla="*/ 1851758 w 1893668"/>
              <a:gd name="connsiteY163" fmla="*/ 819150 h 1958340"/>
              <a:gd name="connsiteX164" fmla="*/ 1863188 w 1893668"/>
              <a:gd name="connsiteY164" fmla="*/ 826770 h 1958340"/>
              <a:gd name="connsiteX165" fmla="*/ 1893668 w 1893668"/>
              <a:gd name="connsiteY165" fmla="*/ 834390 h 1958340"/>
              <a:gd name="connsiteX166" fmla="*/ 1821278 w 1893668"/>
              <a:gd name="connsiteY166" fmla="*/ 849630 h 1958340"/>
              <a:gd name="connsiteX167" fmla="*/ 1809848 w 1893668"/>
              <a:gd name="connsiteY167" fmla="*/ 857250 h 1958340"/>
              <a:gd name="connsiteX168" fmla="*/ 1798418 w 1893668"/>
              <a:gd name="connsiteY168" fmla="*/ 861060 h 1958340"/>
              <a:gd name="connsiteX169" fmla="*/ 1779368 w 1893668"/>
              <a:gd name="connsiteY169" fmla="*/ 883920 h 1958340"/>
              <a:gd name="connsiteX170" fmla="*/ 1756508 w 1893668"/>
              <a:gd name="connsiteY170" fmla="*/ 891540 h 1958340"/>
              <a:gd name="connsiteX171" fmla="*/ 1764128 w 1893668"/>
              <a:gd name="connsiteY171" fmla="*/ 914400 h 1958340"/>
              <a:gd name="connsiteX172" fmla="*/ 1767938 w 1893668"/>
              <a:gd name="connsiteY172" fmla="*/ 925830 h 1958340"/>
              <a:gd name="connsiteX173" fmla="*/ 1790798 w 1893668"/>
              <a:gd name="connsiteY173" fmla="*/ 933450 h 1958340"/>
              <a:gd name="connsiteX174" fmla="*/ 1802228 w 1893668"/>
              <a:gd name="connsiteY174" fmla="*/ 956310 h 1958340"/>
              <a:gd name="connsiteX175" fmla="*/ 1806038 w 1893668"/>
              <a:gd name="connsiteY175" fmla="*/ 971550 h 1958340"/>
              <a:gd name="connsiteX176" fmla="*/ 1840328 w 1893668"/>
              <a:gd name="connsiteY176" fmla="*/ 975360 h 1958340"/>
              <a:gd name="connsiteX177" fmla="*/ 1847948 w 1893668"/>
              <a:gd name="connsiteY177" fmla="*/ 1009650 h 1958340"/>
              <a:gd name="connsiteX178" fmla="*/ 1836518 w 1893668"/>
              <a:gd name="connsiteY178" fmla="*/ 1013460 h 1958340"/>
              <a:gd name="connsiteX179" fmla="*/ 1825088 w 1893668"/>
              <a:gd name="connsiteY179" fmla="*/ 1009650 h 1958340"/>
              <a:gd name="connsiteX180" fmla="*/ 1813658 w 1893668"/>
              <a:gd name="connsiteY180" fmla="*/ 1040130 h 1958340"/>
              <a:gd name="connsiteX181" fmla="*/ 1794608 w 1893668"/>
              <a:gd name="connsiteY181" fmla="*/ 1043940 h 1958340"/>
              <a:gd name="connsiteX182" fmla="*/ 1756508 w 1893668"/>
              <a:gd name="connsiteY182" fmla="*/ 1051560 h 1958340"/>
              <a:gd name="connsiteX183" fmla="*/ 1748888 w 1893668"/>
              <a:gd name="connsiteY183" fmla="*/ 1062990 h 1958340"/>
              <a:gd name="connsiteX184" fmla="*/ 1760318 w 1893668"/>
              <a:gd name="connsiteY184" fmla="*/ 1070610 h 1958340"/>
              <a:gd name="connsiteX185" fmla="*/ 1767938 w 1893668"/>
              <a:gd name="connsiteY185" fmla="*/ 1082040 h 1958340"/>
              <a:gd name="connsiteX186" fmla="*/ 1779368 w 1893668"/>
              <a:gd name="connsiteY186" fmla="*/ 1120140 h 1958340"/>
              <a:gd name="connsiteX187" fmla="*/ 1790798 w 1893668"/>
              <a:gd name="connsiteY187" fmla="*/ 1116330 h 1958340"/>
              <a:gd name="connsiteX188" fmla="*/ 1783178 w 1893668"/>
              <a:gd name="connsiteY188" fmla="*/ 1127760 h 1958340"/>
              <a:gd name="connsiteX189" fmla="*/ 1798418 w 1893668"/>
              <a:gd name="connsiteY189" fmla="*/ 1154430 h 1958340"/>
              <a:gd name="connsiteX190" fmla="*/ 1786988 w 1893668"/>
              <a:gd name="connsiteY190" fmla="*/ 1196340 h 1958340"/>
              <a:gd name="connsiteX191" fmla="*/ 1756508 w 1893668"/>
              <a:gd name="connsiteY191" fmla="*/ 1200150 h 1958340"/>
              <a:gd name="connsiteX192" fmla="*/ 1745078 w 1893668"/>
              <a:gd name="connsiteY192" fmla="*/ 1211580 h 1958340"/>
              <a:gd name="connsiteX193" fmla="*/ 1733648 w 1893668"/>
              <a:gd name="connsiteY193" fmla="*/ 1215390 h 1958340"/>
              <a:gd name="connsiteX194" fmla="*/ 1729838 w 1893668"/>
              <a:gd name="connsiteY194" fmla="*/ 1226820 h 1958340"/>
              <a:gd name="connsiteX195" fmla="*/ 1722218 w 1893668"/>
              <a:gd name="connsiteY195" fmla="*/ 1242060 h 1958340"/>
              <a:gd name="connsiteX196" fmla="*/ 1726028 w 1893668"/>
              <a:gd name="connsiteY196" fmla="*/ 1272540 h 1958340"/>
              <a:gd name="connsiteX197" fmla="*/ 1745078 w 1893668"/>
              <a:gd name="connsiteY197" fmla="*/ 1276350 h 1958340"/>
              <a:gd name="connsiteX198" fmla="*/ 1748888 w 1893668"/>
              <a:gd name="connsiteY198" fmla="*/ 1291590 h 1958340"/>
              <a:gd name="connsiteX199" fmla="*/ 1756508 w 1893668"/>
              <a:gd name="connsiteY199" fmla="*/ 1303020 h 1958340"/>
              <a:gd name="connsiteX200" fmla="*/ 1760318 w 1893668"/>
              <a:gd name="connsiteY200" fmla="*/ 1318260 h 1958340"/>
              <a:gd name="connsiteX201" fmla="*/ 1764128 w 1893668"/>
              <a:gd name="connsiteY201" fmla="*/ 1329690 h 1958340"/>
              <a:gd name="connsiteX202" fmla="*/ 1748888 w 1893668"/>
              <a:gd name="connsiteY202" fmla="*/ 1375410 h 1958340"/>
              <a:gd name="connsiteX203" fmla="*/ 1737458 w 1893668"/>
              <a:gd name="connsiteY203" fmla="*/ 1379220 h 1958340"/>
              <a:gd name="connsiteX204" fmla="*/ 1710788 w 1893668"/>
              <a:gd name="connsiteY204" fmla="*/ 1413510 h 1958340"/>
              <a:gd name="connsiteX205" fmla="*/ 1695548 w 1893668"/>
              <a:gd name="connsiteY205" fmla="*/ 1417320 h 1958340"/>
              <a:gd name="connsiteX206" fmla="*/ 1684118 w 1893668"/>
              <a:gd name="connsiteY206" fmla="*/ 1421130 h 1958340"/>
              <a:gd name="connsiteX207" fmla="*/ 1676498 w 1893668"/>
              <a:gd name="connsiteY207" fmla="*/ 1447800 h 1958340"/>
              <a:gd name="connsiteX208" fmla="*/ 1665068 w 1893668"/>
              <a:gd name="connsiteY208" fmla="*/ 1459230 h 1958340"/>
              <a:gd name="connsiteX209" fmla="*/ 1649828 w 1893668"/>
              <a:gd name="connsiteY209" fmla="*/ 1493520 h 1958340"/>
              <a:gd name="connsiteX210" fmla="*/ 1646018 w 1893668"/>
              <a:gd name="connsiteY210" fmla="*/ 1504950 h 1958340"/>
              <a:gd name="connsiteX211" fmla="*/ 1634588 w 1893668"/>
              <a:gd name="connsiteY211" fmla="*/ 1512570 h 1958340"/>
              <a:gd name="connsiteX212" fmla="*/ 1611728 w 1893668"/>
              <a:gd name="connsiteY212" fmla="*/ 1520190 h 1958340"/>
              <a:gd name="connsiteX213" fmla="*/ 1600298 w 1893668"/>
              <a:gd name="connsiteY213" fmla="*/ 1524000 h 1958340"/>
              <a:gd name="connsiteX214" fmla="*/ 1566008 w 1893668"/>
              <a:gd name="connsiteY214" fmla="*/ 1527810 h 1958340"/>
              <a:gd name="connsiteX215" fmla="*/ 1546958 w 1893668"/>
              <a:gd name="connsiteY215" fmla="*/ 1550670 h 1958340"/>
              <a:gd name="connsiteX216" fmla="*/ 1535528 w 1893668"/>
              <a:gd name="connsiteY216" fmla="*/ 1558290 h 1958340"/>
              <a:gd name="connsiteX217" fmla="*/ 1527908 w 1893668"/>
              <a:gd name="connsiteY217" fmla="*/ 1581150 h 1958340"/>
              <a:gd name="connsiteX218" fmla="*/ 1520288 w 1893668"/>
              <a:gd name="connsiteY218" fmla="*/ 1634490 h 1958340"/>
              <a:gd name="connsiteX219" fmla="*/ 1508858 w 1893668"/>
              <a:gd name="connsiteY219" fmla="*/ 1653540 h 1958340"/>
              <a:gd name="connsiteX220" fmla="*/ 1485998 w 1893668"/>
              <a:gd name="connsiteY220" fmla="*/ 1661160 h 1958340"/>
              <a:gd name="connsiteX221" fmla="*/ 1474568 w 1893668"/>
              <a:gd name="connsiteY221" fmla="*/ 1672590 h 1958340"/>
              <a:gd name="connsiteX222" fmla="*/ 1470758 w 1893668"/>
              <a:gd name="connsiteY222" fmla="*/ 1684020 h 1958340"/>
              <a:gd name="connsiteX223" fmla="*/ 1466948 w 1893668"/>
              <a:gd name="connsiteY223" fmla="*/ 1737360 h 1958340"/>
              <a:gd name="connsiteX224" fmla="*/ 1451708 w 1893668"/>
              <a:gd name="connsiteY224" fmla="*/ 1771650 h 1958340"/>
              <a:gd name="connsiteX225" fmla="*/ 1440278 w 1893668"/>
              <a:gd name="connsiteY225" fmla="*/ 1798320 h 1958340"/>
              <a:gd name="connsiteX226" fmla="*/ 1436468 w 1893668"/>
              <a:gd name="connsiteY226" fmla="*/ 1809750 h 1958340"/>
              <a:gd name="connsiteX227" fmla="*/ 1425038 w 1893668"/>
              <a:gd name="connsiteY227" fmla="*/ 1817370 h 1958340"/>
              <a:gd name="connsiteX228" fmla="*/ 1345028 w 1893668"/>
              <a:gd name="connsiteY228" fmla="*/ 1844040 h 1958340"/>
              <a:gd name="connsiteX229" fmla="*/ 1325978 w 1893668"/>
              <a:gd name="connsiteY229" fmla="*/ 1870710 h 1958340"/>
              <a:gd name="connsiteX230" fmla="*/ 1318358 w 1893668"/>
              <a:gd name="connsiteY230" fmla="*/ 1885950 h 1958340"/>
              <a:gd name="connsiteX231" fmla="*/ 1310738 w 1893668"/>
              <a:gd name="connsiteY231" fmla="*/ 1897380 h 1958340"/>
              <a:gd name="connsiteX232" fmla="*/ 1306928 w 1893668"/>
              <a:gd name="connsiteY232" fmla="*/ 1908810 h 1958340"/>
              <a:gd name="connsiteX233" fmla="*/ 1291688 w 1893668"/>
              <a:gd name="connsiteY233" fmla="*/ 1931670 h 1958340"/>
              <a:gd name="connsiteX234" fmla="*/ 1284068 w 1893668"/>
              <a:gd name="connsiteY234" fmla="*/ 1943100 h 1958340"/>
              <a:gd name="connsiteX235" fmla="*/ 1276448 w 1893668"/>
              <a:gd name="connsiteY235" fmla="*/ 1954530 h 1958340"/>
              <a:gd name="connsiteX236" fmla="*/ 1265018 w 1893668"/>
              <a:gd name="connsiteY236" fmla="*/ 1958340 h 1958340"/>
              <a:gd name="connsiteX237" fmla="*/ 1253588 w 1893668"/>
              <a:gd name="connsiteY237" fmla="*/ 1950720 h 1958340"/>
              <a:gd name="connsiteX238" fmla="*/ 1238348 w 1893668"/>
              <a:gd name="connsiteY238" fmla="*/ 1924050 h 1958340"/>
              <a:gd name="connsiteX239" fmla="*/ 1226918 w 1893668"/>
              <a:gd name="connsiteY239" fmla="*/ 1916430 h 1958340"/>
              <a:gd name="connsiteX240" fmla="*/ 1211678 w 1893668"/>
              <a:gd name="connsiteY240" fmla="*/ 1893570 h 1958340"/>
              <a:gd name="connsiteX241" fmla="*/ 1207868 w 1893668"/>
              <a:gd name="connsiteY241" fmla="*/ 1882140 h 1958340"/>
              <a:gd name="connsiteX242" fmla="*/ 1196438 w 1893668"/>
              <a:gd name="connsiteY242" fmla="*/ 1878330 h 1958340"/>
              <a:gd name="connsiteX243" fmla="*/ 1089758 w 1893668"/>
              <a:gd name="connsiteY243" fmla="*/ 1889760 h 1958340"/>
              <a:gd name="connsiteX244" fmla="*/ 1078328 w 1893668"/>
              <a:gd name="connsiteY244" fmla="*/ 1901190 h 1958340"/>
              <a:gd name="connsiteX245" fmla="*/ 1066898 w 1893668"/>
              <a:gd name="connsiteY245" fmla="*/ 1916430 h 1958340"/>
              <a:gd name="connsiteX246" fmla="*/ 1059278 w 1893668"/>
              <a:gd name="connsiteY246" fmla="*/ 1927860 h 1958340"/>
              <a:gd name="connsiteX247" fmla="*/ 1047848 w 1893668"/>
              <a:gd name="connsiteY247" fmla="*/ 1931670 h 1958340"/>
              <a:gd name="connsiteX248" fmla="*/ 1036418 w 1893668"/>
              <a:gd name="connsiteY248" fmla="*/ 1943100 h 1958340"/>
              <a:gd name="connsiteX249" fmla="*/ 1028798 w 1893668"/>
              <a:gd name="connsiteY249" fmla="*/ 1954530 h 1958340"/>
              <a:gd name="connsiteX250" fmla="*/ 1005938 w 1893668"/>
              <a:gd name="connsiteY250" fmla="*/ 1950720 h 1958340"/>
              <a:gd name="connsiteX251" fmla="*/ 983078 w 1893668"/>
              <a:gd name="connsiteY251" fmla="*/ 1935480 h 1958340"/>
              <a:gd name="connsiteX252" fmla="*/ 956408 w 1893668"/>
              <a:gd name="connsiteY252" fmla="*/ 1924050 h 1958340"/>
              <a:gd name="connsiteX253" fmla="*/ 983078 w 1893668"/>
              <a:gd name="connsiteY253" fmla="*/ 1905000 h 1958340"/>
              <a:gd name="connsiteX254" fmla="*/ 986888 w 1893668"/>
              <a:gd name="connsiteY254" fmla="*/ 1889760 h 1958340"/>
              <a:gd name="connsiteX255" fmla="*/ 1009748 w 1893668"/>
              <a:gd name="connsiteY255" fmla="*/ 1874520 h 1958340"/>
              <a:gd name="connsiteX256" fmla="*/ 1024988 w 1893668"/>
              <a:gd name="connsiteY256" fmla="*/ 1851660 h 1958340"/>
              <a:gd name="connsiteX257" fmla="*/ 1040228 w 1893668"/>
              <a:gd name="connsiteY257" fmla="*/ 1817370 h 1958340"/>
              <a:gd name="connsiteX258" fmla="*/ 1051658 w 1893668"/>
              <a:gd name="connsiteY258" fmla="*/ 1805940 h 1958340"/>
              <a:gd name="connsiteX259" fmla="*/ 1108808 w 1893668"/>
              <a:gd name="connsiteY259" fmla="*/ 1798320 h 1958340"/>
              <a:gd name="connsiteX260" fmla="*/ 1120238 w 1893668"/>
              <a:gd name="connsiteY260" fmla="*/ 1809750 h 1958340"/>
              <a:gd name="connsiteX261" fmla="*/ 1131668 w 1893668"/>
              <a:gd name="connsiteY261" fmla="*/ 1813560 h 1958340"/>
              <a:gd name="connsiteX262" fmla="*/ 1181198 w 1893668"/>
              <a:gd name="connsiteY262" fmla="*/ 1794510 h 1958340"/>
              <a:gd name="connsiteX263" fmla="*/ 1173578 w 1893668"/>
              <a:gd name="connsiteY263" fmla="*/ 1767840 h 1958340"/>
              <a:gd name="connsiteX264" fmla="*/ 1165958 w 1893668"/>
              <a:gd name="connsiteY264" fmla="*/ 1756410 h 1958340"/>
              <a:gd name="connsiteX265" fmla="*/ 1154528 w 1893668"/>
              <a:gd name="connsiteY265" fmla="*/ 1752600 h 1958340"/>
              <a:gd name="connsiteX266" fmla="*/ 1135478 w 1893668"/>
              <a:gd name="connsiteY266" fmla="*/ 1744980 h 1958340"/>
              <a:gd name="connsiteX267" fmla="*/ 1139288 w 1893668"/>
              <a:gd name="connsiteY267" fmla="*/ 1733550 h 1958340"/>
              <a:gd name="connsiteX268" fmla="*/ 1165958 w 1893668"/>
              <a:gd name="connsiteY268" fmla="*/ 1722120 h 1958340"/>
              <a:gd name="connsiteX269" fmla="*/ 1165958 w 1893668"/>
              <a:gd name="connsiteY269" fmla="*/ 1691640 h 1958340"/>
              <a:gd name="connsiteX270" fmla="*/ 1154528 w 1893668"/>
              <a:gd name="connsiteY270" fmla="*/ 1680210 h 1958340"/>
              <a:gd name="connsiteX271" fmla="*/ 1158338 w 1893668"/>
              <a:gd name="connsiteY271" fmla="*/ 1668780 h 1958340"/>
              <a:gd name="connsiteX272" fmla="*/ 1165958 w 1893668"/>
              <a:gd name="connsiteY272" fmla="*/ 1653540 h 1958340"/>
              <a:gd name="connsiteX273" fmla="*/ 1169768 w 1893668"/>
              <a:gd name="connsiteY273" fmla="*/ 1642110 h 1958340"/>
              <a:gd name="connsiteX274" fmla="*/ 1181198 w 1893668"/>
              <a:gd name="connsiteY274" fmla="*/ 1638300 h 1958340"/>
              <a:gd name="connsiteX275" fmla="*/ 1196438 w 1893668"/>
              <a:gd name="connsiteY275" fmla="*/ 1630680 h 1958340"/>
              <a:gd name="connsiteX276" fmla="*/ 1215488 w 1893668"/>
              <a:gd name="connsiteY276" fmla="*/ 1604010 h 1958340"/>
              <a:gd name="connsiteX277" fmla="*/ 1234538 w 1893668"/>
              <a:gd name="connsiteY277" fmla="*/ 1581150 h 1958340"/>
              <a:gd name="connsiteX278" fmla="*/ 1268828 w 1893668"/>
              <a:gd name="connsiteY278" fmla="*/ 1562100 h 1958340"/>
              <a:gd name="connsiteX279" fmla="*/ 1291688 w 1893668"/>
              <a:gd name="connsiteY279" fmla="*/ 1543050 h 1958340"/>
              <a:gd name="connsiteX280" fmla="*/ 1287878 w 1893668"/>
              <a:gd name="connsiteY280" fmla="*/ 1512570 h 1958340"/>
              <a:gd name="connsiteX281" fmla="*/ 1284068 w 1893668"/>
              <a:gd name="connsiteY281" fmla="*/ 1501140 h 1958340"/>
              <a:gd name="connsiteX282" fmla="*/ 1272638 w 1893668"/>
              <a:gd name="connsiteY282" fmla="*/ 1493520 h 1958340"/>
              <a:gd name="connsiteX283" fmla="*/ 1265018 w 1893668"/>
              <a:gd name="connsiteY283" fmla="*/ 1482090 h 1958340"/>
              <a:gd name="connsiteX284" fmla="*/ 1253588 w 1893668"/>
              <a:gd name="connsiteY284" fmla="*/ 1478280 h 1958340"/>
              <a:gd name="connsiteX285" fmla="*/ 1242158 w 1893668"/>
              <a:gd name="connsiteY285" fmla="*/ 1470660 h 1958340"/>
              <a:gd name="connsiteX286" fmla="*/ 1230728 w 1893668"/>
              <a:gd name="connsiteY286" fmla="*/ 1474470 h 1958340"/>
              <a:gd name="connsiteX287" fmla="*/ 1219298 w 1893668"/>
              <a:gd name="connsiteY287" fmla="*/ 1485900 h 1958340"/>
              <a:gd name="connsiteX288" fmla="*/ 1093568 w 1893668"/>
              <a:gd name="connsiteY288" fmla="*/ 1489710 h 1958340"/>
              <a:gd name="connsiteX289" fmla="*/ 1047848 w 1893668"/>
              <a:gd name="connsiteY289" fmla="*/ 1478280 h 1958340"/>
              <a:gd name="connsiteX290" fmla="*/ 1024988 w 1893668"/>
              <a:gd name="connsiteY290" fmla="*/ 1463040 h 1958340"/>
              <a:gd name="connsiteX291" fmla="*/ 1013558 w 1893668"/>
              <a:gd name="connsiteY291" fmla="*/ 1447800 h 1958340"/>
              <a:gd name="connsiteX292" fmla="*/ 998318 w 1893668"/>
              <a:gd name="connsiteY292" fmla="*/ 1443990 h 1958340"/>
              <a:gd name="connsiteX293" fmla="*/ 979268 w 1893668"/>
              <a:gd name="connsiteY293" fmla="*/ 1459230 h 1958340"/>
              <a:gd name="connsiteX294" fmla="*/ 986888 w 1893668"/>
              <a:gd name="connsiteY294" fmla="*/ 1470660 h 1958340"/>
              <a:gd name="connsiteX295" fmla="*/ 944978 w 1893668"/>
              <a:gd name="connsiteY295" fmla="*/ 1482090 h 1958340"/>
              <a:gd name="connsiteX296" fmla="*/ 933548 w 1893668"/>
              <a:gd name="connsiteY296" fmla="*/ 1474470 h 1958340"/>
              <a:gd name="connsiteX297" fmla="*/ 929738 w 1893668"/>
              <a:gd name="connsiteY297" fmla="*/ 1463040 h 1958340"/>
              <a:gd name="connsiteX298" fmla="*/ 922118 w 1893668"/>
              <a:gd name="connsiteY298" fmla="*/ 1447800 h 1958340"/>
              <a:gd name="connsiteX299" fmla="*/ 910688 w 1893668"/>
              <a:gd name="connsiteY299" fmla="*/ 1409700 h 1958340"/>
              <a:gd name="connsiteX300" fmla="*/ 899258 w 1893668"/>
              <a:gd name="connsiteY300" fmla="*/ 1413510 h 1958340"/>
              <a:gd name="connsiteX301" fmla="*/ 876398 w 1893668"/>
              <a:gd name="connsiteY301" fmla="*/ 1432560 h 1958340"/>
              <a:gd name="connsiteX302" fmla="*/ 853538 w 1893668"/>
              <a:gd name="connsiteY302" fmla="*/ 1436370 h 1958340"/>
              <a:gd name="connsiteX303" fmla="*/ 845918 w 1893668"/>
              <a:gd name="connsiteY303" fmla="*/ 1424940 h 1958340"/>
              <a:gd name="connsiteX304" fmla="*/ 868778 w 1893668"/>
              <a:gd name="connsiteY304" fmla="*/ 1417320 h 1958340"/>
              <a:gd name="connsiteX305" fmla="*/ 891638 w 1893668"/>
              <a:gd name="connsiteY305" fmla="*/ 1405890 h 1958340"/>
              <a:gd name="connsiteX306" fmla="*/ 899258 w 1893668"/>
              <a:gd name="connsiteY306" fmla="*/ 1329690 h 1958340"/>
              <a:gd name="connsiteX307" fmla="*/ 906878 w 1893668"/>
              <a:gd name="connsiteY307" fmla="*/ 1318260 h 1958340"/>
              <a:gd name="connsiteX308" fmla="*/ 899258 w 1893668"/>
              <a:gd name="connsiteY308" fmla="*/ 1280160 h 1958340"/>
              <a:gd name="connsiteX309" fmla="*/ 895448 w 1893668"/>
              <a:gd name="connsiteY309" fmla="*/ 1268730 h 1958340"/>
              <a:gd name="connsiteX310" fmla="*/ 884018 w 1893668"/>
              <a:gd name="connsiteY310" fmla="*/ 1257300 h 1958340"/>
              <a:gd name="connsiteX311" fmla="*/ 868778 w 1893668"/>
              <a:gd name="connsiteY311" fmla="*/ 1234440 h 1958340"/>
              <a:gd name="connsiteX312" fmla="*/ 864968 w 1893668"/>
              <a:gd name="connsiteY312" fmla="*/ 1219200 h 1958340"/>
              <a:gd name="connsiteX313" fmla="*/ 857348 w 1893668"/>
              <a:gd name="connsiteY313" fmla="*/ 1207770 h 1958340"/>
              <a:gd name="connsiteX314" fmla="*/ 861158 w 1893668"/>
              <a:gd name="connsiteY314" fmla="*/ 1188720 h 1958340"/>
              <a:gd name="connsiteX315" fmla="*/ 868778 w 1893668"/>
              <a:gd name="connsiteY315" fmla="*/ 1165860 h 1958340"/>
              <a:gd name="connsiteX316" fmla="*/ 876398 w 1893668"/>
              <a:gd name="connsiteY316" fmla="*/ 1154430 h 1958340"/>
              <a:gd name="connsiteX317" fmla="*/ 826868 w 1893668"/>
              <a:gd name="connsiteY317" fmla="*/ 1158240 h 1958340"/>
              <a:gd name="connsiteX318" fmla="*/ 758288 w 1893668"/>
              <a:gd name="connsiteY318" fmla="*/ 1165860 h 1958340"/>
              <a:gd name="connsiteX319" fmla="*/ 743048 w 1893668"/>
              <a:gd name="connsiteY319" fmla="*/ 1162050 h 1958340"/>
              <a:gd name="connsiteX320" fmla="*/ 716378 w 1893668"/>
              <a:gd name="connsiteY320" fmla="*/ 1139190 h 1958340"/>
              <a:gd name="connsiteX321" fmla="*/ 689708 w 1893668"/>
              <a:gd name="connsiteY321" fmla="*/ 1135380 h 1958340"/>
              <a:gd name="connsiteX322" fmla="*/ 613508 w 1893668"/>
              <a:gd name="connsiteY322" fmla="*/ 1131570 h 1958340"/>
              <a:gd name="connsiteX323" fmla="*/ 602078 w 1893668"/>
              <a:gd name="connsiteY323" fmla="*/ 1127760 h 1958340"/>
              <a:gd name="connsiteX324" fmla="*/ 590648 w 1893668"/>
              <a:gd name="connsiteY324" fmla="*/ 1116330 h 1958340"/>
              <a:gd name="connsiteX325" fmla="*/ 567788 w 1893668"/>
              <a:gd name="connsiteY325" fmla="*/ 1112520 h 1958340"/>
              <a:gd name="connsiteX326" fmla="*/ 563978 w 1893668"/>
              <a:gd name="connsiteY326" fmla="*/ 1101090 h 1958340"/>
              <a:gd name="connsiteX327" fmla="*/ 552548 w 1893668"/>
              <a:gd name="connsiteY327" fmla="*/ 1089660 h 1958340"/>
              <a:gd name="connsiteX328" fmla="*/ 518258 w 1893668"/>
              <a:gd name="connsiteY328" fmla="*/ 1082040 h 1958340"/>
              <a:gd name="connsiteX329" fmla="*/ 480158 w 1893668"/>
              <a:gd name="connsiteY329" fmla="*/ 1066800 h 1958340"/>
              <a:gd name="connsiteX330" fmla="*/ 453488 w 1893668"/>
              <a:gd name="connsiteY330" fmla="*/ 1070610 h 1958340"/>
              <a:gd name="connsiteX331" fmla="*/ 434438 w 1893668"/>
              <a:gd name="connsiteY331" fmla="*/ 1074420 h 1958340"/>
              <a:gd name="connsiteX332" fmla="*/ 388718 w 1893668"/>
              <a:gd name="connsiteY332" fmla="*/ 1062990 h 1958340"/>
              <a:gd name="connsiteX333" fmla="*/ 346808 w 1893668"/>
              <a:gd name="connsiteY333" fmla="*/ 1055370 h 1958340"/>
              <a:gd name="connsiteX334" fmla="*/ 304898 w 1893668"/>
              <a:gd name="connsiteY334" fmla="*/ 1043940 h 1958340"/>
              <a:gd name="connsiteX335" fmla="*/ 255368 w 1893668"/>
              <a:gd name="connsiteY335" fmla="*/ 1036320 h 1958340"/>
              <a:gd name="connsiteX336" fmla="*/ 232508 w 1893668"/>
              <a:gd name="connsiteY336" fmla="*/ 1028700 h 1958340"/>
              <a:gd name="connsiteX337" fmla="*/ 221078 w 1893668"/>
              <a:gd name="connsiteY337" fmla="*/ 1024890 h 1958340"/>
              <a:gd name="connsiteX338" fmla="*/ 205838 w 1893668"/>
              <a:gd name="connsiteY338" fmla="*/ 1013460 h 1958340"/>
              <a:gd name="connsiteX339" fmla="*/ 175358 w 1893668"/>
              <a:gd name="connsiteY339" fmla="*/ 1005840 h 1958340"/>
              <a:gd name="connsiteX340" fmla="*/ 175358 w 1893668"/>
              <a:gd name="connsiteY340" fmla="*/ 982980 h 1958340"/>
              <a:gd name="connsiteX341" fmla="*/ 167738 w 1893668"/>
              <a:gd name="connsiteY341" fmla="*/ 933450 h 1958340"/>
              <a:gd name="connsiteX342" fmla="*/ 152498 w 1893668"/>
              <a:gd name="connsiteY342" fmla="*/ 891540 h 1958340"/>
              <a:gd name="connsiteX343" fmla="*/ 141068 w 1893668"/>
              <a:gd name="connsiteY343" fmla="*/ 887730 h 1958340"/>
              <a:gd name="connsiteX344" fmla="*/ 129638 w 1893668"/>
              <a:gd name="connsiteY344" fmla="*/ 891540 h 1958340"/>
              <a:gd name="connsiteX345" fmla="*/ 106778 w 1893668"/>
              <a:gd name="connsiteY345" fmla="*/ 906780 h 1958340"/>
              <a:gd name="connsiteX346" fmla="*/ 68678 w 1893668"/>
              <a:gd name="connsiteY346" fmla="*/ 918210 h 1958340"/>
              <a:gd name="connsiteX347" fmla="*/ 34388 w 1893668"/>
              <a:gd name="connsiteY347" fmla="*/ 918210 h 195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893668" h="1958340">
                <a:moveTo>
                  <a:pt x="34388" y="918210"/>
                </a:moveTo>
                <a:cubicBezTo>
                  <a:pt x="38198" y="910590"/>
                  <a:pt x="44877" y="903817"/>
                  <a:pt x="45818" y="895350"/>
                </a:cubicBezTo>
                <a:cubicBezTo>
                  <a:pt x="46324" y="890799"/>
                  <a:pt x="41644" y="886935"/>
                  <a:pt x="38198" y="883920"/>
                </a:cubicBezTo>
                <a:cubicBezTo>
                  <a:pt x="31306" y="877889"/>
                  <a:pt x="15338" y="868680"/>
                  <a:pt x="15338" y="868680"/>
                </a:cubicBezTo>
                <a:cubicBezTo>
                  <a:pt x="15992" y="854302"/>
                  <a:pt x="4184" y="796014"/>
                  <a:pt x="26768" y="773430"/>
                </a:cubicBezTo>
                <a:cubicBezTo>
                  <a:pt x="30006" y="770192"/>
                  <a:pt x="34388" y="768350"/>
                  <a:pt x="38198" y="765810"/>
                </a:cubicBezTo>
                <a:cubicBezTo>
                  <a:pt x="35658" y="758190"/>
                  <a:pt x="33840" y="750290"/>
                  <a:pt x="30578" y="742950"/>
                </a:cubicBezTo>
                <a:cubicBezTo>
                  <a:pt x="28718" y="738766"/>
                  <a:pt x="24566" y="735807"/>
                  <a:pt x="22958" y="731520"/>
                </a:cubicBezTo>
                <a:cubicBezTo>
                  <a:pt x="8834" y="693856"/>
                  <a:pt x="29398" y="727845"/>
                  <a:pt x="11528" y="701040"/>
                </a:cubicBezTo>
                <a:cubicBezTo>
                  <a:pt x="10258" y="695960"/>
                  <a:pt x="9781" y="690613"/>
                  <a:pt x="7718" y="685800"/>
                </a:cubicBezTo>
                <a:cubicBezTo>
                  <a:pt x="5914" y="681591"/>
                  <a:pt x="-895" y="678840"/>
                  <a:pt x="98" y="674370"/>
                </a:cubicBezTo>
                <a:cubicBezTo>
                  <a:pt x="4696" y="653681"/>
                  <a:pt x="15701" y="651329"/>
                  <a:pt x="30578" y="643890"/>
                </a:cubicBezTo>
                <a:cubicBezTo>
                  <a:pt x="33118" y="640080"/>
                  <a:pt x="38198" y="637039"/>
                  <a:pt x="38198" y="632460"/>
                </a:cubicBezTo>
                <a:cubicBezTo>
                  <a:pt x="38198" y="629336"/>
                  <a:pt x="20493" y="615158"/>
                  <a:pt x="34388" y="609600"/>
                </a:cubicBezTo>
                <a:cubicBezTo>
                  <a:pt x="45066" y="605329"/>
                  <a:pt x="57248" y="607060"/>
                  <a:pt x="68678" y="605790"/>
                </a:cubicBezTo>
                <a:cubicBezTo>
                  <a:pt x="72488" y="604520"/>
                  <a:pt x="76170" y="602768"/>
                  <a:pt x="80108" y="601980"/>
                </a:cubicBezTo>
                <a:cubicBezTo>
                  <a:pt x="88914" y="600219"/>
                  <a:pt x="99163" y="602930"/>
                  <a:pt x="106778" y="598170"/>
                </a:cubicBezTo>
                <a:cubicBezTo>
                  <a:pt x="111218" y="595395"/>
                  <a:pt x="108525" y="587743"/>
                  <a:pt x="110588" y="582930"/>
                </a:cubicBezTo>
                <a:cubicBezTo>
                  <a:pt x="112392" y="578721"/>
                  <a:pt x="115668" y="575310"/>
                  <a:pt x="118208" y="571500"/>
                </a:cubicBezTo>
                <a:cubicBezTo>
                  <a:pt x="119478" y="560070"/>
                  <a:pt x="116566" y="547336"/>
                  <a:pt x="122018" y="537210"/>
                </a:cubicBezTo>
                <a:cubicBezTo>
                  <a:pt x="126360" y="529147"/>
                  <a:pt x="144878" y="521970"/>
                  <a:pt x="144878" y="521970"/>
                </a:cubicBezTo>
                <a:cubicBezTo>
                  <a:pt x="152135" y="500199"/>
                  <a:pt x="142701" y="518341"/>
                  <a:pt x="160118" y="506730"/>
                </a:cubicBezTo>
                <a:cubicBezTo>
                  <a:pt x="164601" y="503741"/>
                  <a:pt x="167409" y="498749"/>
                  <a:pt x="171548" y="495300"/>
                </a:cubicBezTo>
                <a:cubicBezTo>
                  <a:pt x="175066" y="492369"/>
                  <a:pt x="179168" y="490220"/>
                  <a:pt x="182978" y="487680"/>
                </a:cubicBezTo>
                <a:cubicBezTo>
                  <a:pt x="188058" y="480060"/>
                  <a:pt x="195322" y="473508"/>
                  <a:pt x="198218" y="464820"/>
                </a:cubicBezTo>
                <a:lnTo>
                  <a:pt x="205838" y="441960"/>
                </a:lnTo>
                <a:cubicBezTo>
                  <a:pt x="204568" y="436880"/>
                  <a:pt x="203867" y="431623"/>
                  <a:pt x="202028" y="426720"/>
                </a:cubicBezTo>
                <a:cubicBezTo>
                  <a:pt x="197885" y="415671"/>
                  <a:pt x="193105" y="409525"/>
                  <a:pt x="186788" y="400050"/>
                </a:cubicBezTo>
                <a:cubicBezTo>
                  <a:pt x="192546" y="377018"/>
                  <a:pt x="185630" y="386466"/>
                  <a:pt x="213458" y="377190"/>
                </a:cubicBezTo>
                <a:lnTo>
                  <a:pt x="224888" y="373380"/>
                </a:lnTo>
                <a:cubicBezTo>
                  <a:pt x="246726" y="340623"/>
                  <a:pt x="217648" y="379172"/>
                  <a:pt x="243938" y="358140"/>
                </a:cubicBezTo>
                <a:cubicBezTo>
                  <a:pt x="247514" y="355279"/>
                  <a:pt x="248627" y="350228"/>
                  <a:pt x="251558" y="346710"/>
                </a:cubicBezTo>
                <a:cubicBezTo>
                  <a:pt x="255007" y="342571"/>
                  <a:pt x="259178" y="339090"/>
                  <a:pt x="262988" y="335280"/>
                </a:cubicBezTo>
                <a:cubicBezTo>
                  <a:pt x="260675" y="316773"/>
                  <a:pt x="259732" y="303204"/>
                  <a:pt x="255368" y="285750"/>
                </a:cubicBezTo>
                <a:cubicBezTo>
                  <a:pt x="254394" y="281854"/>
                  <a:pt x="255150" y="276116"/>
                  <a:pt x="251558" y="274320"/>
                </a:cubicBezTo>
                <a:cubicBezTo>
                  <a:pt x="243526" y="270304"/>
                  <a:pt x="233778" y="271780"/>
                  <a:pt x="224888" y="270510"/>
                </a:cubicBezTo>
                <a:cubicBezTo>
                  <a:pt x="222348" y="266700"/>
                  <a:pt x="216157" y="263522"/>
                  <a:pt x="217268" y="259080"/>
                </a:cubicBezTo>
                <a:cubicBezTo>
                  <a:pt x="218242" y="255184"/>
                  <a:pt x="225007" y="256852"/>
                  <a:pt x="228698" y="255270"/>
                </a:cubicBezTo>
                <a:cubicBezTo>
                  <a:pt x="233918" y="253033"/>
                  <a:pt x="238858" y="250190"/>
                  <a:pt x="243938" y="247650"/>
                </a:cubicBezTo>
                <a:cubicBezTo>
                  <a:pt x="246478" y="243840"/>
                  <a:pt x="249754" y="240429"/>
                  <a:pt x="251558" y="236220"/>
                </a:cubicBezTo>
                <a:cubicBezTo>
                  <a:pt x="253621" y="231407"/>
                  <a:pt x="252770" y="225526"/>
                  <a:pt x="255368" y="220980"/>
                </a:cubicBezTo>
                <a:cubicBezTo>
                  <a:pt x="258041" y="216302"/>
                  <a:pt x="262988" y="213360"/>
                  <a:pt x="266798" y="209550"/>
                </a:cubicBezTo>
                <a:cubicBezTo>
                  <a:pt x="274418" y="210820"/>
                  <a:pt x="284915" y="207262"/>
                  <a:pt x="289658" y="213360"/>
                </a:cubicBezTo>
                <a:cubicBezTo>
                  <a:pt x="295944" y="221442"/>
                  <a:pt x="289665" y="234333"/>
                  <a:pt x="293468" y="243840"/>
                </a:cubicBezTo>
                <a:cubicBezTo>
                  <a:pt x="295169" y="248092"/>
                  <a:pt x="301088" y="248920"/>
                  <a:pt x="304898" y="251460"/>
                </a:cubicBezTo>
                <a:cubicBezTo>
                  <a:pt x="306168" y="227330"/>
                  <a:pt x="308708" y="203233"/>
                  <a:pt x="308708" y="179070"/>
                </a:cubicBezTo>
                <a:cubicBezTo>
                  <a:pt x="308708" y="170090"/>
                  <a:pt x="308545" y="160606"/>
                  <a:pt x="304898" y="152400"/>
                </a:cubicBezTo>
                <a:cubicBezTo>
                  <a:pt x="302329" y="146620"/>
                  <a:pt x="287110" y="142661"/>
                  <a:pt x="282038" y="140970"/>
                </a:cubicBezTo>
                <a:cubicBezTo>
                  <a:pt x="283308" y="129540"/>
                  <a:pt x="283438" y="117925"/>
                  <a:pt x="285848" y="106680"/>
                </a:cubicBezTo>
                <a:cubicBezTo>
                  <a:pt x="288791" y="92944"/>
                  <a:pt x="293944" y="86916"/>
                  <a:pt x="301088" y="76200"/>
                </a:cubicBezTo>
                <a:cubicBezTo>
                  <a:pt x="308752" y="45542"/>
                  <a:pt x="316763" y="50527"/>
                  <a:pt x="297278" y="34290"/>
                </a:cubicBezTo>
                <a:cubicBezTo>
                  <a:pt x="293760" y="31359"/>
                  <a:pt x="289658" y="29210"/>
                  <a:pt x="285848" y="26670"/>
                </a:cubicBezTo>
                <a:cubicBezTo>
                  <a:pt x="284578" y="22860"/>
                  <a:pt x="280242" y="18832"/>
                  <a:pt x="282038" y="15240"/>
                </a:cubicBezTo>
                <a:cubicBezTo>
                  <a:pt x="283834" y="11648"/>
                  <a:pt x="289452" y="11430"/>
                  <a:pt x="293468" y="11430"/>
                </a:cubicBezTo>
                <a:cubicBezTo>
                  <a:pt x="303707" y="11430"/>
                  <a:pt x="313788" y="13970"/>
                  <a:pt x="323948" y="15240"/>
                </a:cubicBezTo>
                <a:cubicBezTo>
                  <a:pt x="352678" y="24817"/>
                  <a:pt x="318379" y="10785"/>
                  <a:pt x="342998" y="30480"/>
                </a:cubicBezTo>
                <a:cubicBezTo>
                  <a:pt x="346134" y="32989"/>
                  <a:pt x="350836" y="32494"/>
                  <a:pt x="354428" y="34290"/>
                </a:cubicBezTo>
                <a:cubicBezTo>
                  <a:pt x="358524" y="36338"/>
                  <a:pt x="362048" y="39370"/>
                  <a:pt x="365858" y="41910"/>
                </a:cubicBezTo>
                <a:cubicBezTo>
                  <a:pt x="367128" y="45720"/>
                  <a:pt x="367872" y="49748"/>
                  <a:pt x="369668" y="53340"/>
                </a:cubicBezTo>
                <a:cubicBezTo>
                  <a:pt x="371716" y="57436"/>
                  <a:pt x="375680" y="60483"/>
                  <a:pt x="377288" y="64770"/>
                </a:cubicBezTo>
                <a:cubicBezTo>
                  <a:pt x="386483" y="89291"/>
                  <a:pt x="372103" y="80822"/>
                  <a:pt x="392528" y="87630"/>
                </a:cubicBezTo>
                <a:cubicBezTo>
                  <a:pt x="392660" y="87597"/>
                  <a:pt x="417376" y="81832"/>
                  <a:pt x="419198" y="80010"/>
                </a:cubicBezTo>
                <a:cubicBezTo>
                  <a:pt x="422038" y="77170"/>
                  <a:pt x="421212" y="72172"/>
                  <a:pt x="423008" y="68580"/>
                </a:cubicBezTo>
                <a:cubicBezTo>
                  <a:pt x="425056" y="64484"/>
                  <a:pt x="427110" y="60081"/>
                  <a:pt x="430628" y="57150"/>
                </a:cubicBezTo>
                <a:cubicBezTo>
                  <a:pt x="434991" y="53514"/>
                  <a:pt x="441246" y="52831"/>
                  <a:pt x="445868" y="49530"/>
                </a:cubicBezTo>
                <a:cubicBezTo>
                  <a:pt x="450253" y="46398"/>
                  <a:pt x="452588" y="40717"/>
                  <a:pt x="457298" y="38100"/>
                </a:cubicBezTo>
                <a:cubicBezTo>
                  <a:pt x="464319" y="34199"/>
                  <a:pt x="472538" y="33020"/>
                  <a:pt x="480158" y="30480"/>
                </a:cubicBezTo>
                <a:lnTo>
                  <a:pt x="491588" y="26670"/>
                </a:lnTo>
                <a:cubicBezTo>
                  <a:pt x="495398" y="25400"/>
                  <a:pt x="499080" y="23648"/>
                  <a:pt x="503018" y="22860"/>
                </a:cubicBezTo>
                <a:lnTo>
                  <a:pt x="522068" y="19050"/>
                </a:lnTo>
                <a:cubicBezTo>
                  <a:pt x="525878" y="16510"/>
                  <a:pt x="529289" y="13234"/>
                  <a:pt x="533498" y="11430"/>
                </a:cubicBezTo>
                <a:cubicBezTo>
                  <a:pt x="567942" y="-3332"/>
                  <a:pt x="531472" y="19130"/>
                  <a:pt x="560168" y="0"/>
                </a:cubicBezTo>
                <a:cubicBezTo>
                  <a:pt x="594282" y="3101"/>
                  <a:pt x="598331" y="-7495"/>
                  <a:pt x="609698" y="15240"/>
                </a:cubicBezTo>
                <a:cubicBezTo>
                  <a:pt x="611494" y="18832"/>
                  <a:pt x="612238" y="22860"/>
                  <a:pt x="613508" y="26670"/>
                </a:cubicBezTo>
                <a:cubicBezTo>
                  <a:pt x="612238" y="34290"/>
                  <a:pt x="612141" y="42201"/>
                  <a:pt x="609698" y="49530"/>
                </a:cubicBezTo>
                <a:cubicBezTo>
                  <a:pt x="608250" y="53874"/>
                  <a:pt x="601180" y="56470"/>
                  <a:pt x="602078" y="60960"/>
                </a:cubicBezTo>
                <a:cubicBezTo>
                  <a:pt x="602976" y="65450"/>
                  <a:pt x="609299" y="66776"/>
                  <a:pt x="613508" y="68580"/>
                </a:cubicBezTo>
                <a:cubicBezTo>
                  <a:pt x="618321" y="70643"/>
                  <a:pt x="623732" y="70885"/>
                  <a:pt x="628748" y="72390"/>
                </a:cubicBezTo>
                <a:cubicBezTo>
                  <a:pt x="636441" y="74698"/>
                  <a:pt x="643988" y="77470"/>
                  <a:pt x="651608" y="80010"/>
                </a:cubicBezTo>
                <a:lnTo>
                  <a:pt x="663038" y="83820"/>
                </a:lnTo>
                <a:cubicBezTo>
                  <a:pt x="666848" y="88900"/>
                  <a:pt x="671103" y="93675"/>
                  <a:pt x="674468" y="99060"/>
                </a:cubicBezTo>
                <a:cubicBezTo>
                  <a:pt x="677280" y="103560"/>
                  <a:pt x="684464" y="121535"/>
                  <a:pt x="689708" y="125730"/>
                </a:cubicBezTo>
                <a:cubicBezTo>
                  <a:pt x="692844" y="128239"/>
                  <a:pt x="697276" y="128437"/>
                  <a:pt x="701138" y="129540"/>
                </a:cubicBezTo>
                <a:cubicBezTo>
                  <a:pt x="719102" y="134673"/>
                  <a:pt x="721464" y="134077"/>
                  <a:pt x="743048" y="137160"/>
                </a:cubicBezTo>
                <a:cubicBezTo>
                  <a:pt x="746858" y="138430"/>
                  <a:pt x="750886" y="139174"/>
                  <a:pt x="754478" y="140970"/>
                </a:cubicBezTo>
                <a:cubicBezTo>
                  <a:pt x="758574" y="143018"/>
                  <a:pt x="761621" y="146982"/>
                  <a:pt x="765908" y="148590"/>
                </a:cubicBezTo>
                <a:cubicBezTo>
                  <a:pt x="771971" y="150864"/>
                  <a:pt x="778676" y="150829"/>
                  <a:pt x="784958" y="152400"/>
                </a:cubicBezTo>
                <a:cubicBezTo>
                  <a:pt x="797577" y="155555"/>
                  <a:pt x="796643" y="156380"/>
                  <a:pt x="807818" y="163830"/>
                </a:cubicBezTo>
                <a:cubicBezTo>
                  <a:pt x="810358" y="167640"/>
                  <a:pt x="811862" y="172399"/>
                  <a:pt x="815438" y="175260"/>
                </a:cubicBezTo>
                <a:cubicBezTo>
                  <a:pt x="818574" y="177769"/>
                  <a:pt x="822852" y="179070"/>
                  <a:pt x="826868" y="179070"/>
                </a:cubicBezTo>
                <a:cubicBezTo>
                  <a:pt x="840520" y="179070"/>
                  <a:pt x="855439" y="174785"/>
                  <a:pt x="868778" y="171450"/>
                </a:cubicBezTo>
                <a:cubicBezTo>
                  <a:pt x="873858" y="172720"/>
                  <a:pt x="879334" y="172918"/>
                  <a:pt x="884018" y="175260"/>
                </a:cubicBezTo>
                <a:cubicBezTo>
                  <a:pt x="892209" y="179356"/>
                  <a:pt x="899258" y="185420"/>
                  <a:pt x="906878" y="190500"/>
                </a:cubicBezTo>
                <a:cubicBezTo>
                  <a:pt x="910688" y="193040"/>
                  <a:pt x="913964" y="196672"/>
                  <a:pt x="918308" y="198120"/>
                </a:cubicBezTo>
                <a:lnTo>
                  <a:pt x="929738" y="201930"/>
                </a:lnTo>
                <a:cubicBezTo>
                  <a:pt x="931008" y="207010"/>
                  <a:pt x="933548" y="211934"/>
                  <a:pt x="933548" y="217170"/>
                </a:cubicBezTo>
                <a:cubicBezTo>
                  <a:pt x="933548" y="222406"/>
                  <a:pt x="931177" y="227375"/>
                  <a:pt x="929738" y="232410"/>
                </a:cubicBezTo>
                <a:cubicBezTo>
                  <a:pt x="928635" y="236272"/>
                  <a:pt x="928156" y="240498"/>
                  <a:pt x="925928" y="243840"/>
                </a:cubicBezTo>
                <a:cubicBezTo>
                  <a:pt x="920061" y="252641"/>
                  <a:pt x="911502" y="257267"/>
                  <a:pt x="903068" y="262890"/>
                </a:cubicBezTo>
                <a:cubicBezTo>
                  <a:pt x="904338" y="269240"/>
                  <a:pt x="903665" y="276317"/>
                  <a:pt x="906878" y="281940"/>
                </a:cubicBezTo>
                <a:cubicBezTo>
                  <a:pt x="909150" y="285916"/>
                  <a:pt x="917612" y="285034"/>
                  <a:pt x="918308" y="289560"/>
                </a:cubicBezTo>
                <a:cubicBezTo>
                  <a:pt x="920441" y="303424"/>
                  <a:pt x="916482" y="317583"/>
                  <a:pt x="914498" y="331470"/>
                </a:cubicBezTo>
                <a:cubicBezTo>
                  <a:pt x="913930" y="335446"/>
                  <a:pt x="912916" y="339558"/>
                  <a:pt x="910688" y="342900"/>
                </a:cubicBezTo>
                <a:cubicBezTo>
                  <a:pt x="907699" y="347383"/>
                  <a:pt x="903068" y="350520"/>
                  <a:pt x="899258" y="354330"/>
                </a:cubicBezTo>
                <a:cubicBezTo>
                  <a:pt x="900528" y="367030"/>
                  <a:pt x="899314" y="380231"/>
                  <a:pt x="903068" y="392430"/>
                </a:cubicBezTo>
                <a:cubicBezTo>
                  <a:pt x="904653" y="397580"/>
                  <a:pt x="911881" y="399150"/>
                  <a:pt x="914498" y="403860"/>
                </a:cubicBezTo>
                <a:cubicBezTo>
                  <a:pt x="918399" y="410881"/>
                  <a:pt x="917663" y="420037"/>
                  <a:pt x="922118" y="426720"/>
                </a:cubicBezTo>
                <a:lnTo>
                  <a:pt x="929738" y="438150"/>
                </a:lnTo>
                <a:cubicBezTo>
                  <a:pt x="931008" y="443230"/>
                  <a:pt x="930100" y="449449"/>
                  <a:pt x="933548" y="453390"/>
                </a:cubicBezTo>
                <a:cubicBezTo>
                  <a:pt x="939579" y="460282"/>
                  <a:pt x="956408" y="468630"/>
                  <a:pt x="956408" y="468630"/>
                </a:cubicBezTo>
                <a:cubicBezTo>
                  <a:pt x="958948" y="472440"/>
                  <a:pt x="960582" y="477045"/>
                  <a:pt x="964028" y="480060"/>
                </a:cubicBezTo>
                <a:cubicBezTo>
                  <a:pt x="970920" y="486091"/>
                  <a:pt x="986888" y="495300"/>
                  <a:pt x="986888" y="495300"/>
                </a:cubicBezTo>
                <a:cubicBezTo>
                  <a:pt x="1002128" y="494030"/>
                  <a:pt x="1017991" y="495987"/>
                  <a:pt x="1032608" y="491490"/>
                </a:cubicBezTo>
                <a:cubicBezTo>
                  <a:pt x="1036446" y="490309"/>
                  <a:pt x="1034190" y="483402"/>
                  <a:pt x="1036418" y="480060"/>
                </a:cubicBezTo>
                <a:cubicBezTo>
                  <a:pt x="1039407" y="475577"/>
                  <a:pt x="1044038" y="472440"/>
                  <a:pt x="1047848" y="468630"/>
                </a:cubicBezTo>
                <a:cubicBezTo>
                  <a:pt x="1056856" y="477638"/>
                  <a:pt x="1063114" y="484973"/>
                  <a:pt x="1074518" y="491490"/>
                </a:cubicBezTo>
                <a:cubicBezTo>
                  <a:pt x="1078005" y="493483"/>
                  <a:pt x="1082138" y="494030"/>
                  <a:pt x="1085948" y="495300"/>
                </a:cubicBezTo>
                <a:cubicBezTo>
                  <a:pt x="1088488" y="491490"/>
                  <a:pt x="1091520" y="487966"/>
                  <a:pt x="1093568" y="483870"/>
                </a:cubicBezTo>
                <a:cubicBezTo>
                  <a:pt x="1095364" y="480278"/>
                  <a:pt x="1094912" y="475610"/>
                  <a:pt x="1097378" y="472440"/>
                </a:cubicBezTo>
                <a:cubicBezTo>
                  <a:pt x="1103994" y="463934"/>
                  <a:pt x="1113772" y="458201"/>
                  <a:pt x="1120238" y="449580"/>
                </a:cubicBezTo>
                <a:cubicBezTo>
                  <a:pt x="1124048" y="444500"/>
                  <a:pt x="1127535" y="439161"/>
                  <a:pt x="1131668" y="434340"/>
                </a:cubicBezTo>
                <a:cubicBezTo>
                  <a:pt x="1135175" y="430249"/>
                  <a:pt x="1139790" y="427163"/>
                  <a:pt x="1143098" y="422910"/>
                </a:cubicBezTo>
                <a:cubicBezTo>
                  <a:pt x="1148721" y="415681"/>
                  <a:pt x="1153258" y="407670"/>
                  <a:pt x="1158338" y="400050"/>
                </a:cubicBezTo>
                <a:cubicBezTo>
                  <a:pt x="1160878" y="396240"/>
                  <a:pt x="1161425" y="389268"/>
                  <a:pt x="1165958" y="388620"/>
                </a:cubicBezTo>
                <a:lnTo>
                  <a:pt x="1192628" y="384810"/>
                </a:lnTo>
                <a:cubicBezTo>
                  <a:pt x="1206598" y="387350"/>
                  <a:pt x="1222362" y="385125"/>
                  <a:pt x="1234538" y="392430"/>
                </a:cubicBezTo>
                <a:cubicBezTo>
                  <a:pt x="1239028" y="395124"/>
                  <a:pt x="1230728" y="402434"/>
                  <a:pt x="1230728" y="407670"/>
                </a:cubicBezTo>
                <a:cubicBezTo>
                  <a:pt x="1230728" y="423020"/>
                  <a:pt x="1236101" y="424473"/>
                  <a:pt x="1245968" y="434340"/>
                </a:cubicBezTo>
                <a:cubicBezTo>
                  <a:pt x="1248508" y="441960"/>
                  <a:pt x="1254387" y="449208"/>
                  <a:pt x="1253588" y="457200"/>
                </a:cubicBezTo>
                <a:cubicBezTo>
                  <a:pt x="1251444" y="478637"/>
                  <a:pt x="1257873" y="495573"/>
                  <a:pt x="1238348" y="506730"/>
                </a:cubicBezTo>
                <a:cubicBezTo>
                  <a:pt x="1233667" y="509405"/>
                  <a:pt x="1201639" y="514118"/>
                  <a:pt x="1200248" y="514350"/>
                </a:cubicBezTo>
                <a:cubicBezTo>
                  <a:pt x="1174046" y="531818"/>
                  <a:pt x="1180284" y="520902"/>
                  <a:pt x="1173578" y="541020"/>
                </a:cubicBezTo>
                <a:cubicBezTo>
                  <a:pt x="1181636" y="573252"/>
                  <a:pt x="1170659" y="540451"/>
                  <a:pt x="1188818" y="567690"/>
                </a:cubicBezTo>
                <a:cubicBezTo>
                  <a:pt x="1191046" y="571032"/>
                  <a:pt x="1191046" y="575429"/>
                  <a:pt x="1192628" y="579120"/>
                </a:cubicBezTo>
                <a:cubicBezTo>
                  <a:pt x="1194865" y="584340"/>
                  <a:pt x="1198452" y="588972"/>
                  <a:pt x="1200248" y="594360"/>
                </a:cubicBezTo>
                <a:cubicBezTo>
                  <a:pt x="1203560" y="604295"/>
                  <a:pt x="1204556" y="614905"/>
                  <a:pt x="1207868" y="624840"/>
                </a:cubicBezTo>
                <a:cubicBezTo>
                  <a:pt x="1209138" y="628650"/>
                  <a:pt x="1210575" y="632408"/>
                  <a:pt x="1211678" y="636270"/>
                </a:cubicBezTo>
                <a:cubicBezTo>
                  <a:pt x="1213117" y="641305"/>
                  <a:pt x="1211785" y="647807"/>
                  <a:pt x="1215488" y="651510"/>
                </a:cubicBezTo>
                <a:cubicBezTo>
                  <a:pt x="1220324" y="656346"/>
                  <a:pt x="1228188" y="656590"/>
                  <a:pt x="1234538" y="659130"/>
                </a:cubicBezTo>
                <a:cubicBezTo>
                  <a:pt x="1239618" y="655320"/>
                  <a:pt x="1245288" y="652190"/>
                  <a:pt x="1249778" y="647700"/>
                </a:cubicBezTo>
                <a:cubicBezTo>
                  <a:pt x="1253016" y="644462"/>
                  <a:pt x="1252928" y="637263"/>
                  <a:pt x="1257398" y="636270"/>
                </a:cubicBezTo>
                <a:cubicBezTo>
                  <a:pt x="1264625" y="634664"/>
                  <a:pt x="1289715" y="641492"/>
                  <a:pt x="1299308" y="643890"/>
                </a:cubicBezTo>
                <a:cubicBezTo>
                  <a:pt x="1328426" y="673008"/>
                  <a:pt x="1292922" y="642546"/>
                  <a:pt x="1371698" y="659130"/>
                </a:cubicBezTo>
                <a:cubicBezTo>
                  <a:pt x="1376971" y="660240"/>
                  <a:pt x="1378645" y="667571"/>
                  <a:pt x="1383128" y="670560"/>
                </a:cubicBezTo>
                <a:cubicBezTo>
                  <a:pt x="1388149" y="673907"/>
                  <a:pt x="1410860" y="677630"/>
                  <a:pt x="1413608" y="678180"/>
                </a:cubicBezTo>
                <a:cubicBezTo>
                  <a:pt x="1417418" y="680720"/>
                  <a:pt x="1421800" y="682562"/>
                  <a:pt x="1425038" y="685800"/>
                </a:cubicBezTo>
                <a:cubicBezTo>
                  <a:pt x="1428276" y="689038"/>
                  <a:pt x="1428848" y="694690"/>
                  <a:pt x="1432658" y="697230"/>
                </a:cubicBezTo>
                <a:cubicBezTo>
                  <a:pt x="1437015" y="700135"/>
                  <a:pt x="1442818" y="699770"/>
                  <a:pt x="1447898" y="701040"/>
                </a:cubicBezTo>
                <a:cubicBezTo>
                  <a:pt x="1451708" y="706120"/>
                  <a:pt x="1456749" y="710477"/>
                  <a:pt x="1459328" y="716280"/>
                </a:cubicBezTo>
                <a:cubicBezTo>
                  <a:pt x="1461958" y="722198"/>
                  <a:pt x="1460864" y="729267"/>
                  <a:pt x="1463138" y="735330"/>
                </a:cubicBezTo>
                <a:cubicBezTo>
                  <a:pt x="1467371" y="746619"/>
                  <a:pt x="1472875" y="748171"/>
                  <a:pt x="1482188" y="754380"/>
                </a:cubicBezTo>
                <a:cubicBezTo>
                  <a:pt x="1484476" y="763531"/>
                  <a:pt x="1485396" y="774472"/>
                  <a:pt x="1493618" y="781050"/>
                </a:cubicBezTo>
                <a:cubicBezTo>
                  <a:pt x="1496754" y="783559"/>
                  <a:pt x="1501456" y="783064"/>
                  <a:pt x="1505048" y="784860"/>
                </a:cubicBezTo>
                <a:cubicBezTo>
                  <a:pt x="1509144" y="786908"/>
                  <a:pt x="1512668" y="789940"/>
                  <a:pt x="1516478" y="792480"/>
                </a:cubicBezTo>
                <a:cubicBezTo>
                  <a:pt x="1538068" y="791210"/>
                  <a:pt x="1559695" y="790466"/>
                  <a:pt x="1581248" y="788670"/>
                </a:cubicBezTo>
                <a:cubicBezTo>
                  <a:pt x="1590197" y="787924"/>
                  <a:pt x="1599316" y="787440"/>
                  <a:pt x="1607918" y="784860"/>
                </a:cubicBezTo>
                <a:cubicBezTo>
                  <a:pt x="1612304" y="783544"/>
                  <a:pt x="1615538" y="779780"/>
                  <a:pt x="1619348" y="777240"/>
                </a:cubicBezTo>
                <a:cubicBezTo>
                  <a:pt x="1630778" y="778510"/>
                  <a:pt x="1642294" y="779159"/>
                  <a:pt x="1653638" y="781050"/>
                </a:cubicBezTo>
                <a:cubicBezTo>
                  <a:pt x="1657599" y="781710"/>
                  <a:pt x="1661932" y="782351"/>
                  <a:pt x="1665068" y="784860"/>
                </a:cubicBezTo>
                <a:cubicBezTo>
                  <a:pt x="1690131" y="804911"/>
                  <a:pt x="1645972" y="791837"/>
                  <a:pt x="1695548" y="800100"/>
                </a:cubicBezTo>
                <a:cubicBezTo>
                  <a:pt x="1725705" y="796330"/>
                  <a:pt x="1751740" y="792480"/>
                  <a:pt x="1783178" y="792480"/>
                </a:cubicBezTo>
                <a:cubicBezTo>
                  <a:pt x="1792158" y="792480"/>
                  <a:pt x="1800958" y="795020"/>
                  <a:pt x="1809848" y="796290"/>
                </a:cubicBezTo>
                <a:cubicBezTo>
                  <a:pt x="1851533" y="810185"/>
                  <a:pt x="1789507" y="786911"/>
                  <a:pt x="1828898" y="811530"/>
                </a:cubicBezTo>
                <a:cubicBezTo>
                  <a:pt x="1835709" y="815787"/>
                  <a:pt x="1845075" y="814695"/>
                  <a:pt x="1851758" y="819150"/>
                </a:cubicBezTo>
                <a:cubicBezTo>
                  <a:pt x="1855568" y="821690"/>
                  <a:pt x="1858885" y="825205"/>
                  <a:pt x="1863188" y="826770"/>
                </a:cubicBezTo>
                <a:cubicBezTo>
                  <a:pt x="1873030" y="830349"/>
                  <a:pt x="1893668" y="834390"/>
                  <a:pt x="1893668" y="834390"/>
                </a:cubicBezTo>
                <a:cubicBezTo>
                  <a:pt x="1882229" y="868708"/>
                  <a:pt x="1896086" y="838943"/>
                  <a:pt x="1821278" y="849630"/>
                </a:cubicBezTo>
                <a:cubicBezTo>
                  <a:pt x="1816745" y="850278"/>
                  <a:pt x="1813944" y="855202"/>
                  <a:pt x="1809848" y="857250"/>
                </a:cubicBezTo>
                <a:cubicBezTo>
                  <a:pt x="1806256" y="859046"/>
                  <a:pt x="1802228" y="859790"/>
                  <a:pt x="1798418" y="861060"/>
                </a:cubicBezTo>
                <a:cubicBezTo>
                  <a:pt x="1793675" y="868174"/>
                  <a:pt x="1787133" y="879606"/>
                  <a:pt x="1779368" y="883920"/>
                </a:cubicBezTo>
                <a:cubicBezTo>
                  <a:pt x="1772347" y="887821"/>
                  <a:pt x="1756508" y="891540"/>
                  <a:pt x="1756508" y="891540"/>
                </a:cubicBezTo>
                <a:cubicBezTo>
                  <a:pt x="1749812" y="911627"/>
                  <a:pt x="1751444" y="895374"/>
                  <a:pt x="1764128" y="914400"/>
                </a:cubicBezTo>
                <a:cubicBezTo>
                  <a:pt x="1766356" y="917742"/>
                  <a:pt x="1764670" y="923496"/>
                  <a:pt x="1767938" y="925830"/>
                </a:cubicBezTo>
                <a:cubicBezTo>
                  <a:pt x="1774474" y="930499"/>
                  <a:pt x="1790798" y="933450"/>
                  <a:pt x="1790798" y="933450"/>
                </a:cubicBezTo>
                <a:cubicBezTo>
                  <a:pt x="1799147" y="945973"/>
                  <a:pt x="1798284" y="942508"/>
                  <a:pt x="1802228" y="956310"/>
                </a:cubicBezTo>
                <a:cubicBezTo>
                  <a:pt x="1803667" y="961345"/>
                  <a:pt x="1801354" y="969208"/>
                  <a:pt x="1806038" y="971550"/>
                </a:cubicBezTo>
                <a:cubicBezTo>
                  <a:pt x="1816324" y="976693"/>
                  <a:pt x="1828898" y="974090"/>
                  <a:pt x="1840328" y="975360"/>
                </a:cubicBezTo>
                <a:cubicBezTo>
                  <a:pt x="1852159" y="987191"/>
                  <a:pt x="1859901" y="988732"/>
                  <a:pt x="1847948" y="1009650"/>
                </a:cubicBezTo>
                <a:cubicBezTo>
                  <a:pt x="1845955" y="1013137"/>
                  <a:pt x="1840328" y="1012190"/>
                  <a:pt x="1836518" y="1013460"/>
                </a:cubicBezTo>
                <a:cubicBezTo>
                  <a:pt x="1832708" y="1012190"/>
                  <a:pt x="1828817" y="1008158"/>
                  <a:pt x="1825088" y="1009650"/>
                </a:cubicBezTo>
                <a:cubicBezTo>
                  <a:pt x="1812238" y="1014790"/>
                  <a:pt x="1820683" y="1033105"/>
                  <a:pt x="1813658" y="1040130"/>
                </a:cubicBezTo>
                <a:cubicBezTo>
                  <a:pt x="1809079" y="1044709"/>
                  <a:pt x="1800890" y="1042369"/>
                  <a:pt x="1794608" y="1043940"/>
                </a:cubicBezTo>
                <a:cubicBezTo>
                  <a:pt x="1759142" y="1052806"/>
                  <a:pt x="1821849" y="1042226"/>
                  <a:pt x="1756508" y="1051560"/>
                </a:cubicBezTo>
                <a:cubicBezTo>
                  <a:pt x="1753968" y="1055370"/>
                  <a:pt x="1747990" y="1058500"/>
                  <a:pt x="1748888" y="1062990"/>
                </a:cubicBezTo>
                <a:cubicBezTo>
                  <a:pt x="1749786" y="1067480"/>
                  <a:pt x="1757080" y="1067372"/>
                  <a:pt x="1760318" y="1070610"/>
                </a:cubicBezTo>
                <a:cubicBezTo>
                  <a:pt x="1763556" y="1073848"/>
                  <a:pt x="1766078" y="1077856"/>
                  <a:pt x="1767938" y="1082040"/>
                </a:cubicBezTo>
                <a:cubicBezTo>
                  <a:pt x="1773239" y="1093966"/>
                  <a:pt x="1776202" y="1107474"/>
                  <a:pt x="1779368" y="1120140"/>
                </a:cubicBezTo>
                <a:cubicBezTo>
                  <a:pt x="1783178" y="1118870"/>
                  <a:pt x="1789002" y="1112738"/>
                  <a:pt x="1790798" y="1116330"/>
                </a:cubicBezTo>
                <a:cubicBezTo>
                  <a:pt x="1792846" y="1120426"/>
                  <a:pt x="1783826" y="1123227"/>
                  <a:pt x="1783178" y="1127760"/>
                </a:cubicBezTo>
                <a:cubicBezTo>
                  <a:pt x="1781259" y="1141192"/>
                  <a:pt x="1790525" y="1146537"/>
                  <a:pt x="1798418" y="1154430"/>
                </a:cubicBezTo>
                <a:cubicBezTo>
                  <a:pt x="1798344" y="1155019"/>
                  <a:pt x="1798363" y="1191790"/>
                  <a:pt x="1786988" y="1196340"/>
                </a:cubicBezTo>
                <a:cubicBezTo>
                  <a:pt x="1777481" y="1200143"/>
                  <a:pt x="1766668" y="1198880"/>
                  <a:pt x="1756508" y="1200150"/>
                </a:cubicBezTo>
                <a:cubicBezTo>
                  <a:pt x="1752698" y="1203960"/>
                  <a:pt x="1749561" y="1208591"/>
                  <a:pt x="1745078" y="1211580"/>
                </a:cubicBezTo>
                <a:cubicBezTo>
                  <a:pt x="1741736" y="1213808"/>
                  <a:pt x="1736488" y="1212550"/>
                  <a:pt x="1733648" y="1215390"/>
                </a:cubicBezTo>
                <a:cubicBezTo>
                  <a:pt x="1730808" y="1218230"/>
                  <a:pt x="1731420" y="1223129"/>
                  <a:pt x="1729838" y="1226820"/>
                </a:cubicBezTo>
                <a:cubicBezTo>
                  <a:pt x="1727601" y="1232040"/>
                  <a:pt x="1724758" y="1236980"/>
                  <a:pt x="1722218" y="1242060"/>
                </a:cubicBezTo>
                <a:cubicBezTo>
                  <a:pt x="1723488" y="1252220"/>
                  <a:pt x="1720348" y="1264021"/>
                  <a:pt x="1726028" y="1272540"/>
                </a:cubicBezTo>
                <a:cubicBezTo>
                  <a:pt x="1729620" y="1277928"/>
                  <a:pt x="1740103" y="1272204"/>
                  <a:pt x="1745078" y="1276350"/>
                </a:cubicBezTo>
                <a:cubicBezTo>
                  <a:pt x="1749101" y="1279702"/>
                  <a:pt x="1746825" y="1286777"/>
                  <a:pt x="1748888" y="1291590"/>
                </a:cubicBezTo>
                <a:cubicBezTo>
                  <a:pt x="1750692" y="1295799"/>
                  <a:pt x="1753968" y="1299210"/>
                  <a:pt x="1756508" y="1303020"/>
                </a:cubicBezTo>
                <a:cubicBezTo>
                  <a:pt x="1757778" y="1308100"/>
                  <a:pt x="1758879" y="1313225"/>
                  <a:pt x="1760318" y="1318260"/>
                </a:cubicBezTo>
                <a:cubicBezTo>
                  <a:pt x="1761421" y="1322122"/>
                  <a:pt x="1764128" y="1325674"/>
                  <a:pt x="1764128" y="1329690"/>
                </a:cubicBezTo>
                <a:cubicBezTo>
                  <a:pt x="1764128" y="1352481"/>
                  <a:pt x="1766386" y="1363745"/>
                  <a:pt x="1748888" y="1375410"/>
                </a:cubicBezTo>
                <a:cubicBezTo>
                  <a:pt x="1745546" y="1377638"/>
                  <a:pt x="1741268" y="1377950"/>
                  <a:pt x="1737458" y="1379220"/>
                </a:cubicBezTo>
                <a:cubicBezTo>
                  <a:pt x="1733276" y="1385494"/>
                  <a:pt x="1720430" y="1408001"/>
                  <a:pt x="1710788" y="1413510"/>
                </a:cubicBezTo>
                <a:cubicBezTo>
                  <a:pt x="1706242" y="1416108"/>
                  <a:pt x="1700583" y="1415881"/>
                  <a:pt x="1695548" y="1417320"/>
                </a:cubicBezTo>
                <a:cubicBezTo>
                  <a:pt x="1691686" y="1418423"/>
                  <a:pt x="1687928" y="1419860"/>
                  <a:pt x="1684118" y="1421130"/>
                </a:cubicBezTo>
                <a:cubicBezTo>
                  <a:pt x="1683610" y="1423162"/>
                  <a:pt x="1678684" y="1444520"/>
                  <a:pt x="1676498" y="1447800"/>
                </a:cubicBezTo>
                <a:cubicBezTo>
                  <a:pt x="1673509" y="1452283"/>
                  <a:pt x="1668878" y="1455420"/>
                  <a:pt x="1665068" y="1459230"/>
                </a:cubicBezTo>
                <a:cubicBezTo>
                  <a:pt x="1645409" y="1518207"/>
                  <a:pt x="1667941" y="1457294"/>
                  <a:pt x="1649828" y="1493520"/>
                </a:cubicBezTo>
                <a:cubicBezTo>
                  <a:pt x="1648032" y="1497112"/>
                  <a:pt x="1648527" y="1501814"/>
                  <a:pt x="1646018" y="1504950"/>
                </a:cubicBezTo>
                <a:cubicBezTo>
                  <a:pt x="1643157" y="1508526"/>
                  <a:pt x="1638772" y="1510710"/>
                  <a:pt x="1634588" y="1512570"/>
                </a:cubicBezTo>
                <a:cubicBezTo>
                  <a:pt x="1627248" y="1515832"/>
                  <a:pt x="1619348" y="1517650"/>
                  <a:pt x="1611728" y="1520190"/>
                </a:cubicBezTo>
                <a:cubicBezTo>
                  <a:pt x="1607918" y="1521460"/>
                  <a:pt x="1604290" y="1523556"/>
                  <a:pt x="1600298" y="1524000"/>
                </a:cubicBezTo>
                <a:lnTo>
                  <a:pt x="1566008" y="1527810"/>
                </a:lnTo>
                <a:cubicBezTo>
                  <a:pt x="1538161" y="1546375"/>
                  <a:pt x="1571128" y="1521667"/>
                  <a:pt x="1546958" y="1550670"/>
                </a:cubicBezTo>
                <a:cubicBezTo>
                  <a:pt x="1544027" y="1554188"/>
                  <a:pt x="1539338" y="1555750"/>
                  <a:pt x="1535528" y="1558290"/>
                </a:cubicBezTo>
                <a:lnTo>
                  <a:pt x="1527908" y="1581150"/>
                </a:lnTo>
                <a:cubicBezTo>
                  <a:pt x="1526935" y="1591857"/>
                  <a:pt x="1527618" y="1619831"/>
                  <a:pt x="1520288" y="1634490"/>
                </a:cubicBezTo>
                <a:cubicBezTo>
                  <a:pt x="1516976" y="1641114"/>
                  <a:pt x="1514703" y="1648994"/>
                  <a:pt x="1508858" y="1653540"/>
                </a:cubicBezTo>
                <a:cubicBezTo>
                  <a:pt x="1502518" y="1658471"/>
                  <a:pt x="1485998" y="1661160"/>
                  <a:pt x="1485998" y="1661160"/>
                </a:cubicBezTo>
                <a:cubicBezTo>
                  <a:pt x="1482188" y="1664970"/>
                  <a:pt x="1477557" y="1668107"/>
                  <a:pt x="1474568" y="1672590"/>
                </a:cubicBezTo>
                <a:cubicBezTo>
                  <a:pt x="1472340" y="1675932"/>
                  <a:pt x="1471227" y="1680031"/>
                  <a:pt x="1470758" y="1684020"/>
                </a:cubicBezTo>
                <a:cubicBezTo>
                  <a:pt x="1468675" y="1701723"/>
                  <a:pt x="1468562" y="1719608"/>
                  <a:pt x="1466948" y="1737360"/>
                </a:cubicBezTo>
                <a:cubicBezTo>
                  <a:pt x="1463852" y="1771421"/>
                  <a:pt x="1472376" y="1764761"/>
                  <a:pt x="1451708" y="1771650"/>
                </a:cubicBezTo>
                <a:cubicBezTo>
                  <a:pt x="1443779" y="1803368"/>
                  <a:pt x="1453434" y="1772008"/>
                  <a:pt x="1440278" y="1798320"/>
                </a:cubicBezTo>
                <a:cubicBezTo>
                  <a:pt x="1438482" y="1801912"/>
                  <a:pt x="1438977" y="1806614"/>
                  <a:pt x="1436468" y="1809750"/>
                </a:cubicBezTo>
                <a:cubicBezTo>
                  <a:pt x="1433607" y="1813326"/>
                  <a:pt x="1428848" y="1814830"/>
                  <a:pt x="1425038" y="1817370"/>
                </a:cubicBezTo>
                <a:cubicBezTo>
                  <a:pt x="1397801" y="1858225"/>
                  <a:pt x="1418940" y="1839692"/>
                  <a:pt x="1345028" y="1844040"/>
                </a:cubicBezTo>
                <a:cubicBezTo>
                  <a:pt x="1340122" y="1850582"/>
                  <a:pt x="1330435" y="1862910"/>
                  <a:pt x="1325978" y="1870710"/>
                </a:cubicBezTo>
                <a:cubicBezTo>
                  <a:pt x="1323160" y="1875641"/>
                  <a:pt x="1321176" y="1881019"/>
                  <a:pt x="1318358" y="1885950"/>
                </a:cubicBezTo>
                <a:cubicBezTo>
                  <a:pt x="1316086" y="1889926"/>
                  <a:pt x="1312786" y="1893284"/>
                  <a:pt x="1310738" y="1897380"/>
                </a:cubicBezTo>
                <a:cubicBezTo>
                  <a:pt x="1308942" y="1900972"/>
                  <a:pt x="1308878" y="1905299"/>
                  <a:pt x="1306928" y="1908810"/>
                </a:cubicBezTo>
                <a:cubicBezTo>
                  <a:pt x="1302480" y="1916816"/>
                  <a:pt x="1296768" y="1924050"/>
                  <a:pt x="1291688" y="1931670"/>
                </a:cubicBezTo>
                <a:lnTo>
                  <a:pt x="1284068" y="1943100"/>
                </a:lnTo>
                <a:cubicBezTo>
                  <a:pt x="1281528" y="1946910"/>
                  <a:pt x="1280792" y="1953082"/>
                  <a:pt x="1276448" y="1954530"/>
                </a:cubicBezTo>
                <a:lnTo>
                  <a:pt x="1265018" y="1958340"/>
                </a:lnTo>
                <a:cubicBezTo>
                  <a:pt x="1261208" y="1955800"/>
                  <a:pt x="1256826" y="1953958"/>
                  <a:pt x="1253588" y="1950720"/>
                </a:cubicBezTo>
                <a:cubicBezTo>
                  <a:pt x="1238566" y="1935698"/>
                  <a:pt x="1253289" y="1941979"/>
                  <a:pt x="1238348" y="1924050"/>
                </a:cubicBezTo>
                <a:cubicBezTo>
                  <a:pt x="1235417" y="1920532"/>
                  <a:pt x="1230728" y="1918970"/>
                  <a:pt x="1226918" y="1916430"/>
                </a:cubicBezTo>
                <a:cubicBezTo>
                  <a:pt x="1221838" y="1908810"/>
                  <a:pt x="1214574" y="1902258"/>
                  <a:pt x="1211678" y="1893570"/>
                </a:cubicBezTo>
                <a:cubicBezTo>
                  <a:pt x="1210408" y="1889760"/>
                  <a:pt x="1210708" y="1884980"/>
                  <a:pt x="1207868" y="1882140"/>
                </a:cubicBezTo>
                <a:cubicBezTo>
                  <a:pt x="1205028" y="1879300"/>
                  <a:pt x="1200248" y="1879600"/>
                  <a:pt x="1196438" y="1878330"/>
                </a:cubicBezTo>
                <a:cubicBezTo>
                  <a:pt x="1155744" y="1905459"/>
                  <a:pt x="1209185" y="1872699"/>
                  <a:pt x="1089758" y="1889760"/>
                </a:cubicBezTo>
                <a:cubicBezTo>
                  <a:pt x="1084424" y="1890522"/>
                  <a:pt x="1081835" y="1897099"/>
                  <a:pt x="1078328" y="1901190"/>
                </a:cubicBezTo>
                <a:cubicBezTo>
                  <a:pt x="1074195" y="1906011"/>
                  <a:pt x="1070589" y="1911263"/>
                  <a:pt x="1066898" y="1916430"/>
                </a:cubicBezTo>
                <a:cubicBezTo>
                  <a:pt x="1064236" y="1920156"/>
                  <a:pt x="1062854" y="1924999"/>
                  <a:pt x="1059278" y="1927860"/>
                </a:cubicBezTo>
                <a:cubicBezTo>
                  <a:pt x="1056142" y="1930369"/>
                  <a:pt x="1051658" y="1930400"/>
                  <a:pt x="1047848" y="1931670"/>
                </a:cubicBezTo>
                <a:cubicBezTo>
                  <a:pt x="1044038" y="1935480"/>
                  <a:pt x="1039867" y="1938961"/>
                  <a:pt x="1036418" y="1943100"/>
                </a:cubicBezTo>
                <a:cubicBezTo>
                  <a:pt x="1033487" y="1946618"/>
                  <a:pt x="1033240" y="1953419"/>
                  <a:pt x="1028798" y="1954530"/>
                </a:cubicBezTo>
                <a:cubicBezTo>
                  <a:pt x="1021304" y="1956404"/>
                  <a:pt x="1013558" y="1951990"/>
                  <a:pt x="1005938" y="1950720"/>
                </a:cubicBezTo>
                <a:cubicBezTo>
                  <a:pt x="992545" y="1930630"/>
                  <a:pt x="1006041" y="1945321"/>
                  <a:pt x="983078" y="1935480"/>
                </a:cubicBezTo>
                <a:cubicBezTo>
                  <a:pt x="946242" y="1919693"/>
                  <a:pt x="1000161" y="1934988"/>
                  <a:pt x="956408" y="1924050"/>
                </a:cubicBezTo>
                <a:cubicBezTo>
                  <a:pt x="965258" y="1888651"/>
                  <a:pt x="950382" y="1928354"/>
                  <a:pt x="983078" y="1905000"/>
                </a:cubicBezTo>
                <a:cubicBezTo>
                  <a:pt x="987339" y="1901956"/>
                  <a:pt x="984290" y="1894306"/>
                  <a:pt x="986888" y="1889760"/>
                </a:cubicBezTo>
                <a:cubicBezTo>
                  <a:pt x="993603" y="1878008"/>
                  <a:pt x="998837" y="1878157"/>
                  <a:pt x="1009748" y="1874520"/>
                </a:cubicBezTo>
                <a:cubicBezTo>
                  <a:pt x="1014828" y="1866900"/>
                  <a:pt x="1022092" y="1860348"/>
                  <a:pt x="1024988" y="1851660"/>
                </a:cubicBezTo>
                <a:cubicBezTo>
                  <a:pt x="1030526" y="1835047"/>
                  <a:pt x="1030165" y="1829445"/>
                  <a:pt x="1040228" y="1817370"/>
                </a:cubicBezTo>
                <a:cubicBezTo>
                  <a:pt x="1043677" y="1813231"/>
                  <a:pt x="1047848" y="1809750"/>
                  <a:pt x="1051658" y="1805940"/>
                </a:cubicBezTo>
                <a:cubicBezTo>
                  <a:pt x="1060450" y="1779563"/>
                  <a:pt x="1054367" y="1785510"/>
                  <a:pt x="1108808" y="1798320"/>
                </a:cubicBezTo>
                <a:cubicBezTo>
                  <a:pt x="1114053" y="1799554"/>
                  <a:pt x="1115755" y="1806761"/>
                  <a:pt x="1120238" y="1809750"/>
                </a:cubicBezTo>
                <a:cubicBezTo>
                  <a:pt x="1123580" y="1811978"/>
                  <a:pt x="1127858" y="1812290"/>
                  <a:pt x="1131668" y="1813560"/>
                </a:cubicBezTo>
                <a:cubicBezTo>
                  <a:pt x="1181349" y="1805280"/>
                  <a:pt x="1172502" y="1820597"/>
                  <a:pt x="1181198" y="1794510"/>
                </a:cubicBezTo>
                <a:cubicBezTo>
                  <a:pt x="1179977" y="1789627"/>
                  <a:pt x="1176311" y="1773306"/>
                  <a:pt x="1173578" y="1767840"/>
                </a:cubicBezTo>
                <a:cubicBezTo>
                  <a:pt x="1171530" y="1763744"/>
                  <a:pt x="1169534" y="1759271"/>
                  <a:pt x="1165958" y="1756410"/>
                </a:cubicBezTo>
                <a:cubicBezTo>
                  <a:pt x="1162822" y="1753901"/>
                  <a:pt x="1158288" y="1754010"/>
                  <a:pt x="1154528" y="1752600"/>
                </a:cubicBezTo>
                <a:cubicBezTo>
                  <a:pt x="1148124" y="1750199"/>
                  <a:pt x="1141828" y="1747520"/>
                  <a:pt x="1135478" y="1744980"/>
                </a:cubicBezTo>
                <a:cubicBezTo>
                  <a:pt x="1136748" y="1741170"/>
                  <a:pt x="1136779" y="1736686"/>
                  <a:pt x="1139288" y="1733550"/>
                </a:cubicBezTo>
                <a:cubicBezTo>
                  <a:pt x="1145866" y="1725328"/>
                  <a:pt x="1156807" y="1724408"/>
                  <a:pt x="1165958" y="1722120"/>
                </a:cubicBezTo>
                <a:cubicBezTo>
                  <a:pt x="1170105" y="1709679"/>
                  <a:pt x="1173314" y="1706352"/>
                  <a:pt x="1165958" y="1691640"/>
                </a:cubicBezTo>
                <a:cubicBezTo>
                  <a:pt x="1163548" y="1686821"/>
                  <a:pt x="1158338" y="1684020"/>
                  <a:pt x="1154528" y="1680210"/>
                </a:cubicBezTo>
                <a:cubicBezTo>
                  <a:pt x="1155798" y="1676400"/>
                  <a:pt x="1155202" y="1671289"/>
                  <a:pt x="1158338" y="1668780"/>
                </a:cubicBezTo>
                <a:cubicBezTo>
                  <a:pt x="1173314" y="1656799"/>
                  <a:pt x="1180598" y="1675501"/>
                  <a:pt x="1165958" y="1653540"/>
                </a:cubicBezTo>
                <a:cubicBezTo>
                  <a:pt x="1167228" y="1649730"/>
                  <a:pt x="1166928" y="1644950"/>
                  <a:pt x="1169768" y="1642110"/>
                </a:cubicBezTo>
                <a:cubicBezTo>
                  <a:pt x="1172608" y="1639270"/>
                  <a:pt x="1177507" y="1639882"/>
                  <a:pt x="1181198" y="1638300"/>
                </a:cubicBezTo>
                <a:cubicBezTo>
                  <a:pt x="1186418" y="1636063"/>
                  <a:pt x="1191358" y="1633220"/>
                  <a:pt x="1196438" y="1630680"/>
                </a:cubicBezTo>
                <a:cubicBezTo>
                  <a:pt x="1210538" y="1602480"/>
                  <a:pt x="1196180" y="1627179"/>
                  <a:pt x="1215488" y="1604010"/>
                </a:cubicBezTo>
                <a:cubicBezTo>
                  <a:pt x="1227074" y="1590107"/>
                  <a:pt x="1218720" y="1593453"/>
                  <a:pt x="1234538" y="1581150"/>
                </a:cubicBezTo>
                <a:cubicBezTo>
                  <a:pt x="1277785" y="1547514"/>
                  <a:pt x="1241235" y="1575896"/>
                  <a:pt x="1268828" y="1562100"/>
                </a:cubicBezTo>
                <a:cubicBezTo>
                  <a:pt x="1279437" y="1556796"/>
                  <a:pt x="1283262" y="1551476"/>
                  <a:pt x="1291688" y="1543050"/>
                </a:cubicBezTo>
                <a:cubicBezTo>
                  <a:pt x="1290418" y="1532890"/>
                  <a:pt x="1289710" y="1522644"/>
                  <a:pt x="1287878" y="1512570"/>
                </a:cubicBezTo>
                <a:cubicBezTo>
                  <a:pt x="1287160" y="1508619"/>
                  <a:pt x="1286577" y="1504276"/>
                  <a:pt x="1284068" y="1501140"/>
                </a:cubicBezTo>
                <a:cubicBezTo>
                  <a:pt x="1281207" y="1497564"/>
                  <a:pt x="1276448" y="1496060"/>
                  <a:pt x="1272638" y="1493520"/>
                </a:cubicBezTo>
                <a:cubicBezTo>
                  <a:pt x="1270098" y="1489710"/>
                  <a:pt x="1268594" y="1484951"/>
                  <a:pt x="1265018" y="1482090"/>
                </a:cubicBezTo>
                <a:cubicBezTo>
                  <a:pt x="1261882" y="1479581"/>
                  <a:pt x="1257180" y="1480076"/>
                  <a:pt x="1253588" y="1478280"/>
                </a:cubicBezTo>
                <a:cubicBezTo>
                  <a:pt x="1249492" y="1476232"/>
                  <a:pt x="1245968" y="1473200"/>
                  <a:pt x="1242158" y="1470660"/>
                </a:cubicBezTo>
                <a:cubicBezTo>
                  <a:pt x="1238348" y="1471930"/>
                  <a:pt x="1234070" y="1472242"/>
                  <a:pt x="1230728" y="1474470"/>
                </a:cubicBezTo>
                <a:cubicBezTo>
                  <a:pt x="1226245" y="1477459"/>
                  <a:pt x="1224653" y="1485305"/>
                  <a:pt x="1219298" y="1485900"/>
                </a:cubicBezTo>
                <a:cubicBezTo>
                  <a:pt x="1177625" y="1490530"/>
                  <a:pt x="1135478" y="1488440"/>
                  <a:pt x="1093568" y="1489710"/>
                </a:cubicBezTo>
                <a:cubicBezTo>
                  <a:pt x="1082141" y="1487806"/>
                  <a:pt x="1057911" y="1484989"/>
                  <a:pt x="1047848" y="1478280"/>
                </a:cubicBezTo>
                <a:cubicBezTo>
                  <a:pt x="1040228" y="1473200"/>
                  <a:pt x="1030483" y="1470366"/>
                  <a:pt x="1024988" y="1463040"/>
                </a:cubicBezTo>
                <a:cubicBezTo>
                  <a:pt x="1021178" y="1457960"/>
                  <a:pt x="1018725" y="1451491"/>
                  <a:pt x="1013558" y="1447800"/>
                </a:cubicBezTo>
                <a:cubicBezTo>
                  <a:pt x="1009297" y="1444756"/>
                  <a:pt x="1003398" y="1445260"/>
                  <a:pt x="998318" y="1443990"/>
                </a:cubicBezTo>
                <a:cubicBezTo>
                  <a:pt x="991181" y="1446369"/>
                  <a:pt x="979268" y="1447741"/>
                  <a:pt x="979268" y="1459230"/>
                </a:cubicBezTo>
                <a:cubicBezTo>
                  <a:pt x="979268" y="1463809"/>
                  <a:pt x="984348" y="1466850"/>
                  <a:pt x="986888" y="1470660"/>
                </a:cubicBezTo>
                <a:cubicBezTo>
                  <a:pt x="958640" y="1489492"/>
                  <a:pt x="973008" y="1487696"/>
                  <a:pt x="944978" y="1482090"/>
                </a:cubicBezTo>
                <a:cubicBezTo>
                  <a:pt x="941168" y="1479550"/>
                  <a:pt x="936409" y="1478046"/>
                  <a:pt x="933548" y="1474470"/>
                </a:cubicBezTo>
                <a:cubicBezTo>
                  <a:pt x="931039" y="1471334"/>
                  <a:pt x="931320" y="1466731"/>
                  <a:pt x="929738" y="1463040"/>
                </a:cubicBezTo>
                <a:cubicBezTo>
                  <a:pt x="927501" y="1457820"/>
                  <a:pt x="924227" y="1453073"/>
                  <a:pt x="922118" y="1447800"/>
                </a:cubicBezTo>
                <a:cubicBezTo>
                  <a:pt x="915934" y="1432340"/>
                  <a:pt x="914430" y="1424670"/>
                  <a:pt x="910688" y="1409700"/>
                </a:cubicBezTo>
                <a:cubicBezTo>
                  <a:pt x="906878" y="1410970"/>
                  <a:pt x="902600" y="1411282"/>
                  <a:pt x="899258" y="1413510"/>
                </a:cubicBezTo>
                <a:cubicBezTo>
                  <a:pt x="888647" y="1420584"/>
                  <a:pt x="888863" y="1428405"/>
                  <a:pt x="876398" y="1432560"/>
                </a:cubicBezTo>
                <a:cubicBezTo>
                  <a:pt x="869069" y="1435003"/>
                  <a:pt x="861158" y="1435100"/>
                  <a:pt x="853538" y="1436370"/>
                </a:cubicBezTo>
                <a:cubicBezTo>
                  <a:pt x="850998" y="1432560"/>
                  <a:pt x="843057" y="1428516"/>
                  <a:pt x="845918" y="1424940"/>
                </a:cubicBezTo>
                <a:cubicBezTo>
                  <a:pt x="850936" y="1418668"/>
                  <a:pt x="861158" y="1419860"/>
                  <a:pt x="868778" y="1417320"/>
                </a:cubicBezTo>
                <a:cubicBezTo>
                  <a:pt x="884552" y="1412062"/>
                  <a:pt x="876866" y="1415738"/>
                  <a:pt x="891638" y="1405890"/>
                </a:cubicBezTo>
                <a:cubicBezTo>
                  <a:pt x="891861" y="1402105"/>
                  <a:pt x="889319" y="1349568"/>
                  <a:pt x="899258" y="1329690"/>
                </a:cubicBezTo>
                <a:cubicBezTo>
                  <a:pt x="901306" y="1325594"/>
                  <a:pt x="904338" y="1322070"/>
                  <a:pt x="906878" y="1318260"/>
                </a:cubicBezTo>
                <a:cubicBezTo>
                  <a:pt x="903884" y="1300297"/>
                  <a:pt x="903805" y="1296074"/>
                  <a:pt x="899258" y="1280160"/>
                </a:cubicBezTo>
                <a:cubicBezTo>
                  <a:pt x="898155" y="1276298"/>
                  <a:pt x="897676" y="1272072"/>
                  <a:pt x="895448" y="1268730"/>
                </a:cubicBezTo>
                <a:cubicBezTo>
                  <a:pt x="892459" y="1264247"/>
                  <a:pt x="887326" y="1261553"/>
                  <a:pt x="884018" y="1257300"/>
                </a:cubicBezTo>
                <a:cubicBezTo>
                  <a:pt x="878395" y="1250071"/>
                  <a:pt x="868778" y="1234440"/>
                  <a:pt x="868778" y="1234440"/>
                </a:cubicBezTo>
                <a:cubicBezTo>
                  <a:pt x="867508" y="1229360"/>
                  <a:pt x="867031" y="1224013"/>
                  <a:pt x="864968" y="1219200"/>
                </a:cubicBezTo>
                <a:cubicBezTo>
                  <a:pt x="863164" y="1214991"/>
                  <a:pt x="857916" y="1212314"/>
                  <a:pt x="857348" y="1207770"/>
                </a:cubicBezTo>
                <a:cubicBezTo>
                  <a:pt x="856545" y="1201344"/>
                  <a:pt x="859454" y="1194968"/>
                  <a:pt x="861158" y="1188720"/>
                </a:cubicBezTo>
                <a:cubicBezTo>
                  <a:pt x="863271" y="1180971"/>
                  <a:pt x="864323" y="1172543"/>
                  <a:pt x="868778" y="1165860"/>
                </a:cubicBezTo>
                <a:cubicBezTo>
                  <a:pt x="871318" y="1162050"/>
                  <a:pt x="880903" y="1155249"/>
                  <a:pt x="876398" y="1154430"/>
                </a:cubicBezTo>
                <a:cubicBezTo>
                  <a:pt x="860106" y="1151468"/>
                  <a:pt x="843350" y="1156645"/>
                  <a:pt x="826868" y="1158240"/>
                </a:cubicBezTo>
                <a:cubicBezTo>
                  <a:pt x="803974" y="1160456"/>
                  <a:pt x="781148" y="1163320"/>
                  <a:pt x="758288" y="1165860"/>
                </a:cubicBezTo>
                <a:cubicBezTo>
                  <a:pt x="753208" y="1164590"/>
                  <a:pt x="747594" y="1164648"/>
                  <a:pt x="743048" y="1162050"/>
                </a:cubicBezTo>
                <a:cubicBezTo>
                  <a:pt x="725138" y="1151816"/>
                  <a:pt x="738273" y="1147152"/>
                  <a:pt x="716378" y="1139190"/>
                </a:cubicBezTo>
                <a:cubicBezTo>
                  <a:pt x="707938" y="1136121"/>
                  <a:pt x="698664" y="1136043"/>
                  <a:pt x="689708" y="1135380"/>
                </a:cubicBezTo>
                <a:cubicBezTo>
                  <a:pt x="664346" y="1133501"/>
                  <a:pt x="638908" y="1132840"/>
                  <a:pt x="613508" y="1131570"/>
                </a:cubicBezTo>
                <a:cubicBezTo>
                  <a:pt x="609698" y="1130300"/>
                  <a:pt x="605420" y="1129988"/>
                  <a:pt x="602078" y="1127760"/>
                </a:cubicBezTo>
                <a:cubicBezTo>
                  <a:pt x="597595" y="1124771"/>
                  <a:pt x="595572" y="1118518"/>
                  <a:pt x="590648" y="1116330"/>
                </a:cubicBezTo>
                <a:cubicBezTo>
                  <a:pt x="583589" y="1113193"/>
                  <a:pt x="575408" y="1113790"/>
                  <a:pt x="567788" y="1112520"/>
                </a:cubicBezTo>
                <a:cubicBezTo>
                  <a:pt x="566518" y="1108710"/>
                  <a:pt x="566206" y="1104432"/>
                  <a:pt x="563978" y="1101090"/>
                </a:cubicBezTo>
                <a:cubicBezTo>
                  <a:pt x="560989" y="1096607"/>
                  <a:pt x="557031" y="1092649"/>
                  <a:pt x="552548" y="1089660"/>
                </a:cubicBezTo>
                <a:cubicBezTo>
                  <a:pt x="546008" y="1085300"/>
                  <a:pt x="521577" y="1082870"/>
                  <a:pt x="518258" y="1082040"/>
                </a:cubicBezTo>
                <a:cubicBezTo>
                  <a:pt x="499426" y="1077332"/>
                  <a:pt x="495924" y="1074683"/>
                  <a:pt x="480158" y="1066800"/>
                </a:cubicBezTo>
                <a:cubicBezTo>
                  <a:pt x="471268" y="1068070"/>
                  <a:pt x="462346" y="1069134"/>
                  <a:pt x="453488" y="1070610"/>
                </a:cubicBezTo>
                <a:cubicBezTo>
                  <a:pt x="447100" y="1071675"/>
                  <a:pt x="440914" y="1074420"/>
                  <a:pt x="434438" y="1074420"/>
                </a:cubicBezTo>
                <a:cubicBezTo>
                  <a:pt x="400856" y="1074420"/>
                  <a:pt x="421817" y="1067718"/>
                  <a:pt x="388718" y="1062990"/>
                </a:cubicBezTo>
                <a:cubicBezTo>
                  <a:pt x="369934" y="1060307"/>
                  <a:pt x="363139" y="1060269"/>
                  <a:pt x="346808" y="1055370"/>
                </a:cubicBezTo>
                <a:cubicBezTo>
                  <a:pt x="321736" y="1047849"/>
                  <a:pt x="328654" y="1047595"/>
                  <a:pt x="304898" y="1043940"/>
                </a:cubicBezTo>
                <a:cubicBezTo>
                  <a:pt x="287176" y="1041213"/>
                  <a:pt x="272326" y="1040945"/>
                  <a:pt x="255368" y="1036320"/>
                </a:cubicBezTo>
                <a:cubicBezTo>
                  <a:pt x="247619" y="1034207"/>
                  <a:pt x="240128" y="1031240"/>
                  <a:pt x="232508" y="1028700"/>
                </a:cubicBezTo>
                <a:lnTo>
                  <a:pt x="221078" y="1024890"/>
                </a:lnTo>
                <a:cubicBezTo>
                  <a:pt x="215998" y="1021080"/>
                  <a:pt x="211700" y="1015902"/>
                  <a:pt x="205838" y="1013460"/>
                </a:cubicBezTo>
                <a:cubicBezTo>
                  <a:pt x="196171" y="1009432"/>
                  <a:pt x="175358" y="1005840"/>
                  <a:pt x="175358" y="1005840"/>
                </a:cubicBezTo>
                <a:cubicBezTo>
                  <a:pt x="157140" y="978513"/>
                  <a:pt x="173256" y="1010307"/>
                  <a:pt x="175358" y="982980"/>
                </a:cubicBezTo>
                <a:cubicBezTo>
                  <a:pt x="177200" y="959038"/>
                  <a:pt x="173680" y="951276"/>
                  <a:pt x="167738" y="933450"/>
                </a:cubicBezTo>
                <a:cubicBezTo>
                  <a:pt x="164872" y="910525"/>
                  <a:pt x="170319" y="903421"/>
                  <a:pt x="152498" y="891540"/>
                </a:cubicBezTo>
                <a:cubicBezTo>
                  <a:pt x="149156" y="889312"/>
                  <a:pt x="144878" y="889000"/>
                  <a:pt x="141068" y="887730"/>
                </a:cubicBezTo>
                <a:cubicBezTo>
                  <a:pt x="137258" y="889000"/>
                  <a:pt x="133149" y="889590"/>
                  <a:pt x="129638" y="891540"/>
                </a:cubicBezTo>
                <a:cubicBezTo>
                  <a:pt x="121632" y="895988"/>
                  <a:pt x="115663" y="904559"/>
                  <a:pt x="106778" y="906780"/>
                </a:cubicBezTo>
                <a:cubicBezTo>
                  <a:pt x="95840" y="909515"/>
                  <a:pt x="77954" y="913572"/>
                  <a:pt x="68678" y="918210"/>
                </a:cubicBezTo>
                <a:lnTo>
                  <a:pt x="34388" y="918210"/>
                </a:lnTo>
                <a:close/>
              </a:path>
            </a:pathLst>
          </a:custGeom>
          <a:solidFill>
            <a:srgbClr val="00B0F0">
              <a:alpha val="50000"/>
            </a:srgbClr>
          </a:solidFill>
          <a:ln w="9525">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7277100" y="4014198"/>
            <a:ext cx="1475201" cy="1595126"/>
          </a:xfrm>
          <a:custGeom>
            <a:avLst/>
            <a:gdLst>
              <a:gd name="connsiteX0" fmla="*/ 0 w 1475201"/>
              <a:gd name="connsiteY0" fmla="*/ 396935 h 1595126"/>
              <a:gd name="connsiteX1" fmla="*/ 8467 w 1475201"/>
              <a:gd name="connsiteY1" fmla="*/ 418102 h 1595126"/>
              <a:gd name="connsiteX2" fmla="*/ 12700 w 1475201"/>
              <a:gd name="connsiteY2" fmla="*/ 443502 h 1595126"/>
              <a:gd name="connsiteX3" fmla="*/ 25400 w 1475201"/>
              <a:gd name="connsiteY3" fmla="*/ 447735 h 1595126"/>
              <a:gd name="connsiteX4" fmla="*/ 38100 w 1475201"/>
              <a:gd name="connsiteY4" fmla="*/ 460435 h 1595126"/>
              <a:gd name="connsiteX5" fmla="*/ 114300 w 1475201"/>
              <a:gd name="connsiteY5" fmla="*/ 460435 h 1595126"/>
              <a:gd name="connsiteX6" fmla="*/ 190500 w 1475201"/>
              <a:gd name="connsiteY6" fmla="*/ 456202 h 1595126"/>
              <a:gd name="connsiteX7" fmla="*/ 203200 w 1475201"/>
              <a:gd name="connsiteY7" fmla="*/ 460435 h 1595126"/>
              <a:gd name="connsiteX8" fmla="*/ 232833 w 1475201"/>
              <a:gd name="connsiteY8" fmla="*/ 464669 h 1595126"/>
              <a:gd name="connsiteX9" fmla="*/ 245533 w 1475201"/>
              <a:gd name="connsiteY9" fmla="*/ 473135 h 1595126"/>
              <a:gd name="connsiteX10" fmla="*/ 296333 w 1475201"/>
              <a:gd name="connsiteY10" fmla="*/ 468902 h 1595126"/>
              <a:gd name="connsiteX11" fmla="*/ 317500 w 1475201"/>
              <a:gd name="connsiteY11" fmla="*/ 460435 h 1595126"/>
              <a:gd name="connsiteX12" fmla="*/ 355600 w 1475201"/>
              <a:gd name="connsiteY12" fmla="*/ 464669 h 1595126"/>
              <a:gd name="connsiteX13" fmla="*/ 385233 w 1475201"/>
              <a:gd name="connsiteY13" fmla="*/ 481602 h 1595126"/>
              <a:gd name="connsiteX14" fmla="*/ 423333 w 1475201"/>
              <a:gd name="connsiteY14" fmla="*/ 502769 h 1595126"/>
              <a:gd name="connsiteX15" fmla="*/ 427567 w 1475201"/>
              <a:gd name="connsiteY15" fmla="*/ 515469 h 1595126"/>
              <a:gd name="connsiteX16" fmla="*/ 410633 w 1475201"/>
              <a:gd name="connsiteY16" fmla="*/ 519702 h 1595126"/>
              <a:gd name="connsiteX17" fmla="*/ 381000 w 1475201"/>
              <a:gd name="connsiteY17" fmla="*/ 523935 h 1595126"/>
              <a:gd name="connsiteX18" fmla="*/ 330200 w 1475201"/>
              <a:gd name="connsiteY18" fmla="*/ 540869 h 1595126"/>
              <a:gd name="connsiteX19" fmla="*/ 313267 w 1475201"/>
              <a:gd name="connsiteY19" fmla="*/ 549335 h 1595126"/>
              <a:gd name="connsiteX20" fmla="*/ 309033 w 1475201"/>
              <a:gd name="connsiteY20" fmla="*/ 566269 h 1595126"/>
              <a:gd name="connsiteX21" fmla="*/ 296333 w 1475201"/>
              <a:gd name="connsiteY21" fmla="*/ 570502 h 1595126"/>
              <a:gd name="connsiteX22" fmla="*/ 317500 w 1475201"/>
              <a:gd name="connsiteY22" fmla="*/ 591669 h 1595126"/>
              <a:gd name="connsiteX23" fmla="*/ 321733 w 1475201"/>
              <a:gd name="connsiteY23" fmla="*/ 604369 h 1595126"/>
              <a:gd name="connsiteX24" fmla="*/ 334433 w 1475201"/>
              <a:gd name="connsiteY24" fmla="*/ 629769 h 1595126"/>
              <a:gd name="connsiteX25" fmla="*/ 338667 w 1475201"/>
              <a:gd name="connsiteY25" fmla="*/ 650935 h 1595126"/>
              <a:gd name="connsiteX26" fmla="*/ 376767 w 1475201"/>
              <a:gd name="connsiteY26" fmla="*/ 655169 h 1595126"/>
              <a:gd name="connsiteX27" fmla="*/ 389467 w 1475201"/>
              <a:gd name="connsiteY27" fmla="*/ 667869 h 1595126"/>
              <a:gd name="connsiteX28" fmla="*/ 393700 w 1475201"/>
              <a:gd name="connsiteY28" fmla="*/ 680569 h 1595126"/>
              <a:gd name="connsiteX29" fmla="*/ 359833 w 1475201"/>
              <a:gd name="connsiteY29" fmla="*/ 693269 h 1595126"/>
              <a:gd name="connsiteX30" fmla="*/ 338667 w 1475201"/>
              <a:gd name="connsiteY30" fmla="*/ 714435 h 1595126"/>
              <a:gd name="connsiteX31" fmla="*/ 313267 w 1475201"/>
              <a:gd name="connsiteY31" fmla="*/ 727135 h 1595126"/>
              <a:gd name="connsiteX32" fmla="*/ 287867 w 1475201"/>
              <a:gd name="connsiteY32" fmla="*/ 722902 h 1595126"/>
              <a:gd name="connsiteX33" fmla="*/ 283633 w 1475201"/>
              <a:gd name="connsiteY33" fmla="*/ 735602 h 1595126"/>
              <a:gd name="connsiteX34" fmla="*/ 313267 w 1475201"/>
              <a:gd name="connsiteY34" fmla="*/ 769469 h 1595126"/>
              <a:gd name="connsiteX35" fmla="*/ 317500 w 1475201"/>
              <a:gd name="connsiteY35" fmla="*/ 782169 h 1595126"/>
              <a:gd name="connsiteX36" fmla="*/ 325967 w 1475201"/>
              <a:gd name="connsiteY36" fmla="*/ 794869 h 1595126"/>
              <a:gd name="connsiteX37" fmla="*/ 330200 w 1475201"/>
              <a:gd name="connsiteY37" fmla="*/ 811802 h 1595126"/>
              <a:gd name="connsiteX38" fmla="*/ 325967 w 1475201"/>
              <a:gd name="connsiteY38" fmla="*/ 837202 h 1595126"/>
              <a:gd name="connsiteX39" fmla="*/ 325967 w 1475201"/>
              <a:gd name="connsiteY39" fmla="*/ 871069 h 1595126"/>
              <a:gd name="connsiteX40" fmla="*/ 313267 w 1475201"/>
              <a:gd name="connsiteY40" fmla="*/ 875302 h 1595126"/>
              <a:gd name="connsiteX41" fmla="*/ 279400 w 1475201"/>
              <a:gd name="connsiteY41" fmla="*/ 883769 h 1595126"/>
              <a:gd name="connsiteX42" fmla="*/ 270933 w 1475201"/>
              <a:gd name="connsiteY42" fmla="*/ 913402 h 1595126"/>
              <a:gd name="connsiteX43" fmla="*/ 262467 w 1475201"/>
              <a:gd name="connsiteY43" fmla="*/ 926102 h 1595126"/>
              <a:gd name="connsiteX44" fmla="*/ 266700 w 1475201"/>
              <a:gd name="connsiteY44" fmla="*/ 947269 h 1595126"/>
              <a:gd name="connsiteX45" fmla="*/ 292100 w 1475201"/>
              <a:gd name="connsiteY45" fmla="*/ 959969 h 1595126"/>
              <a:gd name="connsiteX46" fmla="*/ 304800 w 1475201"/>
              <a:gd name="connsiteY46" fmla="*/ 1010769 h 1595126"/>
              <a:gd name="connsiteX47" fmla="*/ 313267 w 1475201"/>
              <a:gd name="connsiteY47" fmla="*/ 1023469 h 1595126"/>
              <a:gd name="connsiteX48" fmla="*/ 325967 w 1475201"/>
              <a:gd name="connsiteY48" fmla="*/ 1027702 h 1595126"/>
              <a:gd name="connsiteX49" fmla="*/ 478367 w 1475201"/>
              <a:gd name="connsiteY49" fmla="*/ 1010769 h 1595126"/>
              <a:gd name="connsiteX50" fmla="*/ 474133 w 1475201"/>
              <a:gd name="connsiteY50" fmla="*/ 981135 h 1595126"/>
              <a:gd name="connsiteX51" fmla="*/ 461433 w 1475201"/>
              <a:gd name="connsiteY51" fmla="*/ 976902 h 1595126"/>
              <a:gd name="connsiteX52" fmla="*/ 448733 w 1475201"/>
              <a:gd name="connsiteY52" fmla="*/ 964202 h 1595126"/>
              <a:gd name="connsiteX53" fmla="*/ 423333 w 1475201"/>
              <a:gd name="connsiteY53" fmla="*/ 955735 h 1595126"/>
              <a:gd name="connsiteX54" fmla="*/ 431800 w 1475201"/>
              <a:gd name="connsiteY54" fmla="*/ 921869 h 1595126"/>
              <a:gd name="connsiteX55" fmla="*/ 448733 w 1475201"/>
              <a:gd name="connsiteY55" fmla="*/ 820269 h 1595126"/>
              <a:gd name="connsiteX56" fmla="*/ 452967 w 1475201"/>
              <a:gd name="connsiteY56" fmla="*/ 837202 h 1595126"/>
              <a:gd name="connsiteX57" fmla="*/ 461433 w 1475201"/>
              <a:gd name="connsiteY57" fmla="*/ 879535 h 1595126"/>
              <a:gd name="connsiteX58" fmla="*/ 469900 w 1475201"/>
              <a:gd name="connsiteY58" fmla="*/ 892235 h 1595126"/>
              <a:gd name="connsiteX59" fmla="*/ 482600 w 1475201"/>
              <a:gd name="connsiteY59" fmla="*/ 896469 h 1595126"/>
              <a:gd name="connsiteX60" fmla="*/ 495300 w 1475201"/>
              <a:gd name="connsiteY60" fmla="*/ 909169 h 1595126"/>
              <a:gd name="connsiteX61" fmla="*/ 512233 w 1475201"/>
              <a:gd name="connsiteY61" fmla="*/ 943035 h 1595126"/>
              <a:gd name="connsiteX62" fmla="*/ 529167 w 1475201"/>
              <a:gd name="connsiteY62" fmla="*/ 938802 h 1595126"/>
              <a:gd name="connsiteX63" fmla="*/ 541867 w 1475201"/>
              <a:gd name="connsiteY63" fmla="*/ 930335 h 1595126"/>
              <a:gd name="connsiteX64" fmla="*/ 567267 w 1475201"/>
              <a:gd name="connsiteY64" fmla="*/ 934569 h 1595126"/>
              <a:gd name="connsiteX65" fmla="*/ 575733 w 1475201"/>
              <a:gd name="connsiteY65" fmla="*/ 959969 h 1595126"/>
              <a:gd name="connsiteX66" fmla="*/ 579967 w 1475201"/>
              <a:gd name="connsiteY66" fmla="*/ 972669 h 1595126"/>
              <a:gd name="connsiteX67" fmla="*/ 588433 w 1475201"/>
              <a:gd name="connsiteY67" fmla="*/ 985369 h 1595126"/>
              <a:gd name="connsiteX68" fmla="*/ 601133 w 1475201"/>
              <a:gd name="connsiteY68" fmla="*/ 1010769 h 1595126"/>
              <a:gd name="connsiteX69" fmla="*/ 605367 w 1475201"/>
              <a:gd name="connsiteY69" fmla="*/ 1036169 h 1595126"/>
              <a:gd name="connsiteX70" fmla="*/ 626533 w 1475201"/>
              <a:gd name="connsiteY70" fmla="*/ 1057335 h 1595126"/>
              <a:gd name="connsiteX71" fmla="*/ 643467 w 1475201"/>
              <a:gd name="connsiteY71" fmla="*/ 1082735 h 1595126"/>
              <a:gd name="connsiteX72" fmla="*/ 651933 w 1475201"/>
              <a:gd name="connsiteY72" fmla="*/ 1095435 h 1595126"/>
              <a:gd name="connsiteX73" fmla="*/ 647700 w 1475201"/>
              <a:gd name="connsiteY73" fmla="*/ 1108135 h 1595126"/>
              <a:gd name="connsiteX74" fmla="*/ 656167 w 1475201"/>
              <a:gd name="connsiteY74" fmla="*/ 1129302 h 1595126"/>
              <a:gd name="connsiteX75" fmla="*/ 660400 w 1475201"/>
              <a:gd name="connsiteY75" fmla="*/ 1142002 h 1595126"/>
              <a:gd name="connsiteX76" fmla="*/ 745067 w 1475201"/>
              <a:gd name="connsiteY76" fmla="*/ 1137769 h 1595126"/>
              <a:gd name="connsiteX77" fmla="*/ 842433 w 1475201"/>
              <a:gd name="connsiteY77" fmla="*/ 1146235 h 1595126"/>
              <a:gd name="connsiteX78" fmla="*/ 872067 w 1475201"/>
              <a:gd name="connsiteY78" fmla="*/ 1163169 h 1595126"/>
              <a:gd name="connsiteX79" fmla="*/ 889000 w 1475201"/>
              <a:gd name="connsiteY79" fmla="*/ 1167402 h 1595126"/>
              <a:gd name="connsiteX80" fmla="*/ 939800 w 1475201"/>
              <a:gd name="connsiteY80" fmla="*/ 1180102 h 1595126"/>
              <a:gd name="connsiteX81" fmla="*/ 944033 w 1475201"/>
              <a:gd name="connsiteY81" fmla="*/ 1167402 h 1595126"/>
              <a:gd name="connsiteX82" fmla="*/ 956733 w 1475201"/>
              <a:gd name="connsiteY82" fmla="*/ 1154702 h 1595126"/>
              <a:gd name="connsiteX83" fmla="*/ 990600 w 1475201"/>
              <a:gd name="connsiteY83" fmla="*/ 1150469 h 1595126"/>
              <a:gd name="connsiteX84" fmla="*/ 994833 w 1475201"/>
              <a:gd name="connsiteY84" fmla="*/ 1125069 h 1595126"/>
              <a:gd name="connsiteX85" fmla="*/ 1007533 w 1475201"/>
              <a:gd name="connsiteY85" fmla="*/ 1120835 h 1595126"/>
              <a:gd name="connsiteX86" fmla="*/ 1020233 w 1475201"/>
              <a:gd name="connsiteY86" fmla="*/ 1112369 h 1595126"/>
              <a:gd name="connsiteX87" fmla="*/ 1037167 w 1475201"/>
              <a:gd name="connsiteY87" fmla="*/ 1116602 h 1595126"/>
              <a:gd name="connsiteX88" fmla="*/ 1066800 w 1475201"/>
              <a:gd name="connsiteY88" fmla="*/ 1133535 h 1595126"/>
              <a:gd name="connsiteX89" fmla="*/ 1071033 w 1475201"/>
              <a:gd name="connsiteY89" fmla="*/ 1146235 h 1595126"/>
              <a:gd name="connsiteX90" fmla="*/ 1083733 w 1475201"/>
              <a:gd name="connsiteY90" fmla="*/ 1150469 h 1595126"/>
              <a:gd name="connsiteX91" fmla="*/ 1143000 w 1475201"/>
              <a:gd name="connsiteY91" fmla="*/ 1163169 h 1595126"/>
              <a:gd name="connsiteX92" fmla="*/ 1198033 w 1475201"/>
              <a:gd name="connsiteY92" fmla="*/ 1158935 h 1595126"/>
              <a:gd name="connsiteX93" fmla="*/ 1181100 w 1475201"/>
              <a:gd name="connsiteY93" fmla="*/ 1188569 h 1595126"/>
              <a:gd name="connsiteX94" fmla="*/ 1176867 w 1475201"/>
              <a:gd name="connsiteY94" fmla="*/ 1226669 h 1595126"/>
              <a:gd name="connsiteX95" fmla="*/ 1172633 w 1475201"/>
              <a:gd name="connsiteY95" fmla="*/ 1239369 h 1595126"/>
              <a:gd name="connsiteX96" fmla="*/ 1159933 w 1475201"/>
              <a:gd name="connsiteY96" fmla="*/ 1324035 h 1595126"/>
              <a:gd name="connsiteX97" fmla="*/ 1147233 w 1475201"/>
              <a:gd name="connsiteY97" fmla="*/ 1332502 h 1595126"/>
              <a:gd name="connsiteX98" fmla="*/ 1130300 w 1475201"/>
              <a:gd name="connsiteY98" fmla="*/ 1370602 h 1595126"/>
              <a:gd name="connsiteX99" fmla="*/ 1117600 w 1475201"/>
              <a:gd name="connsiteY99" fmla="*/ 1379069 h 1595126"/>
              <a:gd name="connsiteX100" fmla="*/ 1100667 w 1475201"/>
              <a:gd name="connsiteY100" fmla="*/ 1391769 h 1595126"/>
              <a:gd name="connsiteX101" fmla="*/ 1079500 w 1475201"/>
              <a:gd name="connsiteY101" fmla="*/ 1412935 h 1595126"/>
              <a:gd name="connsiteX102" fmla="*/ 1066800 w 1475201"/>
              <a:gd name="connsiteY102" fmla="*/ 1429869 h 1595126"/>
              <a:gd name="connsiteX103" fmla="*/ 1062567 w 1475201"/>
              <a:gd name="connsiteY103" fmla="*/ 1442569 h 1595126"/>
              <a:gd name="connsiteX104" fmla="*/ 1049867 w 1475201"/>
              <a:gd name="connsiteY104" fmla="*/ 1455269 h 1595126"/>
              <a:gd name="connsiteX105" fmla="*/ 1020233 w 1475201"/>
              <a:gd name="connsiteY105" fmla="*/ 1489135 h 1595126"/>
              <a:gd name="connsiteX106" fmla="*/ 990600 w 1475201"/>
              <a:gd name="connsiteY106" fmla="*/ 1527235 h 1595126"/>
              <a:gd name="connsiteX107" fmla="*/ 977900 w 1475201"/>
              <a:gd name="connsiteY107" fmla="*/ 1535702 h 1595126"/>
              <a:gd name="connsiteX108" fmla="*/ 965200 w 1475201"/>
              <a:gd name="connsiteY108" fmla="*/ 1565335 h 1595126"/>
              <a:gd name="connsiteX109" fmla="*/ 999067 w 1475201"/>
              <a:gd name="connsiteY109" fmla="*/ 1561102 h 1595126"/>
              <a:gd name="connsiteX110" fmla="*/ 1071033 w 1475201"/>
              <a:gd name="connsiteY110" fmla="*/ 1565335 h 1595126"/>
              <a:gd name="connsiteX111" fmla="*/ 1096433 w 1475201"/>
              <a:gd name="connsiteY111" fmla="*/ 1573802 h 1595126"/>
              <a:gd name="connsiteX112" fmla="*/ 1113367 w 1475201"/>
              <a:gd name="connsiteY112" fmla="*/ 1582269 h 1595126"/>
              <a:gd name="connsiteX113" fmla="*/ 1155700 w 1475201"/>
              <a:gd name="connsiteY113" fmla="*/ 1590735 h 1595126"/>
              <a:gd name="connsiteX114" fmla="*/ 1168400 w 1475201"/>
              <a:gd name="connsiteY114" fmla="*/ 1594969 h 1595126"/>
              <a:gd name="connsiteX115" fmla="*/ 1248833 w 1475201"/>
              <a:gd name="connsiteY115" fmla="*/ 1586502 h 1595126"/>
              <a:gd name="connsiteX116" fmla="*/ 1253067 w 1475201"/>
              <a:gd name="connsiteY116" fmla="*/ 1573802 h 1595126"/>
              <a:gd name="connsiteX117" fmla="*/ 1257300 w 1475201"/>
              <a:gd name="connsiteY117" fmla="*/ 1556869 h 1595126"/>
              <a:gd name="connsiteX118" fmla="*/ 1286933 w 1475201"/>
              <a:gd name="connsiteY118" fmla="*/ 1544169 h 1595126"/>
              <a:gd name="connsiteX119" fmla="*/ 1299633 w 1475201"/>
              <a:gd name="connsiteY119" fmla="*/ 1518769 h 1595126"/>
              <a:gd name="connsiteX120" fmla="*/ 1320800 w 1475201"/>
              <a:gd name="connsiteY120" fmla="*/ 1493369 h 1595126"/>
              <a:gd name="connsiteX121" fmla="*/ 1325033 w 1475201"/>
              <a:gd name="connsiteY121" fmla="*/ 1480669 h 1595126"/>
              <a:gd name="connsiteX122" fmla="*/ 1354667 w 1475201"/>
              <a:gd name="connsiteY122" fmla="*/ 1446802 h 1595126"/>
              <a:gd name="connsiteX123" fmla="*/ 1388533 w 1475201"/>
              <a:gd name="connsiteY123" fmla="*/ 1442569 h 1595126"/>
              <a:gd name="connsiteX124" fmla="*/ 1405467 w 1475201"/>
              <a:gd name="connsiteY124" fmla="*/ 1438335 h 1595126"/>
              <a:gd name="connsiteX125" fmla="*/ 1422400 w 1475201"/>
              <a:gd name="connsiteY125" fmla="*/ 1429869 h 1595126"/>
              <a:gd name="connsiteX126" fmla="*/ 1435100 w 1475201"/>
              <a:gd name="connsiteY126" fmla="*/ 1425635 h 1595126"/>
              <a:gd name="connsiteX127" fmla="*/ 1439333 w 1475201"/>
              <a:gd name="connsiteY127" fmla="*/ 1408702 h 1595126"/>
              <a:gd name="connsiteX128" fmla="*/ 1452033 w 1475201"/>
              <a:gd name="connsiteY128" fmla="*/ 1404469 h 1595126"/>
              <a:gd name="connsiteX129" fmla="*/ 1464733 w 1475201"/>
              <a:gd name="connsiteY129" fmla="*/ 1391769 h 1595126"/>
              <a:gd name="connsiteX130" fmla="*/ 1468967 w 1475201"/>
              <a:gd name="connsiteY130" fmla="*/ 1328269 h 1595126"/>
              <a:gd name="connsiteX131" fmla="*/ 1443567 w 1475201"/>
              <a:gd name="connsiteY131" fmla="*/ 1311335 h 1595126"/>
              <a:gd name="connsiteX132" fmla="*/ 1439333 w 1475201"/>
              <a:gd name="connsiteY132" fmla="*/ 1273235 h 1595126"/>
              <a:gd name="connsiteX133" fmla="*/ 1422400 w 1475201"/>
              <a:gd name="connsiteY133" fmla="*/ 1247835 h 1595126"/>
              <a:gd name="connsiteX134" fmla="*/ 1413933 w 1475201"/>
              <a:gd name="connsiteY134" fmla="*/ 1222435 h 1595126"/>
              <a:gd name="connsiteX135" fmla="*/ 1405467 w 1475201"/>
              <a:gd name="connsiteY135" fmla="*/ 1184335 h 1595126"/>
              <a:gd name="connsiteX136" fmla="*/ 1392767 w 1475201"/>
              <a:gd name="connsiteY136" fmla="*/ 1120835 h 1595126"/>
              <a:gd name="connsiteX137" fmla="*/ 1392767 w 1475201"/>
              <a:gd name="connsiteY137" fmla="*/ 1120835 h 1595126"/>
              <a:gd name="connsiteX138" fmla="*/ 1388533 w 1475201"/>
              <a:gd name="connsiteY138" fmla="*/ 1099669 h 1595126"/>
              <a:gd name="connsiteX139" fmla="*/ 1380067 w 1475201"/>
              <a:gd name="connsiteY139" fmla="*/ 1082735 h 1595126"/>
              <a:gd name="connsiteX140" fmla="*/ 1375833 w 1475201"/>
              <a:gd name="connsiteY140" fmla="*/ 1070035 h 1595126"/>
              <a:gd name="connsiteX141" fmla="*/ 1371600 w 1475201"/>
              <a:gd name="connsiteY141" fmla="*/ 1027702 h 1595126"/>
              <a:gd name="connsiteX142" fmla="*/ 1354667 w 1475201"/>
              <a:gd name="connsiteY142" fmla="*/ 1002302 h 1595126"/>
              <a:gd name="connsiteX143" fmla="*/ 1350433 w 1475201"/>
              <a:gd name="connsiteY143" fmla="*/ 989602 h 1595126"/>
              <a:gd name="connsiteX144" fmla="*/ 1346200 w 1475201"/>
              <a:gd name="connsiteY144" fmla="*/ 968435 h 1595126"/>
              <a:gd name="connsiteX145" fmla="*/ 1333500 w 1475201"/>
              <a:gd name="connsiteY145" fmla="*/ 955735 h 1595126"/>
              <a:gd name="connsiteX146" fmla="*/ 1316567 w 1475201"/>
              <a:gd name="connsiteY146" fmla="*/ 951502 h 1595126"/>
              <a:gd name="connsiteX147" fmla="*/ 1286933 w 1475201"/>
              <a:gd name="connsiteY147" fmla="*/ 943035 h 1595126"/>
              <a:gd name="connsiteX148" fmla="*/ 1291167 w 1475201"/>
              <a:gd name="connsiteY148" fmla="*/ 930335 h 1595126"/>
              <a:gd name="connsiteX149" fmla="*/ 1303867 w 1475201"/>
              <a:gd name="connsiteY149" fmla="*/ 921869 h 1595126"/>
              <a:gd name="connsiteX150" fmla="*/ 1312333 w 1475201"/>
              <a:gd name="connsiteY150" fmla="*/ 909169 h 1595126"/>
              <a:gd name="connsiteX151" fmla="*/ 1308100 w 1475201"/>
              <a:gd name="connsiteY151" fmla="*/ 883769 h 1595126"/>
              <a:gd name="connsiteX152" fmla="*/ 1282700 w 1475201"/>
              <a:gd name="connsiteY152" fmla="*/ 858369 h 1595126"/>
              <a:gd name="connsiteX153" fmla="*/ 1278467 w 1475201"/>
              <a:gd name="connsiteY153" fmla="*/ 837202 h 1595126"/>
              <a:gd name="connsiteX154" fmla="*/ 1270000 w 1475201"/>
              <a:gd name="connsiteY154" fmla="*/ 811802 h 1595126"/>
              <a:gd name="connsiteX155" fmla="*/ 1278467 w 1475201"/>
              <a:gd name="connsiteY155" fmla="*/ 786402 h 1595126"/>
              <a:gd name="connsiteX156" fmla="*/ 1282700 w 1475201"/>
              <a:gd name="connsiteY156" fmla="*/ 769469 h 1595126"/>
              <a:gd name="connsiteX157" fmla="*/ 1291167 w 1475201"/>
              <a:gd name="connsiteY157" fmla="*/ 756769 h 1595126"/>
              <a:gd name="connsiteX158" fmla="*/ 1291167 w 1475201"/>
              <a:gd name="connsiteY158" fmla="*/ 689035 h 1595126"/>
              <a:gd name="connsiteX159" fmla="*/ 1278467 w 1475201"/>
              <a:gd name="connsiteY159" fmla="*/ 676335 h 1595126"/>
              <a:gd name="connsiteX160" fmla="*/ 1270000 w 1475201"/>
              <a:gd name="connsiteY160" fmla="*/ 650935 h 1595126"/>
              <a:gd name="connsiteX161" fmla="*/ 1265767 w 1475201"/>
              <a:gd name="connsiteY161" fmla="*/ 638235 h 1595126"/>
              <a:gd name="connsiteX162" fmla="*/ 1261533 w 1475201"/>
              <a:gd name="connsiteY162" fmla="*/ 621302 h 1595126"/>
              <a:gd name="connsiteX163" fmla="*/ 1244600 w 1475201"/>
              <a:gd name="connsiteY163" fmla="*/ 604369 h 1595126"/>
              <a:gd name="connsiteX164" fmla="*/ 1240367 w 1475201"/>
              <a:gd name="connsiteY164" fmla="*/ 536635 h 1595126"/>
              <a:gd name="connsiteX165" fmla="*/ 1227667 w 1475201"/>
              <a:gd name="connsiteY165" fmla="*/ 519702 h 1595126"/>
              <a:gd name="connsiteX166" fmla="*/ 1223433 w 1475201"/>
              <a:gd name="connsiteY166" fmla="*/ 502769 h 1595126"/>
              <a:gd name="connsiteX167" fmla="*/ 1219200 w 1475201"/>
              <a:gd name="connsiteY167" fmla="*/ 490069 h 1595126"/>
              <a:gd name="connsiteX168" fmla="*/ 1214967 w 1475201"/>
              <a:gd name="connsiteY168" fmla="*/ 473135 h 1595126"/>
              <a:gd name="connsiteX169" fmla="*/ 1181100 w 1475201"/>
              <a:gd name="connsiteY169" fmla="*/ 443502 h 1595126"/>
              <a:gd name="connsiteX170" fmla="*/ 1168400 w 1475201"/>
              <a:gd name="connsiteY170" fmla="*/ 439269 h 1595126"/>
              <a:gd name="connsiteX171" fmla="*/ 1172633 w 1475201"/>
              <a:gd name="connsiteY171" fmla="*/ 405402 h 1595126"/>
              <a:gd name="connsiteX172" fmla="*/ 1206500 w 1475201"/>
              <a:gd name="connsiteY172" fmla="*/ 396935 h 1595126"/>
              <a:gd name="connsiteX173" fmla="*/ 1206500 w 1475201"/>
              <a:gd name="connsiteY173" fmla="*/ 350369 h 1595126"/>
              <a:gd name="connsiteX174" fmla="*/ 1202267 w 1475201"/>
              <a:gd name="connsiteY174" fmla="*/ 337669 h 1595126"/>
              <a:gd name="connsiteX175" fmla="*/ 1189567 w 1475201"/>
              <a:gd name="connsiteY175" fmla="*/ 324969 h 1595126"/>
              <a:gd name="connsiteX176" fmla="*/ 1181100 w 1475201"/>
              <a:gd name="connsiteY176" fmla="*/ 308035 h 1595126"/>
              <a:gd name="connsiteX177" fmla="*/ 1172633 w 1475201"/>
              <a:gd name="connsiteY177" fmla="*/ 295335 h 1595126"/>
              <a:gd name="connsiteX178" fmla="*/ 1147233 w 1475201"/>
              <a:gd name="connsiteY178" fmla="*/ 299569 h 1595126"/>
              <a:gd name="connsiteX179" fmla="*/ 1130300 w 1475201"/>
              <a:gd name="connsiteY179" fmla="*/ 303802 h 1595126"/>
              <a:gd name="connsiteX180" fmla="*/ 1121833 w 1475201"/>
              <a:gd name="connsiteY180" fmla="*/ 329202 h 1595126"/>
              <a:gd name="connsiteX181" fmla="*/ 1075267 w 1475201"/>
              <a:gd name="connsiteY181" fmla="*/ 337669 h 1595126"/>
              <a:gd name="connsiteX182" fmla="*/ 1007533 w 1475201"/>
              <a:gd name="connsiteY182" fmla="*/ 346135 h 1595126"/>
              <a:gd name="connsiteX183" fmla="*/ 969433 w 1475201"/>
              <a:gd name="connsiteY183" fmla="*/ 333435 h 1595126"/>
              <a:gd name="connsiteX184" fmla="*/ 956733 w 1475201"/>
              <a:gd name="connsiteY184" fmla="*/ 329202 h 1595126"/>
              <a:gd name="connsiteX185" fmla="*/ 944033 w 1475201"/>
              <a:gd name="connsiteY185" fmla="*/ 324969 h 1595126"/>
              <a:gd name="connsiteX186" fmla="*/ 927100 w 1475201"/>
              <a:gd name="connsiteY186" fmla="*/ 320735 h 1595126"/>
              <a:gd name="connsiteX187" fmla="*/ 910167 w 1475201"/>
              <a:gd name="connsiteY187" fmla="*/ 312269 h 1595126"/>
              <a:gd name="connsiteX188" fmla="*/ 872067 w 1475201"/>
              <a:gd name="connsiteY188" fmla="*/ 303802 h 1595126"/>
              <a:gd name="connsiteX189" fmla="*/ 808567 w 1475201"/>
              <a:gd name="connsiteY189" fmla="*/ 291102 h 1595126"/>
              <a:gd name="connsiteX190" fmla="*/ 787400 w 1475201"/>
              <a:gd name="connsiteY190" fmla="*/ 265702 h 1595126"/>
              <a:gd name="connsiteX191" fmla="*/ 749300 w 1475201"/>
              <a:gd name="connsiteY191" fmla="*/ 257235 h 1595126"/>
              <a:gd name="connsiteX192" fmla="*/ 706967 w 1475201"/>
              <a:gd name="connsiteY192" fmla="*/ 231835 h 1595126"/>
              <a:gd name="connsiteX193" fmla="*/ 694267 w 1475201"/>
              <a:gd name="connsiteY193" fmla="*/ 223369 h 1595126"/>
              <a:gd name="connsiteX194" fmla="*/ 681567 w 1475201"/>
              <a:gd name="connsiteY194" fmla="*/ 214902 h 1595126"/>
              <a:gd name="connsiteX195" fmla="*/ 668867 w 1475201"/>
              <a:gd name="connsiteY195" fmla="*/ 210669 h 1595126"/>
              <a:gd name="connsiteX196" fmla="*/ 656167 w 1475201"/>
              <a:gd name="connsiteY196" fmla="*/ 202202 h 1595126"/>
              <a:gd name="connsiteX197" fmla="*/ 635000 w 1475201"/>
              <a:gd name="connsiteY197" fmla="*/ 197969 h 1595126"/>
              <a:gd name="connsiteX198" fmla="*/ 626533 w 1475201"/>
              <a:gd name="connsiteY198" fmla="*/ 185269 h 1595126"/>
              <a:gd name="connsiteX199" fmla="*/ 571500 w 1475201"/>
              <a:gd name="connsiteY199" fmla="*/ 172569 h 1595126"/>
              <a:gd name="connsiteX200" fmla="*/ 554567 w 1475201"/>
              <a:gd name="connsiteY200" fmla="*/ 155635 h 1595126"/>
              <a:gd name="connsiteX201" fmla="*/ 550333 w 1475201"/>
              <a:gd name="connsiteY201" fmla="*/ 126002 h 1595126"/>
              <a:gd name="connsiteX202" fmla="*/ 524933 w 1475201"/>
              <a:gd name="connsiteY202" fmla="*/ 113302 h 1595126"/>
              <a:gd name="connsiteX203" fmla="*/ 486833 w 1475201"/>
              <a:gd name="connsiteY203" fmla="*/ 96369 h 1595126"/>
              <a:gd name="connsiteX204" fmla="*/ 474133 w 1475201"/>
              <a:gd name="connsiteY204" fmla="*/ 87902 h 1595126"/>
              <a:gd name="connsiteX205" fmla="*/ 444500 w 1475201"/>
              <a:gd name="connsiteY205" fmla="*/ 79435 h 1595126"/>
              <a:gd name="connsiteX206" fmla="*/ 419100 w 1475201"/>
              <a:gd name="connsiteY206" fmla="*/ 58269 h 1595126"/>
              <a:gd name="connsiteX207" fmla="*/ 381000 w 1475201"/>
              <a:gd name="connsiteY207" fmla="*/ 37102 h 1595126"/>
              <a:gd name="connsiteX208" fmla="*/ 376767 w 1475201"/>
              <a:gd name="connsiteY208" fmla="*/ 3235 h 1595126"/>
              <a:gd name="connsiteX209" fmla="*/ 309033 w 1475201"/>
              <a:gd name="connsiteY209" fmla="*/ 7469 h 1595126"/>
              <a:gd name="connsiteX210" fmla="*/ 266700 w 1475201"/>
              <a:gd name="connsiteY210" fmla="*/ 11702 h 1595126"/>
              <a:gd name="connsiteX211" fmla="*/ 190500 w 1475201"/>
              <a:gd name="connsiteY211" fmla="*/ 15935 h 1595126"/>
              <a:gd name="connsiteX212" fmla="*/ 182033 w 1475201"/>
              <a:gd name="connsiteY212" fmla="*/ 45569 h 1595126"/>
              <a:gd name="connsiteX213" fmla="*/ 186267 w 1475201"/>
              <a:gd name="connsiteY213" fmla="*/ 62502 h 1595126"/>
              <a:gd name="connsiteX214" fmla="*/ 203200 w 1475201"/>
              <a:gd name="connsiteY214" fmla="*/ 100602 h 1595126"/>
              <a:gd name="connsiteX215" fmla="*/ 211667 w 1475201"/>
              <a:gd name="connsiteY215" fmla="*/ 117535 h 1595126"/>
              <a:gd name="connsiteX216" fmla="*/ 232833 w 1475201"/>
              <a:gd name="connsiteY216" fmla="*/ 130235 h 1595126"/>
              <a:gd name="connsiteX217" fmla="*/ 241300 w 1475201"/>
              <a:gd name="connsiteY217" fmla="*/ 147169 h 1595126"/>
              <a:gd name="connsiteX218" fmla="*/ 237067 w 1475201"/>
              <a:gd name="connsiteY218" fmla="*/ 181035 h 1595126"/>
              <a:gd name="connsiteX219" fmla="*/ 249767 w 1475201"/>
              <a:gd name="connsiteY219" fmla="*/ 219135 h 1595126"/>
              <a:gd name="connsiteX220" fmla="*/ 254000 w 1475201"/>
              <a:gd name="connsiteY220" fmla="*/ 231835 h 1595126"/>
              <a:gd name="connsiteX221" fmla="*/ 245533 w 1475201"/>
              <a:gd name="connsiteY221" fmla="*/ 265702 h 1595126"/>
              <a:gd name="connsiteX222" fmla="*/ 232833 w 1475201"/>
              <a:gd name="connsiteY222" fmla="*/ 295335 h 1595126"/>
              <a:gd name="connsiteX223" fmla="*/ 203200 w 1475201"/>
              <a:gd name="connsiteY223" fmla="*/ 324969 h 1595126"/>
              <a:gd name="connsiteX224" fmla="*/ 190500 w 1475201"/>
              <a:gd name="connsiteY224" fmla="*/ 337669 h 1595126"/>
              <a:gd name="connsiteX225" fmla="*/ 182033 w 1475201"/>
              <a:gd name="connsiteY225" fmla="*/ 350369 h 1595126"/>
              <a:gd name="connsiteX226" fmla="*/ 169333 w 1475201"/>
              <a:gd name="connsiteY226" fmla="*/ 358835 h 1595126"/>
              <a:gd name="connsiteX227" fmla="*/ 97367 w 1475201"/>
              <a:gd name="connsiteY227" fmla="*/ 363069 h 1595126"/>
              <a:gd name="connsiteX228" fmla="*/ 88900 w 1475201"/>
              <a:gd name="connsiteY228" fmla="*/ 388469 h 1595126"/>
              <a:gd name="connsiteX229" fmla="*/ 84667 w 1475201"/>
              <a:gd name="connsiteY229" fmla="*/ 401169 h 1595126"/>
              <a:gd name="connsiteX230" fmla="*/ 71967 w 1475201"/>
              <a:gd name="connsiteY230" fmla="*/ 405402 h 1595126"/>
              <a:gd name="connsiteX231" fmla="*/ 59267 w 1475201"/>
              <a:gd name="connsiteY231" fmla="*/ 392702 h 1595126"/>
              <a:gd name="connsiteX232" fmla="*/ 55033 w 1475201"/>
              <a:gd name="connsiteY232" fmla="*/ 375769 h 1595126"/>
              <a:gd name="connsiteX233" fmla="*/ 33867 w 1475201"/>
              <a:gd name="connsiteY233" fmla="*/ 354602 h 1595126"/>
              <a:gd name="connsiteX234" fmla="*/ 29633 w 1475201"/>
              <a:gd name="connsiteY234" fmla="*/ 367302 h 1595126"/>
              <a:gd name="connsiteX235" fmla="*/ 29633 w 1475201"/>
              <a:gd name="connsiteY235" fmla="*/ 396935 h 1595126"/>
              <a:gd name="connsiteX236" fmla="*/ 16933 w 1475201"/>
              <a:gd name="connsiteY236" fmla="*/ 409635 h 1595126"/>
              <a:gd name="connsiteX237" fmla="*/ 0 w 1475201"/>
              <a:gd name="connsiteY237" fmla="*/ 396935 h 159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1475201" h="1595126">
                <a:moveTo>
                  <a:pt x="0" y="396935"/>
                </a:moveTo>
                <a:cubicBezTo>
                  <a:pt x="2822" y="403991"/>
                  <a:pt x="6468" y="410771"/>
                  <a:pt x="8467" y="418102"/>
                </a:cubicBezTo>
                <a:cubicBezTo>
                  <a:pt x="10725" y="426383"/>
                  <a:pt x="8441" y="436049"/>
                  <a:pt x="12700" y="443502"/>
                </a:cubicBezTo>
                <a:cubicBezTo>
                  <a:pt x="14914" y="447376"/>
                  <a:pt x="21167" y="446324"/>
                  <a:pt x="25400" y="447735"/>
                </a:cubicBezTo>
                <a:cubicBezTo>
                  <a:pt x="29633" y="451968"/>
                  <a:pt x="32902" y="457465"/>
                  <a:pt x="38100" y="460435"/>
                </a:cubicBezTo>
                <a:cubicBezTo>
                  <a:pt x="56176" y="470765"/>
                  <a:pt x="110750" y="460689"/>
                  <a:pt x="114300" y="460435"/>
                </a:cubicBezTo>
                <a:cubicBezTo>
                  <a:pt x="155820" y="446596"/>
                  <a:pt x="130806" y="451228"/>
                  <a:pt x="190500" y="456202"/>
                </a:cubicBezTo>
                <a:cubicBezTo>
                  <a:pt x="194733" y="457613"/>
                  <a:pt x="198824" y="459560"/>
                  <a:pt x="203200" y="460435"/>
                </a:cubicBezTo>
                <a:cubicBezTo>
                  <a:pt x="212984" y="462392"/>
                  <a:pt x="223276" y="461802"/>
                  <a:pt x="232833" y="464669"/>
                </a:cubicBezTo>
                <a:cubicBezTo>
                  <a:pt x="237706" y="466131"/>
                  <a:pt x="241300" y="470313"/>
                  <a:pt x="245533" y="473135"/>
                </a:cubicBezTo>
                <a:cubicBezTo>
                  <a:pt x="262466" y="471724"/>
                  <a:pt x="279600" y="471855"/>
                  <a:pt x="296333" y="468902"/>
                </a:cubicBezTo>
                <a:cubicBezTo>
                  <a:pt x="303817" y="467581"/>
                  <a:pt x="309920" y="460976"/>
                  <a:pt x="317500" y="460435"/>
                </a:cubicBezTo>
                <a:cubicBezTo>
                  <a:pt x="330246" y="459525"/>
                  <a:pt x="342900" y="463258"/>
                  <a:pt x="355600" y="464669"/>
                </a:cubicBezTo>
                <a:cubicBezTo>
                  <a:pt x="384114" y="493183"/>
                  <a:pt x="351121" y="464547"/>
                  <a:pt x="385233" y="481602"/>
                </a:cubicBezTo>
                <a:cubicBezTo>
                  <a:pt x="443470" y="510720"/>
                  <a:pt x="388208" y="491059"/>
                  <a:pt x="423333" y="502769"/>
                </a:cubicBezTo>
                <a:cubicBezTo>
                  <a:pt x="424744" y="507002"/>
                  <a:pt x="430244" y="511899"/>
                  <a:pt x="427567" y="515469"/>
                </a:cubicBezTo>
                <a:cubicBezTo>
                  <a:pt x="424076" y="520124"/>
                  <a:pt x="416358" y="518661"/>
                  <a:pt x="410633" y="519702"/>
                </a:cubicBezTo>
                <a:cubicBezTo>
                  <a:pt x="400816" y="521487"/>
                  <a:pt x="390878" y="522524"/>
                  <a:pt x="381000" y="523935"/>
                </a:cubicBezTo>
                <a:cubicBezTo>
                  <a:pt x="363155" y="550701"/>
                  <a:pt x="381808" y="529810"/>
                  <a:pt x="330200" y="540869"/>
                </a:cubicBezTo>
                <a:cubicBezTo>
                  <a:pt x="324030" y="542191"/>
                  <a:pt x="318911" y="546513"/>
                  <a:pt x="313267" y="549335"/>
                </a:cubicBezTo>
                <a:cubicBezTo>
                  <a:pt x="311856" y="554980"/>
                  <a:pt x="312668" y="561726"/>
                  <a:pt x="309033" y="566269"/>
                </a:cubicBezTo>
                <a:cubicBezTo>
                  <a:pt x="306245" y="569753"/>
                  <a:pt x="297990" y="566359"/>
                  <a:pt x="296333" y="570502"/>
                </a:cubicBezTo>
                <a:cubicBezTo>
                  <a:pt x="288637" y="589743"/>
                  <a:pt x="308264" y="589360"/>
                  <a:pt x="317500" y="591669"/>
                </a:cubicBezTo>
                <a:cubicBezTo>
                  <a:pt x="318911" y="595902"/>
                  <a:pt x="319737" y="600378"/>
                  <a:pt x="321733" y="604369"/>
                </a:cubicBezTo>
                <a:cubicBezTo>
                  <a:pt x="332082" y="625068"/>
                  <a:pt x="329111" y="608483"/>
                  <a:pt x="334433" y="629769"/>
                </a:cubicBezTo>
                <a:cubicBezTo>
                  <a:pt x="336178" y="636749"/>
                  <a:pt x="332497" y="647233"/>
                  <a:pt x="338667" y="650935"/>
                </a:cubicBezTo>
                <a:cubicBezTo>
                  <a:pt x="349624" y="657509"/>
                  <a:pt x="364067" y="653758"/>
                  <a:pt x="376767" y="655169"/>
                </a:cubicBezTo>
                <a:cubicBezTo>
                  <a:pt x="381000" y="659402"/>
                  <a:pt x="386146" y="662888"/>
                  <a:pt x="389467" y="667869"/>
                </a:cubicBezTo>
                <a:cubicBezTo>
                  <a:pt x="391942" y="671582"/>
                  <a:pt x="395357" y="676426"/>
                  <a:pt x="393700" y="680569"/>
                </a:cubicBezTo>
                <a:cubicBezTo>
                  <a:pt x="389909" y="690047"/>
                  <a:pt x="364922" y="692251"/>
                  <a:pt x="359833" y="693269"/>
                </a:cubicBezTo>
                <a:cubicBezTo>
                  <a:pt x="325970" y="715842"/>
                  <a:pt x="366884" y="686216"/>
                  <a:pt x="338667" y="714435"/>
                </a:cubicBezTo>
                <a:cubicBezTo>
                  <a:pt x="330460" y="722642"/>
                  <a:pt x="323597" y="723692"/>
                  <a:pt x="313267" y="727135"/>
                </a:cubicBezTo>
                <a:cubicBezTo>
                  <a:pt x="304800" y="725724"/>
                  <a:pt x="296120" y="720544"/>
                  <a:pt x="287867" y="722902"/>
                </a:cubicBezTo>
                <a:cubicBezTo>
                  <a:pt x="283576" y="724128"/>
                  <a:pt x="282222" y="731369"/>
                  <a:pt x="283633" y="735602"/>
                </a:cubicBezTo>
                <a:cubicBezTo>
                  <a:pt x="290688" y="756768"/>
                  <a:pt x="298451" y="759591"/>
                  <a:pt x="313267" y="769469"/>
                </a:cubicBezTo>
                <a:cubicBezTo>
                  <a:pt x="314678" y="773702"/>
                  <a:pt x="315504" y="778178"/>
                  <a:pt x="317500" y="782169"/>
                </a:cubicBezTo>
                <a:cubicBezTo>
                  <a:pt x="319775" y="786720"/>
                  <a:pt x="323963" y="790192"/>
                  <a:pt x="325967" y="794869"/>
                </a:cubicBezTo>
                <a:cubicBezTo>
                  <a:pt x="328259" y="800217"/>
                  <a:pt x="328789" y="806158"/>
                  <a:pt x="330200" y="811802"/>
                </a:cubicBezTo>
                <a:cubicBezTo>
                  <a:pt x="328789" y="820269"/>
                  <a:pt x="325967" y="828619"/>
                  <a:pt x="325967" y="837202"/>
                </a:cubicBezTo>
                <a:cubicBezTo>
                  <a:pt x="325967" y="851313"/>
                  <a:pt x="337255" y="856958"/>
                  <a:pt x="325967" y="871069"/>
                </a:cubicBezTo>
                <a:cubicBezTo>
                  <a:pt x="323179" y="874554"/>
                  <a:pt x="317596" y="874220"/>
                  <a:pt x="313267" y="875302"/>
                </a:cubicBezTo>
                <a:lnTo>
                  <a:pt x="279400" y="883769"/>
                </a:lnTo>
                <a:cubicBezTo>
                  <a:pt x="278042" y="889201"/>
                  <a:pt x="273972" y="907324"/>
                  <a:pt x="270933" y="913402"/>
                </a:cubicBezTo>
                <a:cubicBezTo>
                  <a:pt x="268658" y="917953"/>
                  <a:pt x="265289" y="921869"/>
                  <a:pt x="262467" y="926102"/>
                </a:cubicBezTo>
                <a:cubicBezTo>
                  <a:pt x="263878" y="933158"/>
                  <a:pt x="263130" y="941022"/>
                  <a:pt x="266700" y="947269"/>
                </a:cubicBezTo>
                <a:cubicBezTo>
                  <a:pt x="270561" y="954025"/>
                  <a:pt x="285583" y="957796"/>
                  <a:pt x="292100" y="959969"/>
                </a:cubicBezTo>
                <a:cubicBezTo>
                  <a:pt x="296138" y="992277"/>
                  <a:pt x="291787" y="987997"/>
                  <a:pt x="304800" y="1010769"/>
                </a:cubicBezTo>
                <a:cubicBezTo>
                  <a:pt x="307324" y="1015187"/>
                  <a:pt x="309294" y="1020291"/>
                  <a:pt x="313267" y="1023469"/>
                </a:cubicBezTo>
                <a:cubicBezTo>
                  <a:pt x="316752" y="1026257"/>
                  <a:pt x="321734" y="1026291"/>
                  <a:pt x="325967" y="1027702"/>
                </a:cubicBezTo>
                <a:cubicBezTo>
                  <a:pt x="377094" y="976575"/>
                  <a:pt x="290006" y="1057860"/>
                  <a:pt x="478367" y="1010769"/>
                </a:cubicBezTo>
                <a:cubicBezTo>
                  <a:pt x="488047" y="1008349"/>
                  <a:pt x="478596" y="990060"/>
                  <a:pt x="474133" y="981135"/>
                </a:cubicBezTo>
                <a:cubicBezTo>
                  <a:pt x="472137" y="977144"/>
                  <a:pt x="465666" y="978313"/>
                  <a:pt x="461433" y="976902"/>
                </a:cubicBezTo>
                <a:cubicBezTo>
                  <a:pt x="457200" y="972669"/>
                  <a:pt x="453966" y="967110"/>
                  <a:pt x="448733" y="964202"/>
                </a:cubicBezTo>
                <a:cubicBezTo>
                  <a:pt x="440931" y="959868"/>
                  <a:pt x="423333" y="955735"/>
                  <a:pt x="423333" y="955735"/>
                </a:cubicBezTo>
                <a:cubicBezTo>
                  <a:pt x="427308" y="943811"/>
                  <a:pt x="430778" y="935154"/>
                  <a:pt x="431800" y="921869"/>
                </a:cubicBezTo>
                <a:cubicBezTo>
                  <a:pt x="439330" y="823977"/>
                  <a:pt x="414448" y="854554"/>
                  <a:pt x="448733" y="820269"/>
                </a:cubicBezTo>
                <a:cubicBezTo>
                  <a:pt x="450144" y="825913"/>
                  <a:pt x="451926" y="831478"/>
                  <a:pt x="452967" y="837202"/>
                </a:cubicBezTo>
                <a:cubicBezTo>
                  <a:pt x="455195" y="849457"/>
                  <a:pt x="455224" y="867116"/>
                  <a:pt x="461433" y="879535"/>
                </a:cubicBezTo>
                <a:cubicBezTo>
                  <a:pt x="463708" y="884086"/>
                  <a:pt x="465927" y="889057"/>
                  <a:pt x="469900" y="892235"/>
                </a:cubicBezTo>
                <a:cubicBezTo>
                  <a:pt x="473385" y="895023"/>
                  <a:pt x="478367" y="895058"/>
                  <a:pt x="482600" y="896469"/>
                </a:cubicBezTo>
                <a:cubicBezTo>
                  <a:pt x="486833" y="900702"/>
                  <a:pt x="492623" y="903814"/>
                  <a:pt x="495300" y="909169"/>
                </a:cubicBezTo>
                <a:cubicBezTo>
                  <a:pt x="516930" y="952428"/>
                  <a:pt x="480947" y="911749"/>
                  <a:pt x="512233" y="943035"/>
                </a:cubicBezTo>
                <a:cubicBezTo>
                  <a:pt x="517878" y="941624"/>
                  <a:pt x="523819" y="941094"/>
                  <a:pt x="529167" y="938802"/>
                </a:cubicBezTo>
                <a:cubicBezTo>
                  <a:pt x="533844" y="936798"/>
                  <a:pt x="536810" y="930897"/>
                  <a:pt x="541867" y="930335"/>
                </a:cubicBezTo>
                <a:cubicBezTo>
                  <a:pt x="550398" y="929387"/>
                  <a:pt x="558800" y="933158"/>
                  <a:pt x="567267" y="934569"/>
                </a:cubicBezTo>
                <a:lnTo>
                  <a:pt x="575733" y="959969"/>
                </a:lnTo>
                <a:cubicBezTo>
                  <a:pt x="577144" y="964202"/>
                  <a:pt x="577492" y="968956"/>
                  <a:pt x="579967" y="972669"/>
                </a:cubicBezTo>
                <a:lnTo>
                  <a:pt x="588433" y="985369"/>
                </a:lnTo>
                <a:cubicBezTo>
                  <a:pt x="579133" y="1013272"/>
                  <a:pt x="585115" y="981937"/>
                  <a:pt x="601133" y="1010769"/>
                </a:cubicBezTo>
                <a:cubicBezTo>
                  <a:pt x="605302" y="1018272"/>
                  <a:pt x="602653" y="1028026"/>
                  <a:pt x="605367" y="1036169"/>
                </a:cubicBezTo>
                <a:cubicBezTo>
                  <a:pt x="609399" y="1048265"/>
                  <a:pt x="616856" y="1050884"/>
                  <a:pt x="626533" y="1057335"/>
                </a:cubicBezTo>
                <a:lnTo>
                  <a:pt x="643467" y="1082735"/>
                </a:lnTo>
                <a:lnTo>
                  <a:pt x="651933" y="1095435"/>
                </a:lnTo>
                <a:cubicBezTo>
                  <a:pt x="650522" y="1099668"/>
                  <a:pt x="647146" y="1103707"/>
                  <a:pt x="647700" y="1108135"/>
                </a:cubicBezTo>
                <a:cubicBezTo>
                  <a:pt x="648643" y="1115676"/>
                  <a:pt x="653499" y="1122187"/>
                  <a:pt x="656167" y="1129302"/>
                </a:cubicBezTo>
                <a:cubicBezTo>
                  <a:pt x="657734" y="1133480"/>
                  <a:pt x="658989" y="1137769"/>
                  <a:pt x="660400" y="1142002"/>
                </a:cubicBezTo>
                <a:cubicBezTo>
                  <a:pt x="688622" y="1140591"/>
                  <a:pt x="716809" y="1137769"/>
                  <a:pt x="745067" y="1137769"/>
                </a:cubicBezTo>
                <a:cubicBezTo>
                  <a:pt x="797177" y="1137769"/>
                  <a:pt x="803483" y="1139744"/>
                  <a:pt x="842433" y="1146235"/>
                </a:cubicBezTo>
                <a:cubicBezTo>
                  <a:pt x="881285" y="1159188"/>
                  <a:pt x="820796" y="1137534"/>
                  <a:pt x="872067" y="1163169"/>
                </a:cubicBezTo>
                <a:cubicBezTo>
                  <a:pt x="877271" y="1165771"/>
                  <a:pt x="883356" y="1165991"/>
                  <a:pt x="889000" y="1167402"/>
                </a:cubicBezTo>
                <a:cubicBezTo>
                  <a:pt x="906164" y="1178845"/>
                  <a:pt x="912135" y="1185635"/>
                  <a:pt x="939800" y="1180102"/>
                </a:cubicBezTo>
                <a:cubicBezTo>
                  <a:pt x="944176" y="1179227"/>
                  <a:pt x="941558" y="1171115"/>
                  <a:pt x="944033" y="1167402"/>
                </a:cubicBezTo>
                <a:cubicBezTo>
                  <a:pt x="947354" y="1162421"/>
                  <a:pt x="951107" y="1156748"/>
                  <a:pt x="956733" y="1154702"/>
                </a:cubicBezTo>
                <a:cubicBezTo>
                  <a:pt x="967425" y="1150814"/>
                  <a:pt x="979311" y="1151880"/>
                  <a:pt x="990600" y="1150469"/>
                </a:cubicBezTo>
                <a:cubicBezTo>
                  <a:pt x="992011" y="1142002"/>
                  <a:pt x="990575" y="1132522"/>
                  <a:pt x="994833" y="1125069"/>
                </a:cubicBezTo>
                <a:cubicBezTo>
                  <a:pt x="997047" y="1121195"/>
                  <a:pt x="1003542" y="1122831"/>
                  <a:pt x="1007533" y="1120835"/>
                </a:cubicBezTo>
                <a:cubicBezTo>
                  <a:pt x="1012084" y="1118560"/>
                  <a:pt x="1016000" y="1115191"/>
                  <a:pt x="1020233" y="1112369"/>
                </a:cubicBezTo>
                <a:cubicBezTo>
                  <a:pt x="1025878" y="1113780"/>
                  <a:pt x="1031963" y="1114000"/>
                  <a:pt x="1037167" y="1116602"/>
                </a:cubicBezTo>
                <a:cubicBezTo>
                  <a:pt x="1088426" y="1142231"/>
                  <a:pt x="1027955" y="1120588"/>
                  <a:pt x="1066800" y="1133535"/>
                </a:cubicBezTo>
                <a:cubicBezTo>
                  <a:pt x="1068211" y="1137768"/>
                  <a:pt x="1067878" y="1143080"/>
                  <a:pt x="1071033" y="1146235"/>
                </a:cubicBezTo>
                <a:cubicBezTo>
                  <a:pt x="1074188" y="1149390"/>
                  <a:pt x="1079370" y="1149534"/>
                  <a:pt x="1083733" y="1150469"/>
                </a:cubicBezTo>
                <a:cubicBezTo>
                  <a:pt x="1148588" y="1164366"/>
                  <a:pt x="1111402" y="1152635"/>
                  <a:pt x="1143000" y="1163169"/>
                </a:cubicBezTo>
                <a:cubicBezTo>
                  <a:pt x="1160588" y="1151443"/>
                  <a:pt x="1169901" y="1141353"/>
                  <a:pt x="1198033" y="1158935"/>
                </a:cubicBezTo>
                <a:cubicBezTo>
                  <a:pt x="1200562" y="1160516"/>
                  <a:pt x="1182369" y="1186665"/>
                  <a:pt x="1181100" y="1188569"/>
                </a:cubicBezTo>
                <a:cubicBezTo>
                  <a:pt x="1179689" y="1201269"/>
                  <a:pt x="1178968" y="1214065"/>
                  <a:pt x="1176867" y="1226669"/>
                </a:cubicBezTo>
                <a:cubicBezTo>
                  <a:pt x="1176133" y="1231071"/>
                  <a:pt x="1173077" y="1234929"/>
                  <a:pt x="1172633" y="1239369"/>
                </a:cubicBezTo>
                <a:cubicBezTo>
                  <a:pt x="1170294" y="1262754"/>
                  <a:pt x="1181266" y="1302702"/>
                  <a:pt x="1159933" y="1324035"/>
                </a:cubicBezTo>
                <a:cubicBezTo>
                  <a:pt x="1156335" y="1327633"/>
                  <a:pt x="1151466" y="1329680"/>
                  <a:pt x="1147233" y="1332502"/>
                </a:cubicBezTo>
                <a:cubicBezTo>
                  <a:pt x="1143041" y="1345080"/>
                  <a:pt x="1140364" y="1360538"/>
                  <a:pt x="1130300" y="1370602"/>
                </a:cubicBezTo>
                <a:cubicBezTo>
                  <a:pt x="1126702" y="1374200"/>
                  <a:pt x="1121740" y="1376112"/>
                  <a:pt x="1117600" y="1379069"/>
                </a:cubicBezTo>
                <a:cubicBezTo>
                  <a:pt x="1111859" y="1383170"/>
                  <a:pt x="1105656" y="1386780"/>
                  <a:pt x="1100667" y="1391769"/>
                </a:cubicBezTo>
                <a:cubicBezTo>
                  <a:pt x="1072449" y="1419987"/>
                  <a:pt x="1113362" y="1390362"/>
                  <a:pt x="1079500" y="1412935"/>
                </a:cubicBezTo>
                <a:cubicBezTo>
                  <a:pt x="1075267" y="1418580"/>
                  <a:pt x="1070301" y="1423743"/>
                  <a:pt x="1066800" y="1429869"/>
                </a:cubicBezTo>
                <a:cubicBezTo>
                  <a:pt x="1064586" y="1433743"/>
                  <a:pt x="1065042" y="1438856"/>
                  <a:pt x="1062567" y="1442569"/>
                </a:cubicBezTo>
                <a:cubicBezTo>
                  <a:pt x="1059246" y="1447550"/>
                  <a:pt x="1053543" y="1450543"/>
                  <a:pt x="1049867" y="1455269"/>
                </a:cubicBezTo>
                <a:cubicBezTo>
                  <a:pt x="1023273" y="1489460"/>
                  <a:pt x="1044819" y="1472746"/>
                  <a:pt x="1020233" y="1489135"/>
                </a:cubicBezTo>
                <a:cubicBezTo>
                  <a:pt x="1008432" y="1506837"/>
                  <a:pt x="1005522" y="1514800"/>
                  <a:pt x="990600" y="1527235"/>
                </a:cubicBezTo>
                <a:cubicBezTo>
                  <a:pt x="986691" y="1530492"/>
                  <a:pt x="982133" y="1532880"/>
                  <a:pt x="977900" y="1535702"/>
                </a:cubicBezTo>
                <a:cubicBezTo>
                  <a:pt x="973667" y="1545580"/>
                  <a:pt x="958320" y="1557079"/>
                  <a:pt x="965200" y="1565335"/>
                </a:cubicBezTo>
                <a:cubicBezTo>
                  <a:pt x="972483" y="1574075"/>
                  <a:pt x="987690" y="1561102"/>
                  <a:pt x="999067" y="1561102"/>
                </a:cubicBezTo>
                <a:cubicBezTo>
                  <a:pt x="1023097" y="1561102"/>
                  <a:pt x="1047044" y="1563924"/>
                  <a:pt x="1071033" y="1565335"/>
                </a:cubicBezTo>
                <a:cubicBezTo>
                  <a:pt x="1079500" y="1568157"/>
                  <a:pt x="1088451" y="1569811"/>
                  <a:pt x="1096433" y="1573802"/>
                </a:cubicBezTo>
                <a:cubicBezTo>
                  <a:pt x="1102078" y="1576624"/>
                  <a:pt x="1107458" y="1580053"/>
                  <a:pt x="1113367" y="1582269"/>
                </a:cubicBezTo>
                <a:cubicBezTo>
                  <a:pt x="1123470" y="1586058"/>
                  <a:pt x="1146922" y="1589272"/>
                  <a:pt x="1155700" y="1590735"/>
                </a:cubicBezTo>
                <a:cubicBezTo>
                  <a:pt x="1159933" y="1592146"/>
                  <a:pt x="1163938" y="1594969"/>
                  <a:pt x="1168400" y="1594969"/>
                </a:cubicBezTo>
                <a:cubicBezTo>
                  <a:pt x="1227048" y="1594969"/>
                  <a:pt x="1217342" y="1596998"/>
                  <a:pt x="1248833" y="1586502"/>
                </a:cubicBezTo>
                <a:cubicBezTo>
                  <a:pt x="1250244" y="1582269"/>
                  <a:pt x="1251841" y="1578093"/>
                  <a:pt x="1253067" y="1573802"/>
                </a:cubicBezTo>
                <a:cubicBezTo>
                  <a:pt x="1254665" y="1568208"/>
                  <a:pt x="1253575" y="1561339"/>
                  <a:pt x="1257300" y="1556869"/>
                </a:cubicBezTo>
                <a:cubicBezTo>
                  <a:pt x="1261325" y="1552039"/>
                  <a:pt x="1280196" y="1546415"/>
                  <a:pt x="1286933" y="1544169"/>
                </a:cubicBezTo>
                <a:cubicBezTo>
                  <a:pt x="1311199" y="1507772"/>
                  <a:pt x="1282106" y="1553823"/>
                  <a:pt x="1299633" y="1518769"/>
                </a:cubicBezTo>
                <a:cubicBezTo>
                  <a:pt x="1305526" y="1506982"/>
                  <a:pt x="1311438" y="1502731"/>
                  <a:pt x="1320800" y="1493369"/>
                </a:cubicBezTo>
                <a:cubicBezTo>
                  <a:pt x="1322211" y="1489136"/>
                  <a:pt x="1322866" y="1484570"/>
                  <a:pt x="1325033" y="1480669"/>
                </a:cubicBezTo>
                <a:cubicBezTo>
                  <a:pt x="1329988" y="1471750"/>
                  <a:pt x="1340901" y="1450556"/>
                  <a:pt x="1354667" y="1446802"/>
                </a:cubicBezTo>
                <a:cubicBezTo>
                  <a:pt x="1365643" y="1443809"/>
                  <a:pt x="1377244" y="1443980"/>
                  <a:pt x="1388533" y="1442569"/>
                </a:cubicBezTo>
                <a:cubicBezTo>
                  <a:pt x="1394178" y="1441158"/>
                  <a:pt x="1400019" y="1440378"/>
                  <a:pt x="1405467" y="1438335"/>
                </a:cubicBezTo>
                <a:cubicBezTo>
                  <a:pt x="1411376" y="1436119"/>
                  <a:pt x="1416600" y="1432355"/>
                  <a:pt x="1422400" y="1429869"/>
                </a:cubicBezTo>
                <a:cubicBezTo>
                  <a:pt x="1426502" y="1428111"/>
                  <a:pt x="1430867" y="1427046"/>
                  <a:pt x="1435100" y="1425635"/>
                </a:cubicBezTo>
                <a:cubicBezTo>
                  <a:pt x="1436511" y="1419991"/>
                  <a:pt x="1435698" y="1413245"/>
                  <a:pt x="1439333" y="1408702"/>
                </a:cubicBezTo>
                <a:cubicBezTo>
                  <a:pt x="1442121" y="1405218"/>
                  <a:pt x="1448320" y="1406944"/>
                  <a:pt x="1452033" y="1404469"/>
                </a:cubicBezTo>
                <a:cubicBezTo>
                  <a:pt x="1457014" y="1401148"/>
                  <a:pt x="1460500" y="1396002"/>
                  <a:pt x="1464733" y="1391769"/>
                </a:cubicBezTo>
                <a:cubicBezTo>
                  <a:pt x="1471880" y="1370328"/>
                  <a:pt x="1481861" y="1352215"/>
                  <a:pt x="1468967" y="1328269"/>
                </a:cubicBezTo>
                <a:cubicBezTo>
                  <a:pt x="1464143" y="1319309"/>
                  <a:pt x="1443567" y="1311335"/>
                  <a:pt x="1443567" y="1311335"/>
                </a:cubicBezTo>
                <a:cubicBezTo>
                  <a:pt x="1442156" y="1298635"/>
                  <a:pt x="1443374" y="1285357"/>
                  <a:pt x="1439333" y="1273235"/>
                </a:cubicBezTo>
                <a:cubicBezTo>
                  <a:pt x="1436115" y="1263582"/>
                  <a:pt x="1422400" y="1247835"/>
                  <a:pt x="1422400" y="1247835"/>
                </a:cubicBezTo>
                <a:cubicBezTo>
                  <a:pt x="1419578" y="1239368"/>
                  <a:pt x="1415683" y="1231186"/>
                  <a:pt x="1413933" y="1222435"/>
                </a:cubicBezTo>
                <a:cubicBezTo>
                  <a:pt x="1408559" y="1195564"/>
                  <a:pt x="1411445" y="1208249"/>
                  <a:pt x="1405467" y="1184335"/>
                </a:cubicBezTo>
                <a:cubicBezTo>
                  <a:pt x="1400247" y="1137365"/>
                  <a:pt x="1405274" y="1158358"/>
                  <a:pt x="1392767" y="1120835"/>
                </a:cubicBezTo>
                <a:lnTo>
                  <a:pt x="1392767" y="1120835"/>
                </a:lnTo>
                <a:cubicBezTo>
                  <a:pt x="1391356" y="1113780"/>
                  <a:pt x="1390808" y="1106495"/>
                  <a:pt x="1388533" y="1099669"/>
                </a:cubicBezTo>
                <a:cubicBezTo>
                  <a:pt x="1386537" y="1093682"/>
                  <a:pt x="1382553" y="1088536"/>
                  <a:pt x="1380067" y="1082735"/>
                </a:cubicBezTo>
                <a:cubicBezTo>
                  <a:pt x="1378309" y="1078633"/>
                  <a:pt x="1377244" y="1074268"/>
                  <a:pt x="1375833" y="1070035"/>
                </a:cubicBezTo>
                <a:cubicBezTo>
                  <a:pt x="1374422" y="1055924"/>
                  <a:pt x="1375830" y="1041238"/>
                  <a:pt x="1371600" y="1027702"/>
                </a:cubicBezTo>
                <a:cubicBezTo>
                  <a:pt x="1368565" y="1017990"/>
                  <a:pt x="1357885" y="1011955"/>
                  <a:pt x="1354667" y="1002302"/>
                </a:cubicBezTo>
                <a:cubicBezTo>
                  <a:pt x="1353256" y="998069"/>
                  <a:pt x="1351515" y="993931"/>
                  <a:pt x="1350433" y="989602"/>
                </a:cubicBezTo>
                <a:cubicBezTo>
                  <a:pt x="1348688" y="982621"/>
                  <a:pt x="1349418" y="974871"/>
                  <a:pt x="1346200" y="968435"/>
                </a:cubicBezTo>
                <a:cubicBezTo>
                  <a:pt x="1343523" y="963080"/>
                  <a:pt x="1338698" y="958705"/>
                  <a:pt x="1333500" y="955735"/>
                </a:cubicBezTo>
                <a:cubicBezTo>
                  <a:pt x="1328449" y="952848"/>
                  <a:pt x="1322161" y="953100"/>
                  <a:pt x="1316567" y="951502"/>
                </a:cubicBezTo>
                <a:cubicBezTo>
                  <a:pt x="1274024" y="939348"/>
                  <a:pt x="1339911" y="956281"/>
                  <a:pt x="1286933" y="943035"/>
                </a:cubicBezTo>
                <a:cubicBezTo>
                  <a:pt x="1288344" y="938802"/>
                  <a:pt x="1288379" y="933819"/>
                  <a:pt x="1291167" y="930335"/>
                </a:cubicBezTo>
                <a:cubicBezTo>
                  <a:pt x="1294345" y="926362"/>
                  <a:pt x="1300269" y="925467"/>
                  <a:pt x="1303867" y="921869"/>
                </a:cubicBezTo>
                <a:cubicBezTo>
                  <a:pt x="1307465" y="918271"/>
                  <a:pt x="1309511" y="913402"/>
                  <a:pt x="1312333" y="909169"/>
                </a:cubicBezTo>
                <a:cubicBezTo>
                  <a:pt x="1310922" y="900702"/>
                  <a:pt x="1312425" y="891183"/>
                  <a:pt x="1308100" y="883769"/>
                </a:cubicBezTo>
                <a:cubicBezTo>
                  <a:pt x="1302067" y="873426"/>
                  <a:pt x="1282700" y="858369"/>
                  <a:pt x="1282700" y="858369"/>
                </a:cubicBezTo>
                <a:cubicBezTo>
                  <a:pt x="1281289" y="851313"/>
                  <a:pt x="1280360" y="844144"/>
                  <a:pt x="1278467" y="837202"/>
                </a:cubicBezTo>
                <a:cubicBezTo>
                  <a:pt x="1276119" y="828592"/>
                  <a:pt x="1270000" y="811802"/>
                  <a:pt x="1270000" y="811802"/>
                </a:cubicBezTo>
                <a:cubicBezTo>
                  <a:pt x="1272822" y="803335"/>
                  <a:pt x="1276303" y="795060"/>
                  <a:pt x="1278467" y="786402"/>
                </a:cubicBezTo>
                <a:cubicBezTo>
                  <a:pt x="1279878" y="780758"/>
                  <a:pt x="1280408" y="774817"/>
                  <a:pt x="1282700" y="769469"/>
                </a:cubicBezTo>
                <a:cubicBezTo>
                  <a:pt x="1284704" y="764792"/>
                  <a:pt x="1288345" y="761002"/>
                  <a:pt x="1291167" y="756769"/>
                </a:cubicBezTo>
                <a:cubicBezTo>
                  <a:pt x="1299791" y="730895"/>
                  <a:pt x="1301625" y="730868"/>
                  <a:pt x="1291167" y="689035"/>
                </a:cubicBezTo>
                <a:cubicBezTo>
                  <a:pt x="1289715" y="683227"/>
                  <a:pt x="1282700" y="680568"/>
                  <a:pt x="1278467" y="676335"/>
                </a:cubicBezTo>
                <a:lnTo>
                  <a:pt x="1270000" y="650935"/>
                </a:lnTo>
                <a:cubicBezTo>
                  <a:pt x="1268589" y="646702"/>
                  <a:pt x="1266849" y="642564"/>
                  <a:pt x="1265767" y="638235"/>
                </a:cubicBezTo>
                <a:cubicBezTo>
                  <a:pt x="1264356" y="632591"/>
                  <a:pt x="1264617" y="626236"/>
                  <a:pt x="1261533" y="621302"/>
                </a:cubicBezTo>
                <a:cubicBezTo>
                  <a:pt x="1257302" y="614533"/>
                  <a:pt x="1250244" y="610013"/>
                  <a:pt x="1244600" y="604369"/>
                </a:cubicBezTo>
                <a:cubicBezTo>
                  <a:pt x="1243189" y="581791"/>
                  <a:pt x="1244803" y="558818"/>
                  <a:pt x="1240367" y="536635"/>
                </a:cubicBezTo>
                <a:cubicBezTo>
                  <a:pt x="1238983" y="529717"/>
                  <a:pt x="1230822" y="526013"/>
                  <a:pt x="1227667" y="519702"/>
                </a:cubicBezTo>
                <a:cubicBezTo>
                  <a:pt x="1225065" y="514498"/>
                  <a:pt x="1225031" y="508363"/>
                  <a:pt x="1223433" y="502769"/>
                </a:cubicBezTo>
                <a:cubicBezTo>
                  <a:pt x="1222207" y="498478"/>
                  <a:pt x="1220426" y="494360"/>
                  <a:pt x="1219200" y="490069"/>
                </a:cubicBezTo>
                <a:cubicBezTo>
                  <a:pt x="1217602" y="484474"/>
                  <a:pt x="1217259" y="478483"/>
                  <a:pt x="1214967" y="473135"/>
                </a:cubicBezTo>
                <a:cubicBezTo>
                  <a:pt x="1209205" y="459691"/>
                  <a:pt x="1194034" y="447813"/>
                  <a:pt x="1181100" y="443502"/>
                </a:cubicBezTo>
                <a:lnTo>
                  <a:pt x="1168400" y="439269"/>
                </a:lnTo>
                <a:cubicBezTo>
                  <a:pt x="1164656" y="428037"/>
                  <a:pt x="1157585" y="415936"/>
                  <a:pt x="1172633" y="405402"/>
                </a:cubicBezTo>
                <a:cubicBezTo>
                  <a:pt x="1182166" y="398729"/>
                  <a:pt x="1206500" y="396935"/>
                  <a:pt x="1206500" y="396935"/>
                </a:cubicBezTo>
                <a:cubicBezTo>
                  <a:pt x="1213778" y="375099"/>
                  <a:pt x="1212694" y="384439"/>
                  <a:pt x="1206500" y="350369"/>
                </a:cubicBezTo>
                <a:cubicBezTo>
                  <a:pt x="1205702" y="345979"/>
                  <a:pt x="1204742" y="341382"/>
                  <a:pt x="1202267" y="337669"/>
                </a:cubicBezTo>
                <a:cubicBezTo>
                  <a:pt x="1198946" y="332688"/>
                  <a:pt x="1193047" y="329841"/>
                  <a:pt x="1189567" y="324969"/>
                </a:cubicBezTo>
                <a:cubicBezTo>
                  <a:pt x="1185899" y="319834"/>
                  <a:pt x="1184231" y="313514"/>
                  <a:pt x="1181100" y="308035"/>
                </a:cubicBezTo>
                <a:cubicBezTo>
                  <a:pt x="1178576" y="303617"/>
                  <a:pt x="1175455" y="299568"/>
                  <a:pt x="1172633" y="295335"/>
                </a:cubicBezTo>
                <a:cubicBezTo>
                  <a:pt x="1164166" y="296746"/>
                  <a:pt x="1155650" y="297886"/>
                  <a:pt x="1147233" y="299569"/>
                </a:cubicBezTo>
                <a:cubicBezTo>
                  <a:pt x="1141528" y="300710"/>
                  <a:pt x="1134086" y="299385"/>
                  <a:pt x="1130300" y="303802"/>
                </a:cubicBezTo>
                <a:cubicBezTo>
                  <a:pt x="1124492" y="310578"/>
                  <a:pt x="1130300" y="326380"/>
                  <a:pt x="1121833" y="329202"/>
                </a:cubicBezTo>
                <a:cubicBezTo>
                  <a:pt x="1098340" y="337032"/>
                  <a:pt x="1113561" y="332881"/>
                  <a:pt x="1075267" y="337669"/>
                </a:cubicBezTo>
                <a:cubicBezTo>
                  <a:pt x="1056600" y="365668"/>
                  <a:pt x="1068811" y="355327"/>
                  <a:pt x="1007533" y="346135"/>
                </a:cubicBezTo>
                <a:cubicBezTo>
                  <a:pt x="1007518" y="346133"/>
                  <a:pt x="975790" y="335554"/>
                  <a:pt x="969433" y="333435"/>
                </a:cubicBezTo>
                <a:lnTo>
                  <a:pt x="956733" y="329202"/>
                </a:lnTo>
                <a:cubicBezTo>
                  <a:pt x="952500" y="327791"/>
                  <a:pt x="948362" y="326051"/>
                  <a:pt x="944033" y="324969"/>
                </a:cubicBezTo>
                <a:cubicBezTo>
                  <a:pt x="938389" y="323558"/>
                  <a:pt x="932548" y="322778"/>
                  <a:pt x="927100" y="320735"/>
                </a:cubicBezTo>
                <a:cubicBezTo>
                  <a:pt x="921191" y="318519"/>
                  <a:pt x="915967" y="314755"/>
                  <a:pt x="910167" y="312269"/>
                </a:cubicBezTo>
                <a:cubicBezTo>
                  <a:pt x="896899" y="306583"/>
                  <a:pt x="887298" y="306340"/>
                  <a:pt x="872067" y="303802"/>
                </a:cubicBezTo>
                <a:cubicBezTo>
                  <a:pt x="837562" y="280798"/>
                  <a:pt x="890043" y="312828"/>
                  <a:pt x="808567" y="291102"/>
                </a:cubicBezTo>
                <a:cubicBezTo>
                  <a:pt x="796474" y="287877"/>
                  <a:pt x="795614" y="272273"/>
                  <a:pt x="787400" y="265702"/>
                </a:cubicBezTo>
                <a:cubicBezTo>
                  <a:pt x="781916" y="261315"/>
                  <a:pt x="749557" y="257278"/>
                  <a:pt x="749300" y="257235"/>
                </a:cubicBezTo>
                <a:cubicBezTo>
                  <a:pt x="723262" y="244217"/>
                  <a:pt x="737622" y="252272"/>
                  <a:pt x="706967" y="231835"/>
                </a:cubicBezTo>
                <a:lnTo>
                  <a:pt x="694267" y="223369"/>
                </a:lnTo>
                <a:cubicBezTo>
                  <a:pt x="690034" y="220547"/>
                  <a:pt x="686394" y="216511"/>
                  <a:pt x="681567" y="214902"/>
                </a:cubicBezTo>
                <a:lnTo>
                  <a:pt x="668867" y="210669"/>
                </a:lnTo>
                <a:cubicBezTo>
                  <a:pt x="664634" y="207847"/>
                  <a:pt x="660931" y="203988"/>
                  <a:pt x="656167" y="202202"/>
                </a:cubicBezTo>
                <a:cubicBezTo>
                  <a:pt x="649430" y="199676"/>
                  <a:pt x="641247" y="201539"/>
                  <a:pt x="635000" y="197969"/>
                </a:cubicBezTo>
                <a:cubicBezTo>
                  <a:pt x="630582" y="195445"/>
                  <a:pt x="630848" y="187966"/>
                  <a:pt x="626533" y="185269"/>
                </a:cubicBezTo>
                <a:cubicBezTo>
                  <a:pt x="612758" y="176659"/>
                  <a:pt x="586389" y="174696"/>
                  <a:pt x="571500" y="172569"/>
                </a:cubicBezTo>
                <a:cubicBezTo>
                  <a:pt x="565856" y="166924"/>
                  <a:pt x="557870" y="162902"/>
                  <a:pt x="554567" y="155635"/>
                </a:cubicBezTo>
                <a:cubicBezTo>
                  <a:pt x="550438" y="146551"/>
                  <a:pt x="554386" y="135120"/>
                  <a:pt x="550333" y="126002"/>
                </a:cubicBezTo>
                <a:cubicBezTo>
                  <a:pt x="547478" y="119579"/>
                  <a:pt x="530569" y="115181"/>
                  <a:pt x="524933" y="113302"/>
                </a:cubicBezTo>
                <a:cubicBezTo>
                  <a:pt x="500704" y="89073"/>
                  <a:pt x="525965" y="109413"/>
                  <a:pt x="486833" y="96369"/>
                </a:cubicBezTo>
                <a:cubicBezTo>
                  <a:pt x="482006" y="94760"/>
                  <a:pt x="478810" y="89906"/>
                  <a:pt x="474133" y="87902"/>
                </a:cubicBezTo>
                <a:cubicBezTo>
                  <a:pt x="455119" y="79753"/>
                  <a:pt x="460995" y="87683"/>
                  <a:pt x="444500" y="79435"/>
                </a:cubicBezTo>
                <a:cubicBezTo>
                  <a:pt x="426345" y="70358"/>
                  <a:pt x="435955" y="71379"/>
                  <a:pt x="419100" y="58269"/>
                </a:cubicBezTo>
                <a:cubicBezTo>
                  <a:pt x="397264" y="41285"/>
                  <a:pt x="400163" y="43489"/>
                  <a:pt x="381000" y="37102"/>
                </a:cubicBezTo>
                <a:cubicBezTo>
                  <a:pt x="379589" y="25813"/>
                  <a:pt x="387287" y="7567"/>
                  <a:pt x="376767" y="3235"/>
                </a:cubicBezTo>
                <a:cubicBezTo>
                  <a:pt x="355849" y="-5378"/>
                  <a:pt x="331588" y="5734"/>
                  <a:pt x="309033" y="7469"/>
                </a:cubicBezTo>
                <a:cubicBezTo>
                  <a:pt x="294893" y="8557"/>
                  <a:pt x="280845" y="10692"/>
                  <a:pt x="266700" y="11702"/>
                </a:cubicBezTo>
                <a:cubicBezTo>
                  <a:pt x="241325" y="13514"/>
                  <a:pt x="215900" y="14524"/>
                  <a:pt x="190500" y="15935"/>
                </a:cubicBezTo>
                <a:cubicBezTo>
                  <a:pt x="188504" y="21922"/>
                  <a:pt x="182033" y="40256"/>
                  <a:pt x="182033" y="45569"/>
                </a:cubicBezTo>
                <a:cubicBezTo>
                  <a:pt x="182033" y="51387"/>
                  <a:pt x="184595" y="56929"/>
                  <a:pt x="186267" y="62502"/>
                </a:cubicBezTo>
                <a:cubicBezTo>
                  <a:pt x="197938" y="101405"/>
                  <a:pt x="188872" y="75530"/>
                  <a:pt x="203200" y="100602"/>
                </a:cubicBezTo>
                <a:cubicBezTo>
                  <a:pt x="206331" y="106081"/>
                  <a:pt x="207205" y="113073"/>
                  <a:pt x="211667" y="117535"/>
                </a:cubicBezTo>
                <a:cubicBezTo>
                  <a:pt x="217485" y="123353"/>
                  <a:pt x="225778" y="126002"/>
                  <a:pt x="232833" y="130235"/>
                </a:cubicBezTo>
                <a:cubicBezTo>
                  <a:pt x="235655" y="135880"/>
                  <a:pt x="240776" y="140880"/>
                  <a:pt x="241300" y="147169"/>
                </a:cubicBezTo>
                <a:cubicBezTo>
                  <a:pt x="242245" y="158506"/>
                  <a:pt x="237067" y="169658"/>
                  <a:pt x="237067" y="181035"/>
                </a:cubicBezTo>
                <a:cubicBezTo>
                  <a:pt x="237067" y="203850"/>
                  <a:pt x="239544" y="203800"/>
                  <a:pt x="249767" y="219135"/>
                </a:cubicBezTo>
                <a:cubicBezTo>
                  <a:pt x="251178" y="223368"/>
                  <a:pt x="254000" y="227373"/>
                  <a:pt x="254000" y="231835"/>
                </a:cubicBezTo>
                <a:cubicBezTo>
                  <a:pt x="254000" y="244752"/>
                  <a:pt x="248875" y="254006"/>
                  <a:pt x="245533" y="265702"/>
                </a:cubicBezTo>
                <a:cubicBezTo>
                  <a:pt x="241097" y="281226"/>
                  <a:pt x="243625" y="283343"/>
                  <a:pt x="232833" y="295335"/>
                </a:cubicBezTo>
                <a:cubicBezTo>
                  <a:pt x="223488" y="305718"/>
                  <a:pt x="213078" y="315091"/>
                  <a:pt x="203200" y="324969"/>
                </a:cubicBezTo>
                <a:cubicBezTo>
                  <a:pt x="198967" y="329202"/>
                  <a:pt x="193821" y="332688"/>
                  <a:pt x="190500" y="337669"/>
                </a:cubicBezTo>
                <a:cubicBezTo>
                  <a:pt x="187678" y="341902"/>
                  <a:pt x="185631" y="346771"/>
                  <a:pt x="182033" y="350369"/>
                </a:cubicBezTo>
                <a:cubicBezTo>
                  <a:pt x="178435" y="353966"/>
                  <a:pt x="174364" y="358080"/>
                  <a:pt x="169333" y="358835"/>
                </a:cubicBezTo>
                <a:cubicBezTo>
                  <a:pt x="145569" y="362400"/>
                  <a:pt x="121356" y="361658"/>
                  <a:pt x="97367" y="363069"/>
                </a:cubicBezTo>
                <a:lnTo>
                  <a:pt x="88900" y="388469"/>
                </a:lnTo>
                <a:cubicBezTo>
                  <a:pt x="87489" y="392702"/>
                  <a:pt x="88900" y="399758"/>
                  <a:pt x="84667" y="401169"/>
                </a:cubicBezTo>
                <a:lnTo>
                  <a:pt x="71967" y="405402"/>
                </a:lnTo>
                <a:cubicBezTo>
                  <a:pt x="67734" y="401169"/>
                  <a:pt x="62237" y="397900"/>
                  <a:pt x="59267" y="392702"/>
                </a:cubicBezTo>
                <a:cubicBezTo>
                  <a:pt x="56380" y="387651"/>
                  <a:pt x="57325" y="381117"/>
                  <a:pt x="55033" y="375769"/>
                </a:cubicBezTo>
                <a:cubicBezTo>
                  <a:pt x="49388" y="362598"/>
                  <a:pt x="45157" y="362129"/>
                  <a:pt x="33867" y="354602"/>
                </a:cubicBezTo>
                <a:cubicBezTo>
                  <a:pt x="32456" y="358835"/>
                  <a:pt x="29633" y="362840"/>
                  <a:pt x="29633" y="367302"/>
                </a:cubicBezTo>
                <a:cubicBezTo>
                  <a:pt x="29633" y="386978"/>
                  <a:pt x="42869" y="373773"/>
                  <a:pt x="29633" y="396935"/>
                </a:cubicBezTo>
                <a:cubicBezTo>
                  <a:pt x="26663" y="402133"/>
                  <a:pt x="21166" y="405402"/>
                  <a:pt x="16933" y="409635"/>
                </a:cubicBezTo>
                <a:lnTo>
                  <a:pt x="0" y="396935"/>
                </a:lnTo>
                <a:close/>
              </a:path>
            </a:pathLst>
          </a:custGeom>
          <a:solidFill>
            <a:srgbClr val="00B050">
              <a:alpha val="50000"/>
            </a:srgbClr>
          </a:solidFill>
          <a:ln w="9525">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35"/>
          <p:cNvSpPr/>
          <p:nvPr/>
        </p:nvSpPr>
        <p:spPr>
          <a:xfrm>
            <a:off x="6835548" y="4936671"/>
            <a:ext cx="126296" cy="109094"/>
          </a:xfrm>
          <a:prstGeom prst="ellipse">
            <a:avLst/>
          </a:prstGeom>
          <a:solidFill>
            <a:srgbClr val="B97F5F"/>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p:cNvSpPr/>
          <p:nvPr/>
        </p:nvSpPr>
        <p:spPr>
          <a:xfrm>
            <a:off x="9589634" y="3716176"/>
            <a:ext cx="126296" cy="109094"/>
          </a:xfrm>
          <a:prstGeom prst="ellipse">
            <a:avLst/>
          </a:prstGeom>
          <a:solidFill>
            <a:srgbClr val="B97F5F"/>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p:cNvSpPr/>
          <p:nvPr/>
        </p:nvSpPr>
        <p:spPr>
          <a:xfrm>
            <a:off x="7016117" y="4936671"/>
            <a:ext cx="126296" cy="109094"/>
          </a:xfrm>
          <a:prstGeom prst="ellipse">
            <a:avLst/>
          </a:prstGeom>
          <a:solidFill>
            <a:srgbClr val="00B0F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p:cNvSpPr/>
          <p:nvPr/>
        </p:nvSpPr>
        <p:spPr>
          <a:xfrm>
            <a:off x="9589634" y="4385537"/>
            <a:ext cx="126296" cy="109094"/>
          </a:xfrm>
          <a:prstGeom prst="ellipse">
            <a:avLst/>
          </a:prstGeom>
          <a:solidFill>
            <a:srgbClr val="00B0F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p:cNvSpPr/>
          <p:nvPr/>
        </p:nvSpPr>
        <p:spPr>
          <a:xfrm>
            <a:off x="6390040" y="4087621"/>
            <a:ext cx="126296" cy="109094"/>
          </a:xfrm>
          <a:prstGeom prst="ellipse">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p:cNvSpPr/>
          <p:nvPr/>
        </p:nvSpPr>
        <p:spPr>
          <a:xfrm>
            <a:off x="9592253" y="4686191"/>
            <a:ext cx="126296" cy="109094"/>
          </a:xfrm>
          <a:prstGeom prst="ellipse">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p:cNvSpPr/>
          <p:nvPr/>
        </p:nvSpPr>
        <p:spPr>
          <a:xfrm>
            <a:off x="5643910" y="4919940"/>
            <a:ext cx="126296" cy="109094"/>
          </a:xfrm>
          <a:prstGeom prst="ellipse">
            <a:avLst/>
          </a:prstGeom>
          <a:solidFill>
            <a:srgbClr val="F2F2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p:cNvSpPr/>
          <p:nvPr/>
        </p:nvSpPr>
        <p:spPr>
          <a:xfrm>
            <a:off x="6497880" y="5400046"/>
            <a:ext cx="126296" cy="109094"/>
          </a:xfrm>
          <a:prstGeom prst="ellipse">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p:cNvSpPr/>
          <p:nvPr/>
        </p:nvSpPr>
        <p:spPr>
          <a:xfrm>
            <a:off x="9592253" y="5647624"/>
            <a:ext cx="126296" cy="109094"/>
          </a:xfrm>
          <a:prstGeom prst="ellipse">
            <a:avLst/>
          </a:prstGeom>
          <a:solidFill>
            <a:srgbClr val="F2F2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p:cNvSpPr/>
          <p:nvPr/>
        </p:nvSpPr>
        <p:spPr>
          <a:xfrm>
            <a:off x="9589634" y="5955773"/>
            <a:ext cx="126296" cy="109094"/>
          </a:xfrm>
          <a:prstGeom prst="ellipse">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p:cNvSpPr/>
          <p:nvPr/>
        </p:nvSpPr>
        <p:spPr>
          <a:xfrm>
            <a:off x="7999834" y="4858601"/>
            <a:ext cx="126296" cy="109094"/>
          </a:xfrm>
          <a:prstGeom prst="ellipse">
            <a:avLst/>
          </a:prstGeom>
          <a:solidFill>
            <a:srgbClr val="00B05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p:cNvSpPr/>
          <p:nvPr/>
        </p:nvSpPr>
        <p:spPr>
          <a:xfrm>
            <a:off x="9589634" y="5001158"/>
            <a:ext cx="126296" cy="109094"/>
          </a:xfrm>
          <a:prstGeom prst="ellipse">
            <a:avLst/>
          </a:prstGeom>
          <a:solidFill>
            <a:srgbClr val="00B05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p:cNvSpPr/>
          <p:nvPr/>
        </p:nvSpPr>
        <p:spPr>
          <a:xfrm>
            <a:off x="7531734" y="4061649"/>
            <a:ext cx="126296" cy="109094"/>
          </a:xfrm>
          <a:prstGeom prst="ellipse">
            <a:avLst/>
          </a:prstGeom>
          <a:solidFill>
            <a:schemeClr val="bg1"/>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p:cNvSpPr/>
          <p:nvPr/>
        </p:nvSpPr>
        <p:spPr>
          <a:xfrm>
            <a:off x="9589634" y="5290481"/>
            <a:ext cx="126296" cy="109094"/>
          </a:xfrm>
          <a:prstGeom prst="ellipse">
            <a:avLst/>
          </a:prstGeom>
          <a:solidFill>
            <a:schemeClr val="bg1"/>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p:cNvSpPr>
            <a:spLocks noGrp="1"/>
          </p:cNvSpPr>
          <p:nvPr>
            <p:ph type="sldNum" sz="quarter" idx="12"/>
          </p:nvPr>
        </p:nvSpPr>
        <p:spPr/>
        <p:txBody>
          <a:bodyPr/>
          <a:lstStyle/>
          <a:p>
            <a:fld id="{F82CC617-EC87-4E06-B92D-8D8AF591DFB6}" type="slidenum">
              <a:rPr lang="de-DE" smtClean="0"/>
              <a:t>17</a:t>
            </a:fld>
            <a:endParaRPr lang="de-DE"/>
          </a:p>
        </p:txBody>
      </p:sp>
    </p:spTree>
    <p:extLst>
      <p:ext uri="{BB962C8B-B14F-4D97-AF65-F5344CB8AC3E}">
        <p14:creationId xmlns:p14="http://schemas.microsoft.com/office/powerpoint/2010/main" val="303059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up)">
                                      <p:cBhvr>
                                        <p:cTn id="11" dur="20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2000"/>
                                        <p:tgtEl>
                                          <p:spTgt spid="7"/>
                                        </p:tgtEl>
                                      </p:cBhvr>
                                    </p:animEffect>
                                  </p:childTnLst>
                                </p:cTn>
                              </p:par>
                            </p:childTnLst>
                          </p:cTn>
                        </p:par>
                        <p:par>
                          <p:cTn id="15" fill="hold">
                            <p:stCondLst>
                              <p:cond delay="4000"/>
                            </p:stCondLst>
                            <p:childTnLst>
                              <p:par>
                                <p:cTn id="16" presetID="22" presetClass="entr" presetSubtype="1"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up)">
                                      <p:cBhvr>
                                        <p:cTn id="18" dur="2000"/>
                                        <p:tgtEl>
                                          <p:spTgt spid="3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2000"/>
                                        <p:tgtEl>
                                          <p:spTgt spid="8"/>
                                        </p:tgtEl>
                                      </p:cBhvr>
                                    </p:animEffect>
                                  </p:childTnLst>
                                </p:cTn>
                              </p:par>
                            </p:childTnLst>
                          </p:cTn>
                        </p:par>
                        <p:par>
                          <p:cTn id="22" fill="hold">
                            <p:stCondLst>
                              <p:cond delay="6000"/>
                            </p:stCondLst>
                            <p:childTnLst>
                              <p:par>
                                <p:cTn id="23" presetID="22" presetClass="entr" presetSubtype="1"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up)">
                                      <p:cBhvr>
                                        <p:cTn id="25" dur="2000"/>
                                        <p:tgtEl>
                                          <p:spTgt spid="3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2000"/>
                                        <p:tgtEl>
                                          <p:spTgt spid="9"/>
                                        </p:tgtEl>
                                      </p:cBhvr>
                                    </p:animEffect>
                                  </p:childTnLst>
                                </p:cTn>
                              </p:par>
                            </p:childTnLst>
                          </p:cTn>
                        </p:par>
                        <p:par>
                          <p:cTn id="29" fill="hold">
                            <p:stCondLst>
                              <p:cond delay="8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2000"/>
                                        <p:tgtEl>
                                          <p:spTgt spid="10"/>
                                        </p:tgtEl>
                                      </p:cBhvr>
                                    </p:animEffect>
                                  </p:childTnLst>
                                </p:cTn>
                              </p:par>
                            </p:childTnLst>
                          </p:cTn>
                        </p:par>
                        <p:par>
                          <p:cTn id="33" fill="hold">
                            <p:stCondLst>
                              <p:cond delay="10000"/>
                            </p:stCondLst>
                            <p:childTnLst>
                              <p:par>
                                <p:cTn id="34" presetID="22" presetClass="entr" presetSubtype="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2000"/>
                                        <p:tgtEl>
                                          <p:spTgt spid="1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2000"/>
                                        <p:tgtEl>
                                          <p:spTgt spid="12"/>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heel(1)">
                                      <p:cBhvr>
                                        <p:cTn id="42" dur="2000"/>
                                        <p:tgtEl>
                                          <p:spTgt spid="36"/>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heel(1)">
                                      <p:cBhvr>
                                        <p:cTn id="45" dur="2000"/>
                                        <p:tgtEl>
                                          <p:spTgt spid="37"/>
                                        </p:tgtEl>
                                      </p:cBhvr>
                                    </p:animEffect>
                                  </p:childTnLst>
                                </p:cTn>
                              </p:par>
                            </p:childTnLst>
                          </p:cTn>
                        </p:par>
                        <p:par>
                          <p:cTn id="46" fill="hold">
                            <p:stCondLst>
                              <p:cond delay="12000"/>
                            </p:stCondLst>
                            <p:childTnLst>
                              <p:par>
                                <p:cTn id="47" presetID="2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2000"/>
                                        <p:tgtEl>
                                          <p:spTgt spid="13"/>
                                        </p:tgtEl>
                                      </p:cBhvr>
                                    </p:animEffect>
                                  </p:childTnLst>
                                </p:cTn>
                              </p:par>
                            </p:childTnLst>
                          </p:cTn>
                        </p:par>
                        <p:par>
                          <p:cTn id="50" fill="hold">
                            <p:stCondLst>
                              <p:cond delay="1400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2000"/>
                                        <p:tgtEl>
                                          <p:spTgt spid="14"/>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heel(1)">
                                      <p:cBhvr>
                                        <p:cTn id="56" dur="2000"/>
                                        <p:tgtEl>
                                          <p:spTgt spid="39"/>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childTnLst>
                          </p:cTn>
                        </p:par>
                        <p:par>
                          <p:cTn id="60" fill="hold">
                            <p:stCondLst>
                              <p:cond delay="16000"/>
                            </p:stCondLst>
                            <p:childTnLst>
                              <p:par>
                                <p:cTn id="61" presetID="22" presetClass="entr" presetSubtype="8" fill="hold" grpId="0" nodeType="afterEffect">
                                  <p:stCondLst>
                                    <p:cond delay="100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2000"/>
                                        <p:tgtEl>
                                          <p:spTgt spid="15"/>
                                        </p:tgtEl>
                                      </p:cBhvr>
                                    </p:animEffect>
                                  </p:childTnLst>
                                </p:cTn>
                              </p:par>
                              <p:par>
                                <p:cTn id="64" presetID="21" presetClass="entr" presetSubtype="1" fill="hold" grpId="0" nodeType="withEffect">
                                  <p:stCondLst>
                                    <p:cond delay="1000"/>
                                  </p:stCondLst>
                                  <p:childTnLst>
                                    <p:set>
                                      <p:cBhvr>
                                        <p:cTn id="65" dur="1" fill="hold">
                                          <p:stCondLst>
                                            <p:cond delay="0"/>
                                          </p:stCondLst>
                                        </p:cTn>
                                        <p:tgtEl>
                                          <p:spTgt spid="41"/>
                                        </p:tgtEl>
                                        <p:attrNameLst>
                                          <p:attrName>style.visibility</p:attrName>
                                        </p:attrNameLst>
                                      </p:cBhvr>
                                      <p:to>
                                        <p:strVal val="visible"/>
                                      </p:to>
                                    </p:set>
                                    <p:animEffect transition="in" filter="wheel(1)">
                                      <p:cBhvr>
                                        <p:cTn id="66" dur="2000"/>
                                        <p:tgtEl>
                                          <p:spTgt spid="41"/>
                                        </p:tgtEl>
                                      </p:cBhvr>
                                    </p:animEffect>
                                  </p:childTnLst>
                                </p:cTn>
                              </p:par>
                              <p:par>
                                <p:cTn id="67" presetID="21" presetClass="entr" presetSubtype="1" fill="hold" grpId="0" nodeType="withEffect">
                                  <p:stCondLst>
                                    <p:cond delay="1000"/>
                                  </p:stCondLst>
                                  <p:childTnLst>
                                    <p:set>
                                      <p:cBhvr>
                                        <p:cTn id="68" dur="1" fill="hold">
                                          <p:stCondLst>
                                            <p:cond delay="0"/>
                                          </p:stCondLst>
                                        </p:cTn>
                                        <p:tgtEl>
                                          <p:spTgt spid="40"/>
                                        </p:tgtEl>
                                        <p:attrNameLst>
                                          <p:attrName>style.visibility</p:attrName>
                                        </p:attrNameLst>
                                      </p:cBhvr>
                                      <p:to>
                                        <p:strVal val="visible"/>
                                      </p:to>
                                    </p:set>
                                    <p:animEffect transition="in" filter="wheel(1)">
                                      <p:cBhvr>
                                        <p:cTn id="69" dur="2000"/>
                                        <p:tgtEl>
                                          <p:spTgt spid="40"/>
                                        </p:tgtEl>
                                      </p:cBhvr>
                                    </p:animEffect>
                                  </p:childTnLst>
                                </p:cTn>
                              </p:par>
                            </p:childTnLst>
                          </p:cTn>
                        </p:par>
                        <p:par>
                          <p:cTn id="70" fill="hold">
                            <p:stCondLst>
                              <p:cond delay="19000"/>
                            </p:stCondLst>
                            <p:childTnLst>
                              <p:par>
                                <p:cTn id="71" presetID="22" presetClass="entr" presetSubtype="8"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2000"/>
                                        <p:tgtEl>
                                          <p:spTgt spid="16"/>
                                        </p:tgtEl>
                                      </p:cBhvr>
                                    </p:animEffect>
                                  </p:childTnLst>
                                </p:cTn>
                              </p:par>
                              <p:par>
                                <p:cTn id="74" presetID="21" presetClass="entr" presetSubtype="1"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wheel(1)">
                                      <p:cBhvr>
                                        <p:cTn id="76" dur="2000"/>
                                        <p:tgtEl>
                                          <p:spTgt spid="47"/>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heel(1)">
                                      <p:cBhvr>
                                        <p:cTn id="79" dur="2000"/>
                                        <p:tgtEl>
                                          <p:spTgt spid="46"/>
                                        </p:tgtEl>
                                      </p:cBhvr>
                                    </p:animEffect>
                                  </p:childTnLst>
                                </p:cTn>
                              </p:par>
                            </p:childTnLst>
                          </p:cTn>
                        </p:par>
                        <p:par>
                          <p:cTn id="80" fill="hold">
                            <p:stCondLst>
                              <p:cond delay="21000"/>
                            </p:stCondLst>
                            <p:childTnLst>
                              <p:par>
                                <p:cTn id="81" presetID="22" presetClass="entr" presetSubtype="8" fill="hold" grpId="0" nodeType="afterEffect">
                                  <p:stCondLst>
                                    <p:cond delay="100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2000"/>
                                        <p:tgtEl>
                                          <p:spTgt spid="18"/>
                                        </p:tgtEl>
                                      </p:cBhvr>
                                    </p:animEffect>
                                  </p:childTnLst>
                                </p:cTn>
                              </p:par>
                              <p:par>
                                <p:cTn id="84" presetID="21" presetClass="entr" presetSubtype="1"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wheel(1)">
                                      <p:cBhvr>
                                        <p:cTn id="86" dur="2000"/>
                                        <p:tgtEl>
                                          <p:spTgt spid="49"/>
                                        </p:tgtEl>
                                      </p:cBhvr>
                                    </p:animEffect>
                                  </p:childTnLst>
                                </p:cTn>
                              </p:par>
                              <p:par>
                                <p:cTn id="87" presetID="21" presetClass="entr" presetSubtype="1"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heel(1)">
                                      <p:cBhvr>
                                        <p:cTn id="89" dur="2000"/>
                                        <p:tgtEl>
                                          <p:spTgt spid="48"/>
                                        </p:tgtEl>
                                      </p:cBhvr>
                                    </p:animEffect>
                                  </p:childTnLst>
                                </p:cTn>
                              </p:par>
                            </p:childTnLst>
                          </p:cTn>
                        </p:par>
                        <p:par>
                          <p:cTn id="90" fill="hold">
                            <p:stCondLst>
                              <p:cond delay="24000"/>
                            </p:stCondLst>
                            <p:childTnLst>
                              <p:par>
                                <p:cTn id="91" presetID="22" presetClass="entr" presetSubtype="8"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ipe(left)">
                                      <p:cBhvr>
                                        <p:cTn id="93" dur="2000"/>
                                        <p:tgtEl>
                                          <p:spTgt spid="17"/>
                                        </p:tgtEl>
                                      </p:cBhvr>
                                    </p:animEffect>
                                  </p:childTnLst>
                                </p:cTn>
                              </p:par>
                              <p:par>
                                <p:cTn id="94" presetID="21" presetClass="entr" presetSubtype="1" fill="hold" grpId="0" nodeType="with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wheel(1)">
                                      <p:cBhvr>
                                        <p:cTn id="96" dur="2000"/>
                                        <p:tgtEl>
                                          <p:spTgt spid="44"/>
                                        </p:tgtEl>
                                      </p:cBhvr>
                                    </p:animEffect>
                                  </p:childTnLst>
                                </p:cTn>
                              </p:par>
                              <p:par>
                                <p:cTn id="97" presetID="21" presetClass="entr" presetSubtype="1"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wheel(1)">
                                      <p:cBhvr>
                                        <p:cTn id="99" dur="2000"/>
                                        <p:tgtEl>
                                          <p:spTgt spid="42"/>
                                        </p:tgtEl>
                                      </p:cBhvr>
                                    </p:animEffect>
                                  </p:childTnLst>
                                </p:cTn>
                              </p:par>
                            </p:childTnLst>
                          </p:cTn>
                        </p:par>
                        <p:par>
                          <p:cTn id="100" fill="hold">
                            <p:stCondLst>
                              <p:cond delay="26000"/>
                            </p:stCondLst>
                            <p:childTnLst>
                              <p:par>
                                <p:cTn id="101" presetID="22" presetClass="entr" presetSubtype="8" fill="hold" grpId="0" nodeType="afterEffect">
                                  <p:stCondLst>
                                    <p:cond delay="1000"/>
                                  </p:stCondLst>
                                  <p:childTnLst>
                                    <p:set>
                                      <p:cBhvr>
                                        <p:cTn id="102" dur="1" fill="hold">
                                          <p:stCondLst>
                                            <p:cond delay="0"/>
                                          </p:stCondLst>
                                        </p:cTn>
                                        <p:tgtEl>
                                          <p:spTgt spid="19"/>
                                        </p:tgtEl>
                                        <p:attrNameLst>
                                          <p:attrName>style.visibility</p:attrName>
                                        </p:attrNameLst>
                                      </p:cBhvr>
                                      <p:to>
                                        <p:strVal val="visible"/>
                                      </p:to>
                                    </p:set>
                                    <p:animEffect transition="in" filter="wipe(left)">
                                      <p:cBhvr>
                                        <p:cTn id="103" dur="2000"/>
                                        <p:tgtEl>
                                          <p:spTgt spid="19"/>
                                        </p:tgtEl>
                                      </p:cBhvr>
                                    </p:animEffect>
                                  </p:childTnLst>
                                </p:cTn>
                              </p:par>
                              <p:par>
                                <p:cTn id="104" presetID="21" presetClass="entr" presetSubtype="1" fill="hold" grpId="0" nodeType="withEffect">
                                  <p:stCondLst>
                                    <p:cond delay="1000"/>
                                  </p:stCondLst>
                                  <p:childTnLst>
                                    <p:set>
                                      <p:cBhvr>
                                        <p:cTn id="105" dur="1" fill="hold">
                                          <p:stCondLst>
                                            <p:cond delay="0"/>
                                          </p:stCondLst>
                                        </p:cTn>
                                        <p:tgtEl>
                                          <p:spTgt spid="45"/>
                                        </p:tgtEl>
                                        <p:attrNameLst>
                                          <p:attrName>style.visibility</p:attrName>
                                        </p:attrNameLst>
                                      </p:cBhvr>
                                      <p:to>
                                        <p:strVal val="visible"/>
                                      </p:to>
                                    </p:set>
                                    <p:animEffect transition="in" filter="wheel(1)">
                                      <p:cBhvr>
                                        <p:cTn id="106" dur="2000"/>
                                        <p:tgtEl>
                                          <p:spTgt spid="45"/>
                                        </p:tgtEl>
                                      </p:cBhvr>
                                    </p:animEffect>
                                  </p:childTnLst>
                                </p:cTn>
                              </p:par>
                              <p:par>
                                <p:cTn id="107" presetID="21" presetClass="entr" presetSubtype="1" fill="hold" grpId="0" nodeType="withEffect">
                                  <p:stCondLst>
                                    <p:cond delay="1000"/>
                                  </p:stCondLst>
                                  <p:childTnLst>
                                    <p:set>
                                      <p:cBhvr>
                                        <p:cTn id="108" dur="1" fill="hold">
                                          <p:stCondLst>
                                            <p:cond delay="0"/>
                                          </p:stCondLst>
                                        </p:cTn>
                                        <p:tgtEl>
                                          <p:spTgt spid="43"/>
                                        </p:tgtEl>
                                        <p:attrNameLst>
                                          <p:attrName>style.visibility</p:attrName>
                                        </p:attrNameLst>
                                      </p:cBhvr>
                                      <p:to>
                                        <p:strVal val="visible"/>
                                      </p:to>
                                    </p:set>
                                    <p:animEffect transition="in" filter="wheel(1)">
                                      <p:cBhvr>
                                        <p:cTn id="109"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32" grpId="0" animBg="1"/>
      <p:bldP spid="33" grpId="0" animBg="1"/>
      <p:bldP spid="34"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8014" y="335456"/>
            <a:ext cx="8911687" cy="1280890"/>
          </a:xfrm>
        </p:spPr>
        <p:txBody>
          <a:bodyPr>
            <a:normAutofit/>
          </a:bodyPr>
          <a:lstStyle/>
          <a:p>
            <a:r>
              <a:rPr lang="de-DE" dirty="0" smtClean="0"/>
              <a:t>Schiedsstellen im </a:t>
            </a:r>
            <a:br>
              <a:rPr lang="de-DE" dirty="0" smtClean="0"/>
            </a:br>
            <a:r>
              <a:rPr lang="de-DE" dirty="0" smtClean="0">
                <a:solidFill>
                  <a:srgbClr val="B97F5F"/>
                </a:solidFill>
                <a:effectLst>
                  <a:outerShdw blurRad="38100" dist="38100" dir="2700000" algn="tl">
                    <a:srgbClr val="000000">
                      <a:alpha val="43137"/>
                    </a:srgbClr>
                  </a:outerShdw>
                </a:effectLst>
              </a:rPr>
              <a:t>Landgerichtsbezirk Neubrandenburg</a:t>
            </a:r>
            <a:endParaRPr lang="de-DE" dirty="0">
              <a:solidFill>
                <a:srgbClr val="B97F5F"/>
              </a:solidFill>
              <a:effectLst>
                <a:outerShdw blurRad="38100" dist="38100" dir="2700000" algn="tl">
                  <a:srgbClr val="000000">
                    <a:alpha val="43137"/>
                  </a:srgbClr>
                </a:outerShdw>
              </a:effectLst>
            </a:endParaRPr>
          </a:p>
        </p:txBody>
      </p:sp>
      <p:sp>
        <p:nvSpPr>
          <p:cNvPr id="4" name="Fußzeilenplatzhalter 3"/>
          <p:cNvSpPr>
            <a:spLocks noGrp="1"/>
          </p:cNvSpPr>
          <p:nvPr>
            <p:ph type="ftr" sz="quarter" idx="11"/>
          </p:nvPr>
        </p:nvSpPr>
        <p:spPr>
          <a:xfrm>
            <a:off x="2433725" y="6230290"/>
            <a:ext cx="7619999" cy="365125"/>
          </a:xfrm>
        </p:spPr>
        <p:txBody>
          <a:bodyPr/>
          <a:lstStyle/>
          <a:p>
            <a:r>
              <a:rPr lang="de-DE" dirty="0" smtClean="0"/>
              <a:t>Beiträge Amtsgericht Neubrandenburg, Matthias Brandt, Direktor des Amtsgerichts</a:t>
            </a:r>
            <a:endParaRPr lang="de-DE" dirty="0"/>
          </a:p>
        </p:txBody>
      </p:sp>
      <p:pic>
        <p:nvPicPr>
          <p:cNvPr id="5" name="Picture 2" descr="http://www.google.de/url?source=imglanding&amp;ct=img&amp;q=http://upload.wikimedia.org/wikipedia/commons/d/d5/Kreisreform_Mecklenburg-Vorpommern_2011_(Karte).png&amp;sa=X&amp;ei=aztGVa6cCcnSaP_ugIgJ&amp;ved=0CAkQ8wc&amp;usg=AFQjCNF3yYCjc1fvMCAwmuEUQHVqmJlg5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7131" y="1846904"/>
            <a:ext cx="6432959" cy="4230808"/>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9064487" y="1804946"/>
            <a:ext cx="2408032" cy="369332"/>
          </a:xfrm>
          <a:prstGeom prst="rect">
            <a:avLst/>
          </a:prstGeom>
          <a:noFill/>
        </p:spPr>
        <p:txBody>
          <a:bodyPr wrap="none" rtlCol="0">
            <a:spAutoFit/>
          </a:bodyPr>
          <a:lstStyle/>
          <a:p>
            <a:r>
              <a:rPr lang="de-DE" dirty="0" smtClean="0">
                <a:solidFill>
                  <a:schemeClr val="bg2">
                    <a:lumMod val="50000"/>
                  </a:schemeClr>
                </a:solidFill>
              </a:rPr>
              <a:t>Amtsgerichtsbezirke</a:t>
            </a:r>
            <a:endParaRPr lang="de-DE" dirty="0">
              <a:solidFill>
                <a:schemeClr val="bg2">
                  <a:lumMod val="50000"/>
                </a:schemeClr>
              </a:solidFill>
            </a:endParaRPr>
          </a:p>
        </p:txBody>
      </p:sp>
      <p:sp>
        <p:nvSpPr>
          <p:cNvPr id="7" name="Textfeld 6"/>
          <p:cNvSpPr txBox="1"/>
          <p:nvPr/>
        </p:nvSpPr>
        <p:spPr>
          <a:xfrm>
            <a:off x="9211181" y="2106857"/>
            <a:ext cx="1996059" cy="307777"/>
          </a:xfrm>
          <a:prstGeom prst="rect">
            <a:avLst/>
          </a:prstGeom>
          <a:noFill/>
        </p:spPr>
        <p:txBody>
          <a:bodyPr wrap="none" rtlCol="0">
            <a:spAutoFit/>
          </a:bodyPr>
          <a:lstStyle/>
          <a:p>
            <a:pPr marL="285750" indent="-285750">
              <a:buFont typeface="Wingdings" panose="05000000000000000000" pitchFamily="2" charset="2"/>
              <a:buChar char="Ø"/>
            </a:pPr>
            <a:r>
              <a:rPr lang="de-DE" sz="1400" dirty="0" smtClean="0">
                <a:solidFill>
                  <a:srgbClr val="18CFD8"/>
                </a:solidFill>
                <a:effectLst>
                  <a:outerShdw blurRad="38100" dist="38100" dir="2700000" algn="tl">
                    <a:srgbClr val="000000">
                      <a:alpha val="43137"/>
                    </a:srgbClr>
                  </a:outerShdw>
                </a:effectLst>
              </a:rPr>
              <a:t>Neubrandenburg</a:t>
            </a:r>
            <a:endParaRPr lang="de-DE" sz="1400" dirty="0">
              <a:solidFill>
                <a:srgbClr val="18CFD8"/>
              </a:solidFill>
              <a:effectLst>
                <a:outerShdw blurRad="38100" dist="38100" dir="2700000" algn="tl">
                  <a:srgbClr val="000000">
                    <a:alpha val="43137"/>
                  </a:srgbClr>
                </a:outerShdw>
              </a:effectLst>
            </a:endParaRPr>
          </a:p>
        </p:txBody>
      </p:sp>
      <p:sp>
        <p:nvSpPr>
          <p:cNvPr id="8" name="Textfeld 7"/>
          <p:cNvSpPr txBox="1"/>
          <p:nvPr/>
        </p:nvSpPr>
        <p:spPr>
          <a:xfrm>
            <a:off x="9220722" y="3878211"/>
            <a:ext cx="1285929" cy="307777"/>
          </a:xfrm>
          <a:prstGeom prst="rect">
            <a:avLst/>
          </a:prstGeom>
          <a:noFill/>
        </p:spPr>
        <p:txBody>
          <a:bodyPr wrap="none" rtlCol="0">
            <a:spAutoFit/>
          </a:bodyPr>
          <a:lstStyle/>
          <a:p>
            <a:pPr marL="285750" indent="-285750">
              <a:buFont typeface="Wingdings" panose="05000000000000000000" pitchFamily="2" charset="2"/>
              <a:buChar char="Ø"/>
            </a:pPr>
            <a:r>
              <a:rPr lang="de-DE" sz="1400" dirty="0" smtClean="0">
                <a:solidFill>
                  <a:srgbClr val="00B050"/>
                </a:solidFill>
                <a:effectLst>
                  <a:outerShdw blurRad="38100" dist="38100" dir="2700000" algn="tl">
                    <a:srgbClr val="000000">
                      <a:alpha val="43137"/>
                    </a:srgbClr>
                  </a:outerShdw>
                </a:effectLst>
              </a:rPr>
              <a:t>Pasewalk</a:t>
            </a:r>
            <a:endParaRPr lang="de-DE" sz="1400" dirty="0">
              <a:solidFill>
                <a:srgbClr val="00B050"/>
              </a:solidFill>
              <a:effectLst>
                <a:outerShdw blurRad="38100" dist="38100" dir="2700000" algn="tl">
                  <a:srgbClr val="000000">
                    <a:alpha val="43137"/>
                  </a:srgbClr>
                </a:outerShdw>
              </a:effectLst>
            </a:endParaRPr>
          </a:p>
        </p:txBody>
      </p:sp>
      <p:sp>
        <p:nvSpPr>
          <p:cNvPr id="9" name="Textfeld 8"/>
          <p:cNvSpPr txBox="1"/>
          <p:nvPr/>
        </p:nvSpPr>
        <p:spPr>
          <a:xfrm>
            <a:off x="9229378" y="5241368"/>
            <a:ext cx="1733167" cy="307777"/>
          </a:xfrm>
          <a:prstGeom prst="rect">
            <a:avLst/>
          </a:prstGeom>
          <a:noFill/>
        </p:spPr>
        <p:txBody>
          <a:bodyPr wrap="none" rtlCol="0">
            <a:spAutoFit/>
          </a:bodyPr>
          <a:lstStyle/>
          <a:p>
            <a:pPr marL="285750" indent="-285750">
              <a:buFont typeface="Wingdings" panose="05000000000000000000" pitchFamily="2" charset="2"/>
              <a:buChar char="Ø"/>
            </a:pPr>
            <a:r>
              <a:rPr lang="de-DE" sz="1400" dirty="0" smtClean="0">
                <a:solidFill>
                  <a:srgbClr val="FFFF00"/>
                </a:solidFill>
                <a:effectLst>
                  <a:outerShdw blurRad="38100" dist="38100" dir="2700000" algn="tl">
                    <a:srgbClr val="000000">
                      <a:alpha val="43137"/>
                    </a:srgbClr>
                  </a:outerShdw>
                </a:effectLst>
              </a:rPr>
              <a:t>Waren (Müritz)</a:t>
            </a:r>
            <a:endParaRPr lang="de-DE" sz="1400" dirty="0">
              <a:solidFill>
                <a:srgbClr val="FFFF00"/>
              </a:solidFill>
              <a:effectLst>
                <a:outerShdw blurRad="38100" dist="38100" dir="2700000" algn="tl">
                  <a:srgbClr val="000000">
                    <a:alpha val="43137"/>
                  </a:srgbClr>
                </a:outerShdw>
              </a:effectLst>
            </a:endParaRPr>
          </a:p>
        </p:txBody>
      </p:sp>
      <p:sp>
        <p:nvSpPr>
          <p:cNvPr id="20" name="Freihandform 19"/>
          <p:cNvSpPr/>
          <p:nvPr/>
        </p:nvSpPr>
        <p:spPr>
          <a:xfrm>
            <a:off x="5261113" y="5198165"/>
            <a:ext cx="881270" cy="619539"/>
          </a:xfrm>
          <a:custGeom>
            <a:avLst/>
            <a:gdLst>
              <a:gd name="connsiteX0" fmla="*/ 881270 w 881270"/>
              <a:gd name="connsiteY0" fmla="*/ 599661 h 619539"/>
              <a:gd name="connsiteX1" fmla="*/ 841513 w 881270"/>
              <a:gd name="connsiteY1" fmla="*/ 609600 h 619539"/>
              <a:gd name="connsiteX2" fmla="*/ 838200 w 881270"/>
              <a:gd name="connsiteY2" fmla="*/ 619539 h 619539"/>
              <a:gd name="connsiteX3" fmla="*/ 811696 w 881270"/>
              <a:gd name="connsiteY3" fmla="*/ 612913 h 619539"/>
              <a:gd name="connsiteX4" fmla="*/ 801757 w 881270"/>
              <a:gd name="connsiteY4" fmla="*/ 609600 h 619539"/>
              <a:gd name="connsiteX5" fmla="*/ 781878 w 881270"/>
              <a:gd name="connsiteY5" fmla="*/ 606287 h 619539"/>
              <a:gd name="connsiteX6" fmla="*/ 771939 w 881270"/>
              <a:gd name="connsiteY6" fmla="*/ 602974 h 619539"/>
              <a:gd name="connsiteX7" fmla="*/ 768626 w 881270"/>
              <a:gd name="connsiteY7" fmla="*/ 593035 h 619539"/>
              <a:gd name="connsiteX8" fmla="*/ 752061 w 881270"/>
              <a:gd name="connsiteY8" fmla="*/ 576470 h 619539"/>
              <a:gd name="connsiteX9" fmla="*/ 765313 w 881270"/>
              <a:gd name="connsiteY9" fmla="*/ 573157 h 619539"/>
              <a:gd name="connsiteX10" fmla="*/ 768626 w 881270"/>
              <a:gd name="connsiteY10" fmla="*/ 559905 h 619539"/>
              <a:gd name="connsiteX11" fmla="*/ 778565 w 881270"/>
              <a:gd name="connsiteY11" fmla="*/ 540026 h 619539"/>
              <a:gd name="connsiteX12" fmla="*/ 788504 w 881270"/>
              <a:gd name="connsiteY12" fmla="*/ 536713 h 619539"/>
              <a:gd name="connsiteX13" fmla="*/ 785191 w 881270"/>
              <a:gd name="connsiteY13" fmla="*/ 526774 h 619539"/>
              <a:gd name="connsiteX14" fmla="*/ 752061 w 881270"/>
              <a:gd name="connsiteY14" fmla="*/ 526774 h 619539"/>
              <a:gd name="connsiteX15" fmla="*/ 718930 w 881270"/>
              <a:gd name="connsiteY15" fmla="*/ 526774 h 619539"/>
              <a:gd name="connsiteX16" fmla="*/ 705678 w 881270"/>
              <a:gd name="connsiteY16" fmla="*/ 510209 h 619539"/>
              <a:gd name="connsiteX17" fmla="*/ 665922 w 881270"/>
              <a:gd name="connsiteY17" fmla="*/ 506896 h 619539"/>
              <a:gd name="connsiteX18" fmla="*/ 655983 w 881270"/>
              <a:gd name="connsiteY18" fmla="*/ 500270 h 619539"/>
              <a:gd name="connsiteX19" fmla="*/ 622852 w 881270"/>
              <a:gd name="connsiteY19" fmla="*/ 496957 h 619539"/>
              <a:gd name="connsiteX20" fmla="*/ 632791 w 881270"/>
              <a:gd name="connsiteY20" fmla="*/ 477078 h 619539"/>
              <a:gd name="connsiteX21" fmla="*/ 655983 w 881270"/>
              <a:gd name="connsiteY21" fmla="*/ 473765 h 619539"/>
              <a:gd name="connsiteX22" fmla="*/ 652670 w 881270"/>
              <a:gd name="connsiteY22" fmla="*/ 447261 h 619539"/>
              <a:gd name="connsiteX23" fmla="*/ 632791 w 881270"/>
              <a:gd name="connsiteY23" fmla="*/ 440635 h 619539"/>
              <a:gd name="connsiteX24" fmla="*/ 609600 w 881270"/>
              <a:gd name="connsiteY24" fmla="*/ 427383 h 619539"/>
              <a:gd name="connsiteX25" fmla="*/ 586409 w 881270"/>
              <a:gd name="connsiteY25" fmla="*/ 434009 h 619539"/>
              <a:gd name="connsiteX26" fmla="*/ 576470 w 881270"/>
              <a:gd name="connsiteY26" fmla="*/ 440635 h 619539"/>
              <a:gd name="connsiteX27" fmla="*/ 559904 w 881270"/>
              <a:gd name="connsiteY27" fmla="*/ 443948 h 619539"/>
              <a:gd name="connsiteX28" fmla="*/ 553278 w 881270"/>
              <a:gd name="connsiteY28" fmla="*/ 453887 h 619539"/>
              <a:gd name="connsiteX29" fmla="*/ 490330 w 881270"/>
              <a:gd name="connsiteY29" fmla="*/ 443948 h 619539"/>
              <a:gd name="connsiteX30" fmla="*/ 463826 w 881270"/>
              <a:gd name="connsiteY30" fmla="*/ 440635 h 619539"/>
              <a:gd name="connsiteX31" fmla="*/ 424070 w 881270"/>
              <a:gd name="connsiteY31" fmla="*/ 420757 h 619539"/>
              <a:gd name="connsiteX32" fmla="*/ 414130 w 881270"/>
              <a:gd name="connsiteY32" fmla="*/ 417444 h 619539"/>
              <a:gd name="connsiteX33" fmla="*/ 367748 w 881270"/>
              <a:gd name="connsiteY33" fmla="*/ 420757 h 619539"/>
              <a:gd name="connsiteX34" fmla="*/ 371061 w 881270"/>
              <a:gd name="connsiteY34" fmla="*/ 443948 h 619539"/>
              <a:gd name="connsiteX35" fmla="*/ 308113 w 881270"/>
              <a:gd name="connsiteY35" fmla="*/ 440635 h 619539"/>
              <a:gd name="connsiteX36" fmla="*/ 284922 w 881270"/>
              <a:gd name="connsiteY36" fmla="*/ 440635 h 619539"/>
              <a:gd name="connsiteX37" fmla="*/ 255104 w 881270"/>
              <a:gd name="connsiteY37" fmla="*/ 450574 h 619539"/>
              <a:gd name="connsiteX38" fmla="*/ 248478 w 881270"/>
              <a:gd name="connsiteY38" fmla="*/ 414131 h 619539"/>
              <a:gd name="connsiteX39" fmla="*/ 238539 w 881270"/>
              <a:gd name="connsiteY39" fmla="*/ 397565 h 619539"/>
              <a:gd name="connsiteX40" fmla="*/ 225287 w 881270"/>
              <a:gd name="connsiteY40" fmla="*/ 394252 h 619539"/>
              <a:gd name="connsiteX41" fmla="*/ 198783 w 881270"/>
              <a:gd name="connsiteY41" fmla="*/ 390939 h 619539"/>
              <a:gd name="connsiteX42" fmla="*/ 192157 w 881270"/>
              <a:gd name="connsiteY42" fmla="*/ 367748 h 619539"/>
              <a:gd name="connsiteX43" fmla="*/ 185530 w 881270"/>
              <a:gd name="connsiteY43" fmla="*/ 357809 h 619539"/>
              <a:gd name="connsiteX44" fmla="*/ 188844 w 881270"/>
              <a:gd name="connsiteY44" fmla="*/ 324678 h 619539"/>
              <a:gd name="connsiteX45" fmla="*/ 185530 w 881270"/>
              <a:gd name="connsiteY45" fmla="*/ 308113 h 619539"/>
              <a:gd name="connsiteX46" fmla="*/ 152400 w 881270"/>
              <a:gd name="connsiteY46" fmla="*/ 304800 h 619539"/>
              <a:gd name="connsiteX47" fmla="*/ 139148 w 881270"/>
              <a:gd name="connsiteY47" fmla="*/ 298174 h 619539"/>
              <a:gd name="connsiteX48" fmla="*/ 119270 w 881270"/>
              <a:gd name="connsiteY48" fmla="*/ 284922 h 619539"/>
              <a:gd name="connsiteX49" fmla="*/ 96078 w 881270"/>
              <a:gd name="connsiteY49" fmla="*/ 281609 h 619539"/>
              <a:gd name="connsiteX50" fmla="*/ 76200 w 881270"/>
              <a:gd name="connsiteY50" fmla="*/ 274983 h 619539"/>
              <a:gd name="connsiteX51" fmla="*/ 79513 w 881270"/>
              <a:gd name="connsiteY51" fmla="*/ 261731 h 619539"/>
              <a:gd name="connsiteX52" fmla="*/ 82826 w 881270"/>
              <a:gd name="connsiteY52" fmla="*/ 251792 h 619539"/>
              <a:gd name="connsiteX53" fmla="*/ 86139 w 881270"/>
              <a:gd name="connsiteY53" fmla="*/ 235226 h 619539"/>
              <a:gd name="connsiteX54" fmla="*/ 92765 w 881270"/>
              <a:gd name="connsiteY54" fmla="*/ 221974 h 619539"/>
              <a:gd name="connsiteX55" fmla="*/ 76200 w 881270"/>
              <a:gd name="connsiteY55" fmla="*/ 198783 h 619539"/>
              <a:gd name="connsiteX56" fmla="*/ 72887 w 881270"/>
              <a:gd name="connsiteY56" fmla="*/ 188844 h 619539"/>
              <a:gd name="connsiteX57" fmla="*/ 59635 w 881270"/>
              <a:gd name="connsiteY57" fmla="*/ 182218 h 619539"/>
              <a:gd name="connsiteX58" fmla="*/ 49696 w 881270"/>
              <a:gd name="connsiteY58" fmla="*/ 175592 h 619539"/>
              <a:gd name="connsiteX59" fmla="*/ 13252 w 881270"/>
              <a:gd name="connsiteY59" fmla="*/ 172278 h 619539"/>
              <a:gd name="connsiteX60" fmla="*/ 23191 w 881270"/>
              <a:gd name="connsiteY60" fmla="*/ 165652 h 619539"/>
              <a:gd name="connsiteX61" fmla="*/ 46383 w 881270"/>
              <a:gd name="connsiteY61" fmla="*/ 159026 h 619539"/>
              <a:gd name="connsiteX62" fmla="*/ 43070 w 881270"/>
              <a:gd name="connsiteY62" fmla="*/ 139148 h 619539"/>
              <a:gd name="connsiteX63" fmla="*/ 3313 w 881270"/>
              <a:gd name="connsiteY63" fmla="*/ 125896 h 619539"/>
              <a:gd name="connsiteX64" fmla="*/ 0 w 881270"/>
              <a:gd name="connsiteY64" fmla="*/ 115957 h 619539"/>
              <a:gd name="connsiteX65" fmla="*/ 6626 w 881270"/>
              <a:gd name="connsiteY65" fmla="*/ 106018 h 619539"/>
              <a:gd name="connsiteX66" fmla="*/ 26504 w 881270"/>
              <a:gd name="connsiteY66" fmla="*/ 96078 h 619539"/>
              <a:gd name="connsiteX67" fmla="*/ 33130 w 881270"/>
              <a:gd name="connsiteY67" fmla="*/ 86139 h 619539"/>
              <a:gd name="connsiteX68" fmla="*/ 29817 w 881270"/>
              <a:gd name="connsiteY68" fmla="*/ 76200 h 619539"/>
              <a:gd name="connsiteX69" fmla="*/ 26504 w 881270"/>
              <a:gd name="connsiteY69" fmla="*/ 49696 h 619539"/>
              <a:gd name="connsiteX70" fmla="*/ 29817 w 881270"/>
              <a:gd name="connsiteY70" fmla="*/ 39757 h 619539"/>
              <a:gd name="connsiteX71" fmla="*/ 36444 w 881270"/>
              <a:gd name="connsiteY71" fmla="*/ 33131 h 619539"/>
              <a:gd name="connsiteX72" fmla="*/ 33130 w 881270"/>
              <a:gd name="connsiteY72" fmla="*/ 13252 h 619539"/>
              <a:gd name="connsiteX73" fmla="*/ 29817 w 881270"/>
              <a:gd name="connsiteY73" fmla="*/ 0 h 61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81270" h="619539">
                <a:moveTo>
                  <a:pt x="881270" y="599661"/>
                </a:moveTo>
                <a:cubicBezTo>
                  <a:pt x="871721" y="600855"/>
                  <a:pt x="850606" y="600507"/>
                  <a:pt x="841513" y="609600"/>
                </a:cubicBezTo>
                <a:cubicBezTo>
                  <a:pt x="839044" y="612069"/>
                  <a:pt x="839304" y="616226"/>
                  <a:pt x="838200" y="619539"/>
                </a:cubicBezTo>
                <a:cubicBezTo>
                  <a:pt x="829365" y="617330"/>
                  <a:pt x="820335" y="615793"/>
                  <a:pt x="811696" y="612913"/>
                </a:cubicBezTo>
                <a:cubicBezTo>
                  <a:pt x="808383" y="611809"/>
                  <a:pt x="805166" y="610358"/>
                  <a:pt x="801757" y="609600"/>
                </a:cubicBezTo>
                <a:cubicBezTo>
                  <a:pt x="795199" y="608143"/>
                  <a:pt x="788504" y="607391"/>
                  <a:pt x="781878" y="606287"/>
                </a:cubicBezTo>
                <a:cubicBezTo>
                  <a:pt x="778565" y="605183"/>
                  <a:pt x="774408" y="605443"/>
                  <a:pt x="771939" y="602974"/>
                </a:cubicBezTo>
                <a:cubicBezTo>
                  <a:pt x="769470" y="600505"/>
                  <a:pt x="770188" y="596159"/>
                  <a:pt x="768626" y="593035"/>
                </a:cubicBezTo>
                <a:cubicBezTo>
                  <a:pt x="763104" y="581992"/>
                  <a:pt x="762000" y="583096"/>
                  <a:pt x="752061" y="576470"/>
                </a:cubicBezTo>
                <a:cubicBezTo>
                  <a:pt x="756478" y="575366"/>
                  <a:pt x="762093" y="576377"/>
                  <a:pt x="765313" y="573157"/>
                </a:cubicBezTo>
                <a:cubicBezTo>
                  <a:pt x="768533" y="569937"/>
                  <a:pt x="767375" y="564283"/>
                  <a:pt x="768626" y="559905"/>
                </a:cubicBezTo>
                <a:cubicBezTo>
                  <a:pt x="770404" y="553680"/>
                  <a:pt x="773187" y="544329"/>
                  <a:pt x="778565" y="540026"/>
                </a:cubicBezTo>
                <a:cubicBezTo>
                  <a:pt x="781292" y="537844"/>
                  <a:pt x="785191" y="537817"/>
                  <a:pt x="788504" y="536713"/>
                </a:cubicBezTo>
                <a:cubicBezTo>
                  <a:pt x="787400" y="533400"/>
                  <a:pt x="787660" y="529243"/>
                  <a:pt x="785191" y="526774"/>
                </a:cubicBezTo>
                <a:cubicBezTo>
                  <a:pt x="777963" y="519546"/>
                  <a:pt x="756082" y="526200"/>
                  <a:pt x="752061" y="526774"/>
                </a:cubicBezTo>
                <a:cubicBezTo>
                  <a:pt x="739821" y="530854"/>
                  <a:pt x="734158" y="534388"/>
                  <a:pt x="718930" y="526774"/>
                </a:cubicBezTo>
                <a:cubicBezTo>
                  <a:pt x="693779" y="514199"/>
                  <a:pt x="741986" y="517471"/>
                  <a:pt x="705678" y="510209"/>
                </a:cubicBezTo>
                <a:cubicBezTo>
                  <a:pt x="692638" y="507601"/>
                  <a:pt x="679174" y="508000"/>
                  <a:pt x="665922" y="506896"/>
                </a:cubicBezTo>
                <a:cubicBezTo>
                  <a:pt x="662609" y="504687"/>
                  <a:pt x="659863" y="501165"/>
                  <a:pt x="655983" y="500270"/>
                </a:cubicBezTo>
                <a:cubicBezTo>
                  <a:pt x="645168" y="497774"/>
                  <a:pt x="632554" y="502347"/>
                  <a:pt x="622852" y="496957"/>
                </a:cubicBezTo>
                <a:cubicBezTo>
                  <a:pt x="616826" y="493609"/>
                  <a:pt x="629872" y="478051"/>
                  <a:pt x="632791" y="477078"/>
                </a:cubicBezTo>
                <a:cubicBezTo>
                  <a:pt x="640199" y="474608"/>
                  <a:pt x="648252" y="474869"/>
                  <a:pt x="655983" y="473765"/>
                </a:cubicBezTo>
                <a:cubicBezTo>
                  <a:pt x="659225" y="464038"/>
                  <a:pt x="663916" y="457101"/>
                  <a:pt x="652670" y="447261"/>
                </a:cubicBezTo>
                <a:cubicBezTo>
                  <a:pt x="647413" y="442662"/>
                  <a:pt x="639038" y="443759"/>
                  <a:pt x="632791" y="440635"/>
                </a:cubicBezTo>
                <a:cubicBezTo>
                  <a:pt x="615978" y="432228"/>
                  <a:pt x="623648" y="436749"/>
                  <a:pt x="609600" y="427383"/>
                </a:cubicBezTo>
                <a:cubicBezTo>
                  <a:pt x="605354" y="428444"/>
                  <a:pt x="591162" y="431633"/>
                  <a:pt x="586409" y="434009"/>
                </a:cubicBezTo>
                <a:cubicBezTo>
                  <a:pt x="582848" y="435790"/>
                  <a:pt x="580198" y="439237"/>
                  <a:pt x="576470" y="440635"/>
                </a:cubicBezTo>
                <a:cubicBezTo>
                  <a:pt x="571197" y="442612"/>
                  <a:pt x="565426" y="442844"/>
                  <a:pt x="559904" y="443948"/>
                </a:cubicBezTo>
                <a:cubicBezTo>
                  <a:pt x="557695" y="447261"/>
                  <a:pt x="557225" y="453361"/>
                  <a:pt x="553278" y="453887"/>
                </a:cubicBezTo>
                <a:cubicBezTo>
                  <a:pt x="488214" y="462562"/>
                  <a:pt x="531160" y="449052"/>
                  <a:pt x="490330" y="443948"/>
                </a:cubicBezTo>
                <a:lnTo>
                  <a:pt x="463826" y="440635"/>
                </a:lnTo>
                <a:cubicBezTo>
                  <a:pt x="438138" y="423509"/>
                  <a:pt x="451502" y="429901"/>
                  <a:pt x="424070" y="420757"/>
                </a:cubicBezTo>
                <a:lnTo>
                  <a:pt x="414130" y="417444"/>
                </a:lnTo>
                <a:cubicBezTo>
                  <a:pt x="398669" y="418548"/>
                  <a:pt x="380949" y="412633"/>
                  <a:pt x="367748" y="420757"/>
                </a:cubicBezTo>
                <a:cubicBezTo>
                  <a:pt x="361098" y="424850"/>
                  <a:pt x="378469" y="441479"/>
                  <a:pt x="371061" y="443948"/>
                </a:cubicBezTo>
                <a:cubicBezTo>
                  <a:pt x="351128" y="450592"/>
                  <a:pt x="329096" y="441739"/>
                  <a:pt x="308113" y="440635"/>
                </a:cubicBezTo>
                <a:cubicBezTo>
                  <a:pt x="295003" y="436265"/>
                  <a:pt x="300065" y="435976"/>
                  <a:pt x="284922" y="440635"/>
                </a:cubicBezTo>
                <a:cubicBezTo>
                  <a:pt x="274908" y="443716"/>
                  <a:pt x="255104" y="450574"/>
                  <a:pt x="255104" y="450574"/>
                </a:cubicBezTo>
                <a:cubicBezTo>
                  <a:pt x="245283" y="411288"/>
                  <a:pt x="260349" y="473485"/>
                  <a:pt x="248478" y="414131"/>
                </a:cubicBezTo>
                <a:cubicBezTo>
                  <a:pt x="247219" y="407834"/>
                  <a:pt x="244914" y="400753"/>
                  <a:pt x="238539" y="397565"/>
                </a:cubicBezTo>
                <a:cubicBezTo>
                  <a:pt x="234467" y="395529"/>
                  <a:pt x="229778" y="395001"/>
                  <a:pt x="225287" y="394252"/>
                </a:cubicBezTo>
                <a:cubicBezTo>
                  <a:pt x="216505" y="392788"/>
                  <a:pt x="207618" y="392043"/>
                  <a:pt x="198783" y="390939"/>
                </a:cubicBezTo>
                <a:cubicBezTo>
                  <a:pt x="197722" y="386694"/>
                  <a:pt x="194533" y="372500"/>
                  <a:pt x="192157" y="367748"/>
                </a:cubicBezTo>
                <a:cubicBezTo>
                  <a:pt x="190376" y="364187"/>
                  <a:pt x="187739" y="361122"/>
                  <a:pt x="185530" y="357809"/>
                </a:cubicBezTo>
                <a:cubicBezTo>
                  <a:pt x="186635" y="346765"/>
                  <a:pt x="188844" y="335777"/>
                  <a:pt x="188844" y="324678"/>
                </a:cubicBezTo>
                <a:cubicBezTo>
                  <a:pt x="188844" y="319047"/>
                  <a:pt x="190474" y="310809"/>
                  <a:pt x="185530" y="308113"/>
                </a:cubicBezTo>
                <a:cubicBezTo>
                  <a:pt x="175787" y="302799"/>
                  <a:pt x="163443" y="305904"/>
                  <a:pt x="152400" y="304800"/>
                </a:cubicBezTo>
                <a:cubicBezTo>
                  <a:pt x="147983" y="302591"/>
                  <a:pt x="143383" y="300715"/>
                  <a:pt x="139148" y="298174"/>
                </a:cubicBezTo>
                <a:cubicBezTo>
                  <a:pt x="132319" y="294077"/>
                  <a:pt x="127153" y="286048"/>
                  <a:pt x="119270" y="284922"/>
                </a:cubicBezTo>
                <a:lnTo>
                  <a:pt x="96078" y="281609"/>
                </a:lnTo>
                <a:cubicBezTo>
                  <a:pt x="89452" y="279400"/>
                  <a:pt x="74506" y="281759"/>
                  <a:pt x="76200" y="274983"/>
                </a:cubicBezTo>
                <a:cubicBezTo>
                  <a:pt x="77304" y="270566"/>
                  <a:pt x="78262" y="266109"/>
                  <a:pt x="79513" y="261731"/>
                </a:cubicBezTo>
                <a:cubicBezTo>
                  <a:pt x="80472" y="258373"/>
                  <a:pt x="81979" y="255180"/>
                  <a:pt x="82826" y="251792"/>
                </a:cubicBezTo>
                <a:cubicBezTo>
                  <a:pt x="84192" y="246329"/>
                  <a:pt x="84358" y="240568"/>
                  <a:pt x="86139" y="235226"/>
                </a:cubicBezTo>
                <a:cubicBezTo>
                  <a:pt x="87701" y="230541"/>
                  <a:pt x="90556" y="226391"/>
                  <a:pt x="92765" y="221974"/>
                </a:cubicBezTo>
                <a:cubicBezTo>
                  <a:pt x="90514" y="218973"/>
                  <a:pt x="78622" y="203627"/>
                  <a:pt x="76200" y="198783"/>
                </a:cubicBezTo>
                <a:cubicBezTo>
                  <a:pt x="74638" y="195659"/>
                  <a:pt x="75356" y="191313"/>
                  <a:pt x="72887" y="188844"/>
                </a:cubicBezTo>
                <a:cubicBezTo>
                  <a:pt x="69395" y="185352"/>
                  <a:pt x="63923" y="184668"/>
                  <a:pt x="59635" y="182218"/>
                </a:cubicBezTo>
                <a:cubicBezTo>
                  <a:pt x="56178" y="180243"/>
                  <a:pt x="53589" y="176426"/>
                  <a:pt x="49696" y="175592"/>
                </a:cubicBezTo>
                <a:cubicBezTo>
                  <a:pt x="37769" y="173036"/>
                  <a:pt x="25400" y="173383"/>
                  <a:pt x="13252" y="172278"/>
                </a:cubicBezTo>
                <a:cubicBezTo>
                  <a:pt x="16565" y="170069"/>
                  <a:pt x="19630" y="167433"/>
                  <a:pt x="23191" y="165652"/>
                </a:cubicBezTo>
                <a:cubicBezTo>
                  <a:pt x="27945" y="163275"/>
                  <a:pt x="42136" y="160088"/>
                  <a:pt x="46383" y="159026"/>
                </a:cubicBezTo>
                <a:cubicBezTo>
                  <a:pt x="45279" y="152400"/>
                  <a:pt x="48737" y="142754"/>
                  <a:pt x="43070" y="139148"/>
                </a:cubicBezTo>
                <a:cubicBezTo>
                  <a:pt x="4452" y="114574"/>
                  <a:pt x="16643" y="152555"/>
                  <a:pt x="3313" y="125896"/>
                </a:cubicBezTo>
                <a:cubicBezTo>
                  <a:pt x="1751" y="122772"/>
                  <a:pt x="1104" y="119270"/>
                  <a:pt x="0" y="115957"/>
                </a:cubicBezTo>
                <a:cubicBezTo>
                  <a:pt x="2209" y="112644"/>
                  <a:pt x="3810" y="108834"/>
                  <a:pt x="6626" y="106018"/>
                </a:cubicBezTo>
                <a:cubicBezTo>
                  <a:pt x="13047" y="99597"/>
                  <a:pt x="18422" y="98773"/>
                  <a:pt x="26504" y="96078"/>
                </a:cubicBezTo>
                <a:cubicBezTo>
                  <a:pt x="28713" y="92765"/>
                  <a:pt x="32475" y="90067"/>
                  <a:pt x="33130" y="86139"/>
                </a:cubicBezTo>
                <a:cubicBezTo>
                  <a:pt x="33704" y="82694"/>
                  <a:pt x="30442" y="79636"/>
                  <a:pt x="29817" y="76200"/>
                </a:cubicBezTo>
                <a:cubicBezTo>
                  <a:pt x="28224" y="67440"/>
                  <a:pt x="27608" y="58531"/>
                  <a:pt x="26504" y="49696"/>
                </a:cubicBezTo>
                <a:cubicBezTo>
                  <a:pt x="27608" y="46383"/>
                  <a:pt x="28020" y="42751"/>
                  <a:pt x="29817" y="39757"/>
                </a:cubicBezTo>
                <a:cubicBezTo>
                  <a:pt x="31424" y="37078"/>
                  <a:pt x="36057" y="36231"/>
                  <a:pt x="36444" y="33131"/>
                </a:cubicBezTo>
                <a:cubicBezTo>
                  <a:pt x="37277" y="26465"/>
                  <a:pt x="36134" y="19261"/>
                  <a:pt x="33130" y="13252"/>
                </a:cubicBezTo>
                <a:cubicBezTo>
                  <a:pt x="26164" y="-679"/>
                  <a:pt x="16004" y="13813"/>
                  <a:pt x="29817"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ihandform 21"/>
          <p:cNvSpPr/>
          <p:nvPr/>
        </p:nvSpPr>
        <p:spPr>
          <a:xfrm>
            <a:off x="5280991" y="4753997"/>
            <a:ext cx="162339" cy="447481"/>
          </a:xfrm>
          <a:custGeom>
            <a:avLst/>
            <a:gdLst>
              <a:gd name="connsiteX0" fmla="*/ 162339 w 162339"/>
              <a:gd name="connsiteY0" fmla="*/ 56542 h 447481"/>
              <a:gd name="connsiteX1" fmla="*/ 145774 w 162339"/>
              <a:gd name="connsiteY1" fmla="*/ 43290 h 447481"/>
              <a:gd name="connsiteX2" fmla="*/ 129209 w 162339"/>
              <a:gd name="connsiteY2" fmla="*/ 46603 h 447481"/>
              <a:gd name="connsiteX3" fmla="*/ 109331 w 162339"/>
              <a:gd name="connsiteY3" fmla="*/ 36664 h 447481"/>
              <a:gd name="connsiteX4" fmla="*/ 119270 w 162339"/>
              <a:gd name="connsiteY4" fmla="*/ 16786 h 447481"/>
              <a:gd name="connsiteX5" fmla="*/ 106018 w 162339"/>
              <a:gd name="connsiteY5" fmla="*/ 13473 h 447481"/>
              <a:gd name="connsiteX6" fmla="*/ 89452 w 162339"/>
              <a:gd name="connsiteY6" fmla="*/ 10160 h 447481"/>
              <a:gd name="connsiteX7" fmla="*/ 76200 w 162339"/>
              <a:gd name="connsiteY7" fmla="*/ 10160 h 447481"/>
              <a:gd name="connsiteX8" fmla="*/ 66261 w 162339"/>
              <a:gd name="connsiteY8" fmla="*/ 13473 h 447481"/>
              <a:gd name="connsiteX9" fmla="*/ 56322 w 162339"/>
              <a:gd name="connsiteY9" fmla="*/ 33351 h 447481"/>
              <a:gd name="connsiteX10" fmla="*/ 53009 w 162339"/>
              <a:gd name="connsiteY10" fmla="*/ 43290 h 447481"/>
              <a:gd name="connsiteX11" fmla="*/ 36444 w 162339"/>
              <a:gd name="connsiteY11" fmla="*/ 46603 h 447481"/>
              <a:gd name="connsiteX12" fmla="*/ 26505 w 162339"/>
              <a:gd name="connsiteY12" fmla="*/ 49916 h 447481"/>
              <a:gd name="connsiteX13" fmla="*/ 19879 w 162339"/>
              <a:gd name="connsiteY13" fmla="*/ 59855 h 447481"/>
              <a:gd name="connsiteX14" fmla="*/ 19879 w 162339"/>
              <a:gd name="connsiteY14" fmla="*/ 96299 h 447481"/>
              <a:gd name="connsiteX15" fmla="*/ 13252 w 162339"/>
              <a:gd name="connsiteY15" fmla="*/ 116177 h 447481"/>
              <a:gd name="connsiteX16" fmla="*/ 9939 w 162339"/>
              <a:gd name="connsiteY16" fmla="*/ 132742 h 447481"/>
              <a:gd name="connsiteX17" fmla="*/ 3313 w 162339"/>
              <a:gd name="connsiteY17" fmla="*/ 142681 h 447481"/>
              <a:gd name="connsiteX18" fmla="*/ 0 w 162339"/>
              <a:gd name="connsiteY18" fmla="*/ 182438 h 447481"/>
              <a:gd name="connsiteX19" fmla="*/ 3313 w 162339"/>
              <a:gd name="connsiteY19" fmla="*/ 195690 h 447481"/>
              <a:gd name="connsiteX20" fmla="*/ 16566 w 162339"/>
              <a:gd name="connsiteY20" fmla="*/ 199003 h 447481"/>
              <a:gd name="connsiteX21" fmla="*/ 13252 w 162339"/>
              <a:gd name="connsiteY21" fmla="*/ 248699 h 447481"/>
              <a:gd name="connsiteX22" fmla="*/ 29818 w 162339"/>
              <a:gd name="connsiteY22" fmla="*/ 252012 h 447481"/>
              <a:gd name="connsiteX23" fmla="*/ 36444 w 162339"/>
              <a:gd name="connsiteY23" fmla="*/ 281829 h 447481"/>
              <a:gd name="connsiteX24" fmla="*/ 39757 w 162339"/>
              <a:gd name="connsiteY24" fmla="*/ 305020 h 447481"/>
              <a:gd name="connsiteX25" fmla="*/ 46383 w 162339"/>
              <a:gd name="connsiteY25" fmla="*/ 314960 h 447481"/>
              <a:gd name="connsiteX26" fmla="*/ 49696 w 162339"/>
              <a:gd name="connsiteY26" fmla="*/ 305020 h 447481"/>
              <a:gd name="connsiteX27" fmla="*/ 89452 w 162339"/>
              <a:gd name="connsiteY27" fmla="*/ 305020 h 447481"/>
              <a:gd name="connsiteX28" fmla="*/ 99392 w 162339"/>
              <a:gd name="connsiteY28" fmla="*/ 308333 h 447481"/>
              <a:gd name="connsiteX29" fmla="*/ 102705 w 162339"/>
              <a:gd name="connsiteY29" fmla="*/ 318273 h 447481"/>
              <a:gd name="connsiteX30" fmla="*/ 76200 w 162339"/>
              <a:gd name="connsiteY30" fmla="*/ 324899 h 447481"/>
              <a:gd name="connsiteX31" fmla="*/ 72887 w 162339"/>
              <a:gd name="connsiteY31" fmla="*/ 344777 h 447481"/>
              <a:gd name="connsiteX32" fmla="*/ 56322 w 162339"/>
              <a:gd name="connsiteY32" fmla="*/ 354716 h 447481"/>
              <a:gd name="connsiteX33" fmla="*/ 26505 w 162339"/>
              <a:gd name="connsiteY33" fmla="*/ 361342 h 447481"/>
              <a:gd name="connsiteX34" fmla="*/ 23192 w 162339"/>
              <a:gd name="connsiteY34" fmla="*/ 371281 h 447481"/>
              <a:gd name="connsiteX35" fmla="*/ 13252 w 162339"/>
              <a:gd name="connsiteY35" fmla="*/ 377907 h 447481"/>
              <a:gd name="connsiteX36" fmla="*/ 9939 w 162339"/>
              <a:gd name="connsiteY36" fmla="*/ 427603 h 447481"/>
              <a:gd name="connsiteX37" fmla="*/ 3313 w 162339"/>
              <a:gd name="connsiteY37" fmla="*/ 447481 h 44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2339" h="447481">
                <a:moveTo>
                  <a:pt x="162339" y="56542"/>
                </a:moveTo>
                <a:cubicBezTo>
                  <a:pt x="156817" y="52125"/>
                  <a:pt x="152547" y="45322"/>
                  <a:pt x="145774" y="43290"/>
                </a:cubicBezTo>
                <a:cubicBezTo>
                  <a:pt x="140380" y="41672"/>
                  <a:pt x="134840" y="46603"/>
                  <a:pt x="129209" y="46603"/>
                </a:cubicBezTo>
                <a:cubicBezTo>
                  <a:pt x="122351" y="46603"/>
                  <a:pt x="114356" y="40014"/>
                  <a:pt x="109331" y="36664"/>
                </a:cubicBezTo>
                <a:cubicBezTo>
                  <a:pt x="109921" y="35779"/>
                  <a:pt x="121691" y="20013"/>
                  <a:pt x="119270" y="16786"/>
                </a:cubicBezTo>
                <a:cubicBezTo>
                  <a:pt x="116538" y="13143"/>
                  <a:pt x="110463" y="14461"/>
                  <a:pt x="106018" y="13473"/>
                </a:cubicBezTo>
                <a:cubicBezTo>
                  <a:pt x="100521" y="12251"/>
                  <a:pt x="94974" y="11264"/>
                  <a:pt x="89452" y="10160"/>
                </a:cubicBezTo>
                <a:cubicBezTo>
                  <a:pt x="77928" y="-7127"/>
                  <a:pt x="87724" y="940"/>
                  <a:pt x="76200" y="10160"/>
                </a:cubicBezTo>
                <a:cubicBezTo>
                  <a:pt x="73473" y="12342"/>
                  <a:pt x="69574" y="12369"/>
                  <a:pt x="66261" y="13473"/>
                </a:cubicBezTo>
                <a:cubicBezTo>
                  <a:pt x="57934" y="38455"/>
                  <a:pt x="69167" y="7662"/>
                  <a:pt x="56322" y="33351"/>
                </a:cubicBezTo>
                <a:cubicBezTo>
                  <a:pt x="54760" y="36475"/>
                  <a:pt x="55915" y="41353"/>
                  <a:pt x="53009" y="43290"/>
                </a:cubicBezTo>
                <a:cubicBezTo>
                  <a:pt x="48324" y="46414"/>
                  <a:pt x="41907" y="45237"/>
                  <a:pt x="36444" y="46603"/>
                </a:cubicBezTo>
                <a:cubicBezTo>
                  <a:pt x="33056" y="47450"/>
                  <a:pt x="29818" y="48812"/>
                  <a:pt x="26505" y="49916"/>
                </a:cubicBezTo>
                <a:cubicBezTo>
                  <a:pt x="24296" y="53229"/>
                  <a:pt x="21660" y="56294"/>
                  <a:pt x="19879" y="59855"/>
                </a:cubicBezTo>
                <a:cubicBezTo>
                  <a:pt x="13138" y="73338"/>
                  <a:pt x="17695" y="78829"/>
                  <a:pt x="19879" y="96299"/>
                </a:cubicBezTo>
                <a:cubicBezTo>
                  <a:pt x="17670" y="102925"/>
                  <a:pt x="14622" y="109328"/>
                  <a:pt x="13252" y="116177"/>
                </a:cubicBezTo>
                <a:cubicBezTo>
                  <a:pt x="12148" y="121699"/>
                  <a:pt x="11916" y="127470"/>
                  <a:pt x="9939" y="132742"/>
                </a:cubicBezTo>
                <a:cubicBezTo>
                  <a:pt x="8541" y="136470"/>
                  <a:pt x="5522" y="139368"/>
                  <a:pt x="3313" y="142681"/>
                </a:cubicBezTo>
                <a:cubicBezTo>
                  <a:pt x="2209" y="155933"/>
                  <a:pt x="0" y="169140"/>
                  <a:pt x="0" y="182438"/>
                </a:cubicBezTo>
                <a:cubicBezTo>
                  <a:pt x="0" y="186991"/>
                  <a:pt x="93" y="192470"/>
                  <a:pt x="3313" y="195690"/>
                </a:cubicBezTo>
                <a:cubicBezTo>
                  <a:pt x="6533" y="198910"/>
                  <a:pt x="12148" y="197899"/>
                  <a:pt x="16566" y="199003"/>
                </a:cubicBezTo>
                <a:cubicBezTo>
                  <a:pt x="2223" y="213344"/>
                  <a:pt x="-1670" y="213882"/>
                  <a:pt x="13252" y="248699"/>
                </a:cubicBezTo>
                <a:cubicBezTo>
                  <a:pt x="15470" y="253875"/>
                  <a:pt x="24296" y="250908"/>
                  <a:pt x="29818" y="252012"/>
                </a:cubicBezTo>
                <a:cubicBezTo>
                  <a:pt x="34967" y="267458"/>
                  <a:pt x="33112" y="260172"/>
                  <a:pt x="36444" y="281829"/>
                </a:cubicBezTo>
                <a:cubicBezTo>
                  <a:pt x="37631" y="289547"/>
                  <a:pt x="37513" y="297540"/>
                  <a:pt x="39757" y="305020"/>
                </a:cubicBezTo>
                <a:cubicBezTo>
                  <a:pt x="40901" y="308834"/>
                  <a:pt x="44174" y="311647"/>
                  <a:pt x="46383" y="314960"/>
                </a:cubicBezTo>
                <a:cubicBezTo>
                  <a:pt x="47487" y="311647"/>
                  <a:pt x="46969" y="307202"/>
                  <a:pt x="49696" y="305020"/>
                </a:cubicBezTo>
                <a:cubicBezTo>
                  <a:pt x="58570" y="297921"/>
                  <a:pt x="83881" y="304324"/>
                  <a:pt x="89452" y="305020"/>
                </a:cubicBezTo>
                <a:cubicBezTo>
                  <a:pt x="92765" y="306124"/>
                  <a:pt x="96922" y="305863"/>
                  <a:pt x="99392" y="308333"/>
                </a:cubicBezTo>
                <a:cubicBezTo>
                  <a:pt x="101862" y="310803"/>
                  <a:pt x="105547" y="316243"/>
                  <a:pt x="102705" y="318273"/>
                </a:cubicBezTo>
                <a:cubicBezTo>
                  <a:pt x="95294" y="323566"/>
                  <a:pt x="85035" y="322690"/>
                  <a:pt x="76200" y="324899"/>
                </a:cubicBezTo>
                <a:cubicBezTo>
                  <a:pt x="75096" y="331525"/>
                  <a:pt x="76613" y="339188"/>
                  <a:pt x="72887" y="344777"/>
                </a:cubicBezTo>
                <a:cubicBezTo>
                  <a:pt x="69315" y="350135"/>
                  <a:pt x="62081" y="351836"/>
                  <a:pt x="56322" y="354716"/>
                </a:cubicBezTo>
                <a:cubicBezTo>
                  <a:pt x="48166" y="358794"/>
                  <a:pt x="34140" y="360070"/>
                  <a:pt x="26505" y="361342"/>
                </a:cubicBezTo>
                <a:cubicBezTo>
                  <a:pt x="25401" y="364655"/>
                  <a:pt x="25374" y="368554"/>
                  <a:pt x="23192" y="371281"/>
                </a:cubicBezTo>
                <a:cubicBezTo>
                  <a:pt x="20704" y="374390"/>
                  <a:pt x="14164" y="374031"/>
                  <a:pt x="13252" y="377907"/>
                </a:cubicBezTo>
                <a:cubicBezTo>
                  <a:pt x="9449" y="394068"/>
                  <a:pt x="12668" y="411227"/>
                  <a:pt x="9939" y="427603"/>
                </a:cubicBezTo>
                <a:cubicBezTo>
                  <a:pt x="1475" y="478386"/>
                  <a:pt x="3313" y="401869"/>
                  <a:pt x="3313" y="447481"/>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22"/>
          <p:cNvSpPr/>
          <p:nvPr/>
        </p:nvSpPr>
        <p:spPr>
          <a:xfrm>
            <a:off x="5443273" y="4297017"/>
            <a:ext cx="425526" cy="516835"/>
          </a:xfrm>
          <a:custGeom>
            <a:avLst/>
            <a:gdLst>
              <a:gd name="connsiteX0" fmla="*/ 3370 w 425526"/>
              <a:gd name="connsiteY0" fmla="*/ 516835 h 516835"/>
              <a:gd name="connsiteX1" fmla="*/ 19936 w 425526"/>
              <a:gd name="connsiteY1" fmla="*/ 510209 h 516835"/>
              <a:gd name="connsiteX2" fmla="*/ 23249 w 425526"/>
              <a:gd name="connsiteY2" fmla="*/ 480392 h 516835"/>
              <a:gd name="connsiteX3" fmla="*/ 13310 w 425526"/>
              <a:gd name="connsiteY3" fmla="*/ 477079 h 516835"/>
              <a:gd name="connsiteX4" fmla="*/ 9997 w 425526"/>
              <a:gd name="connsiteY4" fmla="*/ 437322 h 516835"/>
              <a:gd name="connsiteX5" fmla="*/ 29875 w 425526"/>
              <a:gd name="connsiteY5" fmla="*/ 424070 h 516835"/>
              <a:gd name="connsiteX6" fmla="*/ 16623 w 425526"/>
              <a:gd name="connsiteY6" fmla="*/ 404192 h 516835"/>
              <a:gd name="connsiteX7" fmla="*/ 26562 w 425526"/>
              <a:gd name="connsiteY7" fmla="*/ 394253 h 516835"/>
              <a:gd name="connsiteX8" fmla="*/ 29875 w 425526"/>
              <a:gd name="connsiteY8" fmla="*/ 354496 h 516835"/>
              <a:gd name="connsiteX9" fmla="*/ 33188 w 425526"/>
              <a:gd name="connsiteY9" fmla="*/ 344557 h 516835"/>
              <a:gd name="connsiteX10" fmla="*/ 19936 w 425526"/>
              <a:gd name="connsiteY10" fmla="*/ 324679 h 516835"/>
              <a:gd name="connsiteX11" fmla="*/ 16623 w 425526"/>
              <a:gd name="connsiteY11" fmla="*/ 311426 h 516835"/>
              <a:gd name="connsiteX12" fmla="*/ 6684 w 425526"/>
              <a:gd name="connsiteY12" fmla="*/ 304800 h 516835"/>
              <a:gd name="connsiteX13" fmla="*/ 57 w 425526"/>
              <a:gd name="connsiteY13" fmla="*/ 298174 h 516835"/>
              <a:gd name="connsiteX14" fmla="*/ 3370 w 425526"/>
              <a:gd name="connsiteY14" fmla="*/ 288235 h 516835"/>
              <a:gd name="connsiteX15" fmla="*/ 57 w 425526"/>
              <a:gd name="connsiteY15" fmla="*/ 278296 h 516835"/>
              <a:gd name="connsiteX16" fmla="*/ 6684 w 425526"/>
              <a:gd name="connsiteY16" fmla="*/ 268357 h 516835"/>
              <a:gd name="connsiteX17" fmla="*/ 29875 w 425526"/>
              <a:gd name="connsiteY17" fmla="*/ 255105 h 516835"/>
              <a:gd name="connsiteX18" fmla="*/ 43127 w 425526"/>
              <a:gd name="connsiteY18" fmla="*/ 258418 h 516835"/>
              <a:gd name="connsiteX19" fmla="*/ 46440 w 425526"/>
              <a:gd name="connsiteY19" fmla="*/ 268357 h 516835"/>
              <a:gd name="connsiteX20" fmla="*/ 56379 w 425526"/>
              <a:gd name="connsiteY20" fmla="*/ 271670 h 516835"/>
              <a:gd name="connsiteX21" fmla="*/ 66318 w 425526"/>
              <a:gd name="connsiteY21" fmla="*/ 265044 h 516835"/>
              <a:gd name="connsiteX22" fmla="*/ 76257 w 425526"/>
              <a:gd name="connsiteY22" fmla="*/ 274983 h 516835"/>
              <a:gd name="connsiteX23" fmla="*/ 89510 w 425526"/>
              <a:gd name="connsiteY23" fmla="*/ 281609 h 516835"/>
              <a:gd name="connsiteX24" fmla="*/ 109388 w 425526"/>
              <a:gd name="connsiteY24" fmla="*/ 291548 h 516835"/>
              <a:gd name="connsiteX25" fmla="*/ 109388 w 425526"/>
              <a:gd name="connsiteY25" fmla="*/ 261731 h 516835"/>
              <a:gd name="connsiteX26" fmla="*/ 96136 w 425526"/>
              <a:gd name="connsiteY26" fmla="*/ 258418 h 516835"/>
              <a:gd name="connsiteX27" fmla="*/ 106075 w 425526"/>
              <a:gd name="connsiteY27" fmla="*/ 238540 h 516835"/>
              <a:gd name="connsiteX28" fmla="*/ 99449 w 425526"/>
              <a:gd name="connsiteY28" fmla="*/ 205409 h 516835"/>
              <a:gd name="connsiteX29" fmla="*/ 125953 w 425526"/>
              <a:gd name="connsiteY29" fmla="*/ 188844 h 516835"/>
              <a:gd name="connsiteX30" fmla="*/ 109388 w 425526"/>
              <a:gd name="connsiteY30" fmla="*/ 208722 h 516835"/>
              <a:gd name="connsiteX31" fmla="*/ 106075 w 425526"/>
              <a:gd name="connsiteY31" fmla="*/ 218661 h 516835"/>
              <a:gd name="connsiteX32" fmla="*/ 119327 w 425526"/>
              <a:gd name="connsiteY32" fmla="*/ 238540 h 516835"/>
              <a:gd name="connsiteX33" fmla="*/ 132579 w 425526"/>
              <a:gd name="connsiteY33" fmla="*/ 235226 h 516835"/>
              <a:gd name="connsiteX34" fmla="*/ 129266 w 425526"/>
              <a:gd name="connsiteY34" fmla="*/ 221974 h 516835"/>
              <a:gd name="connsiteX35" fmla="*/ 159084 w 425526"/>
              <a:gd name="connsiteY35" fmla="*/ 221974 h 516835"/>
              <a:gd name="connsiteX36" fmla="*/ 162397 w 425526"/>
              <a:gd name="connsiteY36" fmla="*/ 231913 h 516835"/>
              <a:gd name="connsiteX37" fmla="*/ 165710 w 425526"/>
              <a:gd name="connsiteY37" fmla="*/ 265044 h 516835"/>
              <a:gd name="connsiteX38" fmla="*/ 172336 w 425526"/>
              <a:gd name="connsiteY38" fmla="*/ 274983 h 516835"/>
              <a:gd name="connsiteX39" fmla="*/ 188901 w 425526"/>
              <a:gd name="connsiteY39" fmla="*/ 298174 h 516835"/>
              <a:gd name="connsiteX40" fmla="*/ 202153 w 425526"/>
              <a:gd name="connsiteY40" fmla="*/ 294861 h 516835"/>
              <a:gd name="connsiteX41" fmla="*/ 208779 w 425526"/>
              <a:gd name="connsiteY41" fmla="*/ 284922 h 516835"/>
              <a:gd name="connsiteX42" fmla="*/ 228657 w 425526"/>
              <a:gd name="connsiteY42" fmla="*/ 288235 h 516835"/>
              <a:gd name="connsiteX43" fmla="*/ 271727 w 425526"/>
              <a:gd name="connsiteY43" fmla="*/ 298174 h 516835"/>
              <a:gd name="connsiteX44" fmla="*/ 324736 w 425526"/>
              <a:gd name="connsiteY44" fmla="*/ 311426 h 516835"/>
              <a:gd name="connsiteX45" fmla="*/ 328049 w 425526"/>
              <a:gd name="connsiteY45" fmla="*/ 327992 h 516835"/>
              <a:gd name="connsiteX46" fmla="*/ 337988 w 425526"/>
              <a:gd name="connsiteY46" fmla="*/ 331305 h 516835"/>
              <a:gd name="connsiteX47" fmla="*/ 397623 w 425526"/>
              <a:gd name="connsiteY47" fmla="*/ 327992 h 516835"/>
              <a:gd name="connsiteX48" fmla="*/ 407562 w 425526"/>
              <a:gd name="connsiteY48" fmla="*/ 314740 h 516835"/>
              <a:gd name="connsiteX49" fmla="*/ 417501 w 425526"/>
              <a:gd name="connsiteY49" fmla="*/ 311426 h 516835"/>
              <a:gd name="connsiteX50" fmla="*/ 420814 w 425526"/>
              <a:gd name="connsiteY50" fmla="*/ 284922 h 516835"/>
              <a:gd name="connsiteX51" fmla="*/ 400936 w 425526"/>
              <a:gd name="connsiteY51" fmla="*/ 271670 h 516835"/>
              <a:gd name="connsiteX52" fmla="*/ 394310 w 425526"/>
              <a:gd name="connsiteY52" fmla="*/ 251792 h 516835"/>
              <a:gd name="connsiteX53" fmla="*/ 390997 w 425526"/>
              <a:gd name="connsiteY53" fmla="*/ 241853 h 516835"/>
              <a:gd name="connsiteX54" fmla="*/ 384370 w 425526"/>
              <a:gd name="connsiteY54" fmla="*/ 231913 h 516835"/>
              <a:gd name="connsiteX55" fmla="*/ 381057 w 425526"/>
              <a:gd name="connsiteY55" fmla="*/ 205409 h 516835"/>
              <a:gd name="connsiteX56" fmla="*/ 387684 w 425526"/>
              <a:gd name="connsiteY56" fmla="*/ 175592 h 516835"/>
              <a:gd name="connsiteX57" fmla="*/ 397623 w 425526"/>
              <a:gd name="connsiteY57" fmla="*/ 165653 h 516835"/>
              <a:gd name="connsiteX58" fmla="*/ 407562 w 425526"/>
              <a:gd name="connsiteY58" fmla="*/ 162340 h 516835"/>
              <a:gd name="connsiteX59" fmla="*/ 404249 w 425526"/>
              <a:gd name="connsiteY59" fmla="*/ 152400 h 516835"/>
              <a:gd name="connsiteX60" fmla="*/ 394310 w 425526"/>
              <a:gd name="connsiteY60" fmla="*/ 142461 h 516835"/>
              <a:gd name="connsiteX61" fmla="*/ 400936 w 425526"/>
              <a:gd name="connsiteY61" fmla="*/ 115957 h 516835"/>
              <a:gd name="connsiteX62" fmla="*/ 384370 w 425526"/>
              <a:gd name="connsiteY62" fmla="*/ 112644 h 516835"/>
              <a:gd name="connsiteX63" fmla="*/ 371118 w 425526"/>
              <a:gd name="connsiteY63" fmla="*/ 76200 h 516835"/>
              <a:gd name="connsiteX64" fmla="*/ 374431 w 425526"/>
              <a:gd name="connsiteY64" fmla="*/ 59635 h 516835"/>
              <a:gd name="connsiteX65" fmla="*/ 410875 w 425526"/>
              <a:gd name="connsiteY65" fmla="*/ 46383 h 516835"/>
              <a:gd name="connsiteX66" fmla="*/ 407562 w 425526"/>
              <a:gd name="connsiteY66" fmla="*/ 19879 h 516835"/>
              <a:gd name="connsiteX67" fmla="*/ 397623 w 425526"/>
              <a:gd name="connsiteY67" fmla="*/ 13253 h 516835"/>
              <a:gd name="connsiteX68" fmla="*/ 404249 w 425526"/>
              <a:gd name="connsiteY68" fmla="*/ 0 h 51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25526" h="516835">
                <a:moveTo>
                  <a:pt x="3370" y="516835"/>
                </a:moveTo>
                <a:cubicBezTo>
                  <a:pt x="8892" y="514626"/>
                  <a:pt x="15096" y="513666"/>
                  <a:pt x="19936" y="510209"/>
                </a:cubicBezTo>
                <a:cubicBezTo>
                  <a:pt x="29533" y="503354"/>
                  <a:pt x="28491" y="489565"/>
                  <a:pt x="23249" y="480392"/>
                </a:cubicBezTo>
                <a:cubicBezTo>
                  <a:pt x="21516" y="477360"/>
                  <a:pt x="16623" y="478183"/>
                  <a:pt x="13310" y="477079"/>
                </a:cubicBezTo>
                <a:cubicBezTo>
                  <a:pt x="12206" y="463827"/>
                  <a:pt x="6031" y="450015"/>
                  <a:pt x="9997" y="437322"/>
                </a:cubicBezTo>
                <a:cubicBezTo>
                  <a:pt x="12372" y="429721"/>
                  <a:pt x="29875" y="424070"/>
                  <a:pt x="29875" y="424070"/>
                </a:cubicBezTo>
                <a:cubicBezTo>
                  <a:pt x="27116" y="421311"/>
                  <a:pt x="14226" y="411384"/>
                  <a:pt x="16623" y="404192"/>
                </a:cubicBezTo>
                <a:cubicBezTo>
                  <a:pt x="18105" y="399747"/>
                  <a:pt x="23249" y="397566"/>
                  <a:pt x="26562" y="394253"/>
                </a:cubicBezTo>
                <a:cubicBezTo>
                  <a:pt x="27666" y="381001"/>
                  <a:pt x="28117" y="367678"/>
                  <a:pt x="29875" y="354496"/>
                </a:cubicBezTo>
                <a:cubicBezTo>
                  <a:pt x="30337" y="351034"/>
                  <a:pt x="33188" y="348049"/>
                  <a:pt x="33188" y="344557"/>
                </a:cubicBezTo>
                <a:cubicBezTo>
                  <a:pt x="33188" y="334968"/>
                  <a:pt x="25912" y="330655"/>
                  <a:pt x="19936" y="324679"/>
                </a:cubicBezTo>
                <a:cubicBezTo>
                  <a:pt x="18832" y="320261"/>
                  <a:pt x="19149" y="315215"/>
                  <a:pt x="16623" y="311426"/>
                </a:cubicBezTo>
                <a:cubicBezTo>
                  <a:pt x="14414" y="308113"/>
                  <a:pt x="9793" y="307287"/>
                  <a:pt x="6684" y="304800"/>
                </a:cubicBezTo>
                <a:cubicBezTo>
                  <a:pt x="4245" y="302849"/>
                  <a:pt x="2266" y="300383"/>
                  <a:pt x="57" y="298174"/>
                </a:cubicBezTo>
                <a:cubicBezTo>
                  <a:pt x="1161" y="294861"/>
                  <a:pt x="3370" y="291727"/>
                  <a:pt x="3370" y="288235"/>
                </a:cubicBezTo>
                <a:cubicBezTo>
                  <a:pt x="3370" y="284743"/>
                  <a:pt x="-517" y="281741"/>
                  <a:pt x="57" y="278296"/>
                </a:cubicBezTo>
                <a:cubicBezTo>
                  <a:pt x="712" y="274368"/>
                  <a:pt x="4135" y="271416"/>
                  <a:pt x="6684" y="268357"/>
                </a:cubicBezTo>
                <a:cubicBezTo>
                  <a:pt x="17073" y="255891"/>
                  <a:pt x="14769" y="258881"/>
                  <a:pt x="29875" y="255105"/>
                </a:cubicBezTo>
                <a:cubicBezTo>
                  <a:pt x="34292" y="256209"/>
                  <a:pt x="39571" y="255574"/>
                  <a:pt x="43127" y="258418"/>
                </a:cubicBezTo>
                <a:cubicBezTo>
                  <a:pt x="45854" y="260600"/>
                  <a:pt x="43971" y="265888"/>
                  <a:pt x="46440" y="268357"/>
                </a:cubicBezTo>
                <a:cubicBezTo>
                  <a:pt x="48909" y="270826"/>
                  <a:pt x="53066" y="270566"/>
                  <a:pt x="56379" y="271670"/>
                </a:cubicBezTo>
                <a:cubicBezTo>
                  <a:pt x="59692" y="269461"/>
                  <a:pt x="62390" y="264389"/>
                  <a:pt x="66318" y="265044"/>
                </a:cubicBezTo>
                <a:cubicBezTo>
                  <a:pt x="70940" y="265814"/>
                  <a:pt x="72444" y="272260"/>
                  <a:pt x="76257" y="274983"/>
                </a:cubicBezTo>
                <a:cubicBezTo>
                  <a:pt x="80276" y="277854"/>
                  <a:pt x="85222" y="279159"/>
                  <a:pt x="89510" y="281609"/>
                </a:cubicBezTo>
                <a:cubicBezTo>
                  <a:pt x="107494" y="291885"/>
                  <a:pt x="91164" y="285473"/>
                  <a:pt x="109388" y="291548"/>
                </a:cubicBezTo>
                <a:cubicBezTo>
                  <a:pt x="112713" y="281574"/>
                  <a:pt x="117339" y="272862"/>
                  <a:pt x="109388" y="261731"/>
                </a:cubicBezTo>
                <a:cubicBezTo>
                  <a:pt x="106741" y="258026"/>
                  <a:pt x="100553" y="259522"/>
                  <a:pt x="96136" y="258418"/>
                </a:cubicBezTo>
                <a:cubicBezTo>
                  <a:pt x="99486" y="253393"/>
                  <a:pt x="106075" y="245398"/>
                  <a:pt x="106075" y="238540"/>
                </a:cubicBezTo>
                <a:cubicBezTo>
                  <a:pt x="106075" y="223311"/>
                  <a:pt x="103529" y="217649"/>
                  <a:pt x="99449" y="205409"/>
                </a:cubicBezTo>
                <a:cubicBezTo>
                  <a:pt x="108199" y="179158"/>
                  <a:pt x="99186" y="184383"/>
                  <a:pt x="125953" y="188844"/>
                </a:cubicBezTo>
                <a:cubicBezTo>
                  <a:pt x="118626" y="196171"/>
                  <a:pt x="114000" y="199497"/>
                  <a:pt x="109388" y="208722"/>
                </a:cubicBezTo>
                <a:cubicBezTo>
                  <a:pt x="107826" y="211846"/>
                  <a:pt x="107179" y="215348"/>
                  <a:pt x="106075" y="218661"/>
                </a:cubicBezTo>
                <a:cubicBezTo>
                  <a:pt x="108436" y="225743"/>
                  <a:pt x="110185" y="235928"/>
                  <a:pt x="119327" y="238540"/>
                </a:cubicBezTo>
                <a:cubicBezTo>
                  <a:pt x="123705" y="239791"/>
                  <a:pt x="128162" y="236331"/>
                  <a:pt x="132579" y="235226"/>
                </a:cubicBezTo>
                <a:cubicBezTo>
                  <a:pt x="131475" y="230809"/>
                  <a:pt x="126923" y="225878"/>
                  <a:pt x="129266" y="221974"/>
                </a:cubicBezTo>
                <a:cubicBezTo>
                  <a:pt x="133778" y="214455"/>
                  <a:pt x="155620" y="221281"/>
                  <a:pt x="159084" y="221974"/>
                </a:cubicBezTo>
                <a:cubicBezTo>
                  <a:pt x="160188" y="225287"/>
                  <a:pt x="161866" y="228461"/>
                  <a:pt x="162397" y="231913"/>
                </a:cubicBezTo>
                <a:cubicBezTo>
                  <a:pt x="164085" y="242883"/>
                  <a:pt x="163214" y="254229"/>
                  <a:pt x="165710" y="265044"/>
                </a:cubicBezTo>
                <a:cubicBezTo>
                  <a:pt x="166605" y="268924"/>
                  <a:pt x="170361" y="271526"/>
                  <a:pt x="172336" y="274983"/>
                </a:cubicBezTo>
                <a:cubicBezTo>
                  <a:pt x="183964" y="295333"/>
                  <a:pt x="172712" y="281985"/>
                  <a:pt x="188901" y="298174"/>
                </a:cubicBezTo>
                <a:cubicBezTo>
                  <a:pt x="193318" y="297070"/>
                  <a:pt x="198364" y="297387"/>
                  <a:pt x="202153" y="294861"/>
                </a:cubicBezTo>
                <a:cubicBezTo>
                  <a:pt x="205466" y="292652"/>
                  <a:pt x="204916" y="285888"/>
                  <a:pt x="208779" y="284922"/>
                </a:cubicBezTo>
                <a:cubicBezTo>
                  <a:pt x="215296" y="283293"/>
                  <a:pt x="222055" y="286997"/>
                  <a:pt x="228657" y="288235"/>
                </a:cubicBezTo>
                <a:cubicBezTo>
                  <a:pt x="262080" y="294502"/>
                  <a:pt x="252075" y="291623"/>
                  <a:pt x="271727" y="298174"/>
                </a:cubicBezTo>
                <a:cubicBezTo>
                  <a:pt x="281604" y="327805"/>
                  <a:pt x="265309" y="289140"/>
                  <a:pt x="324736" y="311426"/>
                </a:cubicBezTo>
                <a:cubicBezTo>
                  <a:pt x="330009" y="313403"/>
                  <a:pt x="324925" y="323306"/>
                  <a:pt x="328049" y="327992"/>
                </a:cubicBezTo>
                <a:cubicBezTo>
                  <a:pt x="329986" y="330898"/>
                  <a:pt x="334675" y="330201"/>
                  <a:pt x="337988" y="331305"/>
                </a:cubicBezTo>
                <a:cubicBezTo>
                  <a:pt x="357866" y="330201"/>
                  <a:pt x="378255" y="332603"/>
                  <a:pt x="397623" y="327992"/>
                </a:cubicBezTo>
                <a:cubicBezTo>
                  <a:pt x="402995" y="326713"/>
                  <a:pt x="403320" y="318275"/>
                  <a:pt x="407562" y="314740"/>
                </a:cubicBezTo>
                <a:cubicBezTo>
                  <a:pt x="410245" y="312504"/>
                  <a:pt x="414188" y="312531"/>
                  <a:pt x="417501" y="311426"/>
                </a:cubicBezTo>
                <a:cubicBezTo>
                  <a:pt x="423391" y="302591"/>
                  <a:pt x="430366" y="297204"/>
                  <a:pt x="420814" y="284922"/>
                </a:cubicBezTo>
                <a:cubicBezTo>
                  <a:pt x="415925" y="278636"/>
                  <a:pt x="400936" y="271670"/>
                  <a:pt x="400936" y="271670"/>
                </a:cubicBezTo>
                <a:lnTo>
                  <a:pt x="394310" y="251792"/>
                </a:lnTo>
                <a:cubicBezTo>
                  <a:pt x="393206" y="248479"/>
                  <a:pt x="392934" y="244759"/>
                  <a:pt x="390997" y="241853"/>
                </a:cubicBezTo>
                <a:lnTo>
                  <a:pt x="384370" y="231913"/>
                </a:lnTo>
                <a:cubicBezTo>
                  <a:pt x="383266" y="223078"/>
                  <a:pt x="381057" y="214312"/>
                  <a:pt x="381057" y="205409"/>
                </a:cubicBezTo>
                <a:cubicBezTo>
                  <a:pt x="381057" y="203600"/>
                  <a:pt x="384266" y="180718"/>
                  <a:pt x="387684" y="175592"/>
                </a:cubicBezTo>
                <a:cubicBezTo>
                  <a:pt x="390283" y="171694"/>
                  <a:pt x="393725" y="168252"/>
                  <a:pt x="397623" y="165653"/>
                </a:cubicBezTo>
                <a:cubicBezTo>
                  <a:pt x="400529" y="163716"/>
                  <a:pt x="404249" y="163444"/>
                  <a:pt x="407562" y="162340"/>
                </a:cubicBezTo>
                <a:cubicBezTo>
                  <a:pt x="406458" y="159027"/>
                  <a:pt x="406186" y="155306"/>
                  <a:pt x="404249" y="152400"/>
                </a:cubicBezTo>
                <a:cubicBezTo>
                  <a:pt x="401650" y="148502"/>
                  <a:pt x="395446" y="147006"/>
                  <a:pt x="394310" y="142461"/>
                </a:cubicBezTo>
                <a:cubicBezTo>
                  <a:pt x="393168" y="137892"/>
                  <a:pt x="399030" y="121675"/>
                  <a:pt x="400936" y="115957"/>
                </a:cubicBezTo>
                <a:cubicBezTo>
                  <a:pt x="395414" y="114853"/>
                  <a:pt x="389259" y="115438"/>
                  <a:pt x="384370" y="112644"/>
                </a:cubicBezTo>
                <a:cubicBezTo>
                  <a:pt x="375855" y="107779"/>
                  <a:pt x="371476" y="77633"/>
                  <a:pt x="371118" y="76200"/>
                </a:cubicBezTo>
                <a:cubicBezTo>
                  <a:pt x="372222" y="70678"/>
                  <a:pt x="371913" y="64672"/>
                  <a:pt x="374431" y="59635"/>
                </a:cubicBezTo>
                <a:cubicBezTo>
                  <a:pt x="382007" y="44482"/>
                  <a:pt x="396175" y="48220"/>
                  <a:pt x="410875" y="46383"/>
                </a:cubicBezTo>
                <a:cubicBezTo>
                  <a:pt x="409771" y="37548"/>
                  <a:pt x="410869" y="28146"/>
                  <a:pt x="407562" y="19879"/>
                </a:cubicBezTo>
                <a:cubicBezTo>
                  <a:pt x="406083" y="16182"/>
                  <a:pt x="399102" y="16950"/>
                  <a:pt x="397623" y="13253"/>
                </a:cubicBezTo>
                <a:cubicBezTo>
                  <a:pt x="395447" y="7814"/>
                  <a:pt x="401142" y="3107"/>
                  <a:pt x="404249"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reihandform 23"/>
          <p:cNvSpPr/>
          <p:nvPr/>
        </p:nvSpPr>
        <p:spPr>
          <a:xfrm>
            <a:off x="5844190" y="3690730"/>
            <a:ext cx="282169" cy="610413"/>
          </a:xfrm>
          <a:custGeom>
            <a:avLst/>
            <a:gdLst>
              <a:gd name="connsiteX0" fmla="*/ 255123 w 282169"/>
              <a:gd name="connsiteY0" fmla="*/ 0 h 610413"/>
              <a:gd name="connsiteX1" fmla="*/ 265062 w 282169"/>
              <a:gd name="connsiteY1" fmla="*/ 16566 h 610413"/>
              <a:gd name="connsiteX2" fmla="*/ 278314 w 282169"/>
              <a:gd name="connsiteY2" fmla="*/ 39757 h 610413"/>
              <a:gd name="connsiteX3" fmla="*/ 281627 w 282169"/>
              <a:gd name="connsiteY3" fmla="*/ 49696 h 610413"/>
              <a:gd name="connsiteX4" fmla="*/ 261749 w 282169"/>
              <a:gd name="connsiteY4" fmla="*/ 62948 h 610413"/>
              <a:gd name="connsiteX5" fmla="*/ 258436 w 282169"/>
              <a:gd name="connsiteY5" fmla="*/ 72887 h 610413"/>
              <a:gd name="connsiteX6" fmla="*/ 255123 w 282169"/>
              <a:gd name="connsiteY6" fmla="*/ 96079 h 610413"/>
              <a:gd name="connsiteX7" fmla="*/ 245184 w 282169"/>
              <a:gd name="connsiteY7" fmla="*/ 102705 h 610413"/>
              <a:gd name="connsiteX8" fmla="*/ 235245 w 282169"/>
              <a:gd name="connsiteY8" fmla="*/ 112644 h 610413"/>
              <a:gd name="connsiteX9" fmla="*/ 231932 w 282169"/>
              <a:gd name="connsiteY9" fmla="*/ 122583 h 610413"/>
              <a:gd name="connsiteX10" fmla="*/ 255123 w 282169"/>
              <a:gd name="connsiteY10" fmla="*/ 135835 h 610413"/>
              <a:gd name="connsiteX11" fmla="*/ 265062 w 282169"/>
              <a:gd name="connsiteY11" fmla="*/ 142461 h 610413"/>
              <a:gd name="connsiteX12" fmla="*/ 268375 w 282169"/>
              <a:gd name="connsiteY12" fmla="*/ 152400 h 610413"/>
              <a:gd name="connsiteX13" fmla="*/ 278314 w 282169"/>
              <a:gd name="connsiteY13" fmla="*/ 155713 h 610413"/>
              <a:gd name="connsiteX14" fmla="*/ 275001 w 282169"/>
              <a:gd name="connsiteY14" fmla="*/ 188844 h 610413"/>
              <a:gd name="connsiteX15" fmla="*/ 255123 w 282169"/>
              <a:gd name="connsiteY15" fmla="*/ 195470 h 610413"/>
              <a:gd name="connsiteX16" fmla="*/ 258436 w 282169"/>
              <a:gd name="connsiteY16" fmla="*/ 221974 h 610413"/>
              <a:gd name="connsiteX17" fmla="*/ 261749 w 282169"/>
              <a:gd name="connsiteY17" fmla="*/ 235227 h 610413"/>
              <a:gd name="connsiteX18" fmla="*/ 228619 w 282169"/>
              <a:gd name="connsiteY18" fmla="*/ 215348 h 610413"/>
              <a:gd name="connsiteX19" fmla="*/ 221993 w 282169"/>
              <a:gd name="connsiteY19" fmla="*/ 225287 h 610413"/>
              <a:gd name="connsiteX20" fmla="*/ 218680 w 282169"/>
              <a:gd name="connsiteY20" fmla="*/ 235227 h 610413"/>
              <a:gd name="connsiteX21" fmla="*/ 195488 w 282169"/>
              <a:gd name="connsiteY21" fmla="*/ 265044 h 610413"/>
              <a:gd name="connsiteX22" fmla="*/ 198801 w 282169"/>
              <a:gd name="connsiteY22" fmla="*/ 274983 h 610413"/>
              <a:gd name="connsiteX23" fmla="*/ 225306 w 282169"/>
              <a:gd name="connsiteY23" fmla="*/ 281609 h 610413"/>
              <a:gd name="connsiteX24" fmla="*/ 228619 w 282169"/>
              <a:gd name="connsiteY24" fmla="*/ 291548 h 610413"/>
              <a:gd name="connsiteX25" fmla="*/ 221993 w 282169"/>
              <a:gd name="connsiteY25" fmla="*/ 311427 h 610413"/>
              <a:gd name="connsiteX26" fmla="*/ 235245 w 282169"/>
              <a:gd name="connsiteY26" fmla="*/ 318053 h 610413"/>
              <a:gd name="connsiteX27" fmla="*/ 251810 w 282169"/>
              <a:gd name="connsiteY27" fmla="*/ 321366 h 610413"/>
              <a:gd name="connsiteX28" fmla="*/ 238558 w 282169"/>
              <a:gd name="connsiteY28" fmla="*/ 337931 h 610413"/>
              <a:gd name="connsiteX29" fmla="*/ 198801 w 282169"/>
              <a:gd name="connsiteY29" fmla="*/ 341244 h 610413"/>
              <a:gd name="connsiteX30" fmla="*/ 185549 w 282169"/>
              <a:gd name="connsiteY30" fmla="*/ 361122 h 610413"/>
              <a:gd name="connsiteX31" fmla="*/ 175610 w 282169"/>
              <a:gd name="connsiteY31" fmla="*/ 387627 h 610413"/>
              <a:gd name="connsiteX32" fmla="*/ 168984 w 282169"/>
              <a:gd name="connsiteY32" fmla="*/ 410818 h 610413"/>
              <a:gd name="connsiteX33" fmla="*/ 172297 w 282169"/>
              <a:gd name="connsiteY33" fmla="*/ 437322 h 610413"/>
              <a:gd name="connsiteX34" fmla="*/ 175610 w 282169"/>
              <a:gd name="connsiteY34" fmla="*/ 447261 h 610413"/>
              <a:gd name="connsiteX35" fmla="*/ 172297 w 282169"/>
              <a:gd name="connsiteY35" fmla="*/ 487018 h 610413"/>
              <a:gd name="connsiteX36" fmla="*/ 132540 w 282169"/>
              <a:gd name="connsiteY36" fmla="*/ 490331 h 610413"/>
              <a:gd name="connsiteX37" fmla="*/ 125914 w 282169"/>
              <a:gd name="connsiteY37" fmla="*/ 503583 h 610413"/>
              <a:gd name="connsiteX38" fmla="*/ 96097 w 282169"/>
              <a:gd name="connsiteY38" fmla="*/ 506896 h 610413"/>
              <a:gd name="connsiteX39" fmla="*/ 92784 w 282169"/>
              <a:gd name="connsiteY39" fmla="*/ 543340 h 610413"/>
              <a:gd name="connsiteX40" fmla="*/ 89471 w 282169"/>
              <a:gd name="connsiteY40" fmla="*/ 553279 h 610413"/>
              <a:gd name="connsiteX41" fmla="*/ 86158 w 282169"/>
              <a:gd name="connsiteY41" fmla="*/ 576470 h 610413"/>
              <a:gd name="connsiteX42" fmla="*/ 86158 w 282169"/>
              <a:gd name="connsiteY42" fmla="*/ 609600 h 610413"/>
              <a:gd name="connsiteX43" fmla="*/ 66280 w 282169"/>
              <a:gd name="connsiteY43" fmla="*/ 602974 h 610413"/>
              <a:gd name="connsiteX44" fmla="*/ 39775 w 282169"/>
              <a:gd name="connsiteY44" fmla="*/ 599661 h 610413"/>
              <a:gd name="connsiteX45" fmla="*/ 19 w 282169"/>
              <a:gd name="connsiteY45" fmla="*/ 609600 h 61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2169" h="610413">
                <a:moveTo>
                  <a:pt x="255123" y="0"/>
                </a:moveTo>
                <a:cubicBezTo>
                  <a:pt x="258436" y="5522"/>
                  <a:pt x="262670" y="10587"/>
                  <a:pt x="265062" y="16566"/>
                </a:cubicBezTo>
                <a:cubicBezTo>
                  <a:pt x="274738" y="40757"/>
                  <a:pt x="259743" y="27376"/>
                  <a:pt x="278314" y="39757"/>
                </a:cubicBezTo>
                <a:cubicBezTo>
                  <a:pt x="279418" y="43070"/>
                  <a:pt x="283657" y="46854"/>
                  <a:pt x="281627" y="49696"/>
                </a:cubicBezTo>
                <a:cubicBezTo>
                  <a:pt x="276998" y="56176"/>
                  <a:pt x="261749" y="62948"/>
                  <a:pt x="261749" y="62948"/>
                </a:cubicBezTo>
                <a:cubicBezTo>
                  <a:pt x="260645" y="66261"/>
                  <a:pt x="259121" y="69463"/>
                  <a:pt x="258436" y="72887"/>
                </a:cubicBezTo>
                <a:cubicBezTo>
                  <a:pt x="256905" y="80545"/>
                  <a:pt x="258295" y="88943"/>
                  <a:pt x="255123" y="96079"/>
                </a:cubicBezTo>
                <a:cubicBezTo>
                  <a:pt x="253506" y="99718"/>
                  <a:pt x="248243" y="100156"/>
                  <a:pt x="245184" y="102705"/>
                </a:cubicBezTo>
                <a:cubicBezTo>
                  <a:pt x="241585" y="105704"/>
                  <a:pt x="238558" y="109331"/>
                  <a:pt x="235245" y="112644"/>
                </a:cubicBezTo>
                <a:cubicBezTo>
                  <a:pt x="234141" y="115957"/>
                  <a:pt x="230370" y="119459"/>
                  <a:pt x="231932" y="122583"/>
                </a:cubicBezTo>
                <a:cubicBezTo>
                  <a:pt x="237273" y="133264"/>
                  <a:pt x="246716" y="131632"/>
                  <a:pt x="255123" y="135835"/>
                </a:cubicBezTo>
                <a:cubicBezTo>
                  <a:pt x="258684" y="137616"/>
                  <a:pt x="261749" y="140252"/>
                  <a:pt x="265062" y="142461"/>
                </a:cubicBezTo>
                <a:cubicBezTo>
                  <a:pt x="266166" y="145774"/>
                  <a:pt x="265906" y="149931"/>
                  <a:pt x="268375" y="152400"/>
                </a:cubicBezTo>
                <a:cubicBezTo>
                  <a:pt x="270844" y="154869"/>
                  <a:pt x="277689" y="152277"/>
                  <a:pt x="278314" y="155713"/>
                </a:cubicBezTo>
                <a:cubicBezTo>
                  <a:pt x="280299" y="166633"/>
                  <a:pt x="280593" y="179257"/>
                  <a:pt x="275001" y="188844"/>
                </a:cubicBezTo>
                <a:cubicBezTo>
                  <a:pt x="271482" y="194877"/>
                  <a:pt x="255123" y="195470"/>
                  <a:pt x="255123" y="195470"/>
                </a:cubicBezTo>
                <a:cubicBezTo>
                  <a:pt x="256227" y="204305"/>
                  <a:pt x="256972" y="213192"/>
                  <a:pt x="258436" y="221974"/>
                </a:cubicBezTo>
                <a:cubicBezTo>
                  <a:pt x="259185" y="226466"/>
                  <a:pt x="261749" y="239781"/>
                  <a:pt x="261749" y="235227"/>
                </a:cubicBezTo>
                <a:cubicBezTo>
                  <a:pt x="261749" y="209441"/>
                  <a:pt x="254667" y="218242"/>
                  <a:pt x="228619" y="215348"/>
                </a:cubicBezTo>
                <a:cubicBezTo>
                  <a:pt x="226410" y="218661"/>
                  <a:pt x="223774" y="221726"/>
                  <a:pt x="221993" y="225287"/>
                </a:cubicBezTo>
                <a:cubicBezTo>
                  <a:pt x="220431" y="228411"/>
                  <a:pt x="220376" y="232174"/>
                  <a:pt x="218680" y="235227"/>
                </a:cubicBezTo>
                <a:cubicBezTo>
                  <a:pt x="208774" y="253057"/>
                  <a:pt x="207560" y="252972"/>
                  <a:pt x="195488" y="265044"/>
                </a:cubicBezTo>
                <a:cubicBezTo>
                  <a:pt x="196592" y="268357"/>
                  <a:pt x="195748" y="273287"/>
                  <a:pt x="198801" y="274983"/>
                </a:cubicBezTo>
                <a:cubicBezTo>
                  <a:pt x="206762" y="279406"/>
                  <a:pt x="225306" y="281609"/>
                  <a:pt x="225306" y="281609"/>
                </a:cubicBezTo>
                <a:cubicBezTo>
                  <a:pt x="226410" y="284922"/>
                  <a:pt x="229005" y="288077"/>
                  <a:pt x="228619" y="291548"/>
                </a:cubicBezTo>
                <a:cubicBezTo>
                  <a:pt x="227848" y="298490"/>
                  <a:pt x="221993" y="311427"/>
                  <a:pt x="221993" y="311427"/>
                </a:cubicBezTo>
                <a:cubicBezTo>
                  <a:pt x="226410" y="313636"/>
                  <a:pt x="230560" y="316491"/>
                  <a:pt x="235245" y="318053"/>
                </a:cubicBezTo>
                <a:cubicBezTo>
                  <a:pt x="240587" y="319834"/>
                  <a:pt x="247828" y="317384"/>
                  <a:pt x="251810" y="321366"/>
                </a:cubicBezTo>
                <a:cubicBezTo>
                  <a:pt x="258097" y="327653"/>
                  <a:pt x="239021" y="337838"/>
                  <a:pt x="238558" y="337931"/>
                </a:cubicBezTo>
                <a:cubicBezTo>
                  <a:pt x="225518" y="340539"/>
                  <a:pt x="212053" y="340140"/>
                  <a:pt x="198801" y="341244"/>
                </a:cubicBezTo>
                <a:cubicBezTo>
                  <a:pt x="194384" y="347870"/>
                  <a:pt x="188067" y="353567"/>
                  <a:pt x="185549" y="361122"/>
                </a:cubicBezTo>
                <a:cubicBezTo>
                  <a:pt x="178029" y="383682"/>
                  <a:pt x="187494" y="355934"/>
                  <a:pt x="175610" y="387627"/>
                </a:cubicBezTo>
                <a:cubicBezTo>
                  <a:pt x="172045" y="397134"/>
                  <a:pt x="171595" y="400374"/>
                  <a:pt x="168984" y="410818"/>
                </a:cubicBezTo>
                <a:cubicBezTo>
                  <a:pt x="170088" y="419653"/>
                  <a:pt x="170704" y="428562"/>
                  <a:pt x="172297" y="437322"/>
                </a:cubicBezTo>
                <a:cubicBezTo>
                  <a:pt x="172922" y="440758"/>
                  <a:pt x="175610" y="443769"/>
                  <a:pt x="175610" y="447261"/>
                </a:cubicBezTo>
                <a:cubicBezTo>
                  <a:pt x="175610" y="460559"/>
                  <a:pt x="173401" y="473766"/>
                  <a:pt x="172297" y="487018"/>
                </a:cubicBezTo>
                <a:cubicBezTo>
                  <a:pt x="157005" y="484469"/>
                  <a:pt x="146859" y="479592"/>
                  <a:pt x="132540" y="490331"/>
                </a:cubicBezTo>
                <a:cubicBezTo>
                  <a:pt x="128589" y="493294"/>
                  <a:pt x="130410" y="501539"/>
                  <a:pt x="125914" y="503583"/>
                </a:cubicBezTo>
                <a:cubicBezTo>
                  <a:pt x="116810" y="507721"/>
                  <a:pt x="106036" y="505792"/>
                  <a:pt x="96097" y="506896"/>
                </a:cubicBezTo>
                <a:cubicBezTo>
                  <a:pt x="94993" y="519044"/>
                  <a:pt x="94509" y="531264"/>
                  <a:pt x="92784" y="543340"/>
                </a:cubicBezTo>
                <a:cubicBezTo>
                  <a:pt x="92290" y="546797"/>
                  <a:pt x="90156" y="549855"/>
                  <a:pt x="89471" y="553279"/>
                </a:cubicBezTo>
                <a:cubicBezTo>
                  <a:pt x="87940" y="560936"/>
                  <a:pt x="87262" y="568740"/>
                  <a:pt x="86158" y="576470"/>
                </a:cubicBezTo>
                <a:cubicBezTo>
                  <a:pt x="87831" y="583162"/>
                  <a:pt x="95043" y="604523"/>
                  <a:pt x="86158" y="609600"/>
                </a:cubicBezTo>
                <a:cubicBezTo>
                  <a:pt x="80094" y="613065"/>
                  <a:pt x="73109" y="604437"/>
                  <a:pt x="66280" y="602974"/>
                </a:cubicBezTo>
                <a:cubicBezTo>
                  <a:pt x="57574" y="601108"/>
                  <a:pt x="48610" y="600765"/>
                  <a:pt x="39775" y="599661"/>
                </a:cubicBezTo>
                <a:cubicBezTo>
                  <a:pt x="-2182" y="603157"/>
                  <a:pt x="19" y="589676"/>
                  <a:pt x="19" y="60960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24"/>
          <p:cNvSpPr/>
          <p:nvPr/>
        </p:nvSpPr>
        <p:spPr>
          <a:xfrm>
            <a:off x="6086011" y="3690730"/>
            <a:ext cx="937641" cy="496957"/>
          </a:xfrm>
          <a:custGeom>
            <a:avLst/>
            <a:gdLst>
              <a:gd name="connsiteX0" fmla="*/ 937641 w 937641"/>
              <a:gd name="connsiteY0" fmla="*/ 397566 h 496957"/>
              <a:gd name="connsiteX1" fmla="*/ 921076 w 937641"/>
              <a:gd name="connsiteY1" fmla="*/ 400879 h 496957"/>
              <a:gd name="connsiteX2" fmla="*/ 887946 w 937641"/>
              <a:gd name="connsiteY2" fmla="*/ 394253 h 496957"/>
              <a:gd name="connsiteX3" fmla="*/ 884632 w 937641"/>
              <a:gd name="connsiteY3" fmla="*/ 427383 h 496957"/>
              <a:gd name="connsiteX4" fmla="*/ 874693 w 937641"/>
              <a:gd name="connsiteY4" fmla="*/ 430696 h 496957"/>
              <a:gd name="connsiteX5" fmla="*/ 854815 w 937641"/>
              <a:gd name="connsiteY5" fmla="*/ 440635 h 496957"/>
              <a:gd name="connsiteX6" fmla="*/ 834937 w 937641"/>
              <a:gd name="connsiteY6" fmla="*/ 467140 h 496957"/>
              <a:gd name="connsiteX7" fmla="*/ 818372 w 937641"/>
              <a:gd name="connsiteY7" fmla="*/ 496957 h 496957"/>
              <a:gd name="connsiteX8" fmla="*/ 788554 w 937641"/>
              <a:gd name="connsiteY8" fmla="*/ 493644 h 496957"/>
              <a:gd name="connsiteX9" fmla="*/ 785241 w 937641"/>
              <a:gd name="connsiteY9" fmla="*/ 473766 h 496957"/>
              <a:gd name="connsiteX10" fmla="*/ 771989 w 937641"/>
              <a:gd name="connsiteY10" fmla="*/ 477079 h 496957"/>
              <a:gd name="connsiteX11" fmla="*/ 752111 w 937641"/>
              <a:gd name="connsiteY11" fmla="*/ 487018 h 496957"/>
              <a:gd name="connsiteX12" fmla="*/ 732232 w 937641"/>
              <a:gd name="connsiteY12" fmla="*/ 493644 h 496957"/>
              <a:gd name="connsiteX13" fmla="*/ 682537 w 937641"/>
              <a:gd name="connsiteY13" fmla="*/ 490331 h 496957"/>
              <a:gd name="connsiteX14" fmla="*/ 675911 w 937641"/>
              <a:gd name="connsiteY14" fmla="*/ 480392 h 496957"/>
              <a:gd name="connsiteX15" fmla="*/ 656032 w 937641"/>
              <a:gd name="connsiteY15" fmla="*/ 467140 h 496957"/>
              <a:gd name="connsiteX16" fmla="*/ 639467 w 937641"/>
              <a:gd name="connsiteY16" fmla="*/ 450574 h 496957"/>
              <a:gd name="connsiteX17" fmla="*/ 632841 w 937641"/>
              <a:gd name="connsiteY17" fmla="*/ 430696 h 496957"/>
              <a:gd name="connsiteX18" fmla="*/ 626215 w 937641"/>
              <a:gd name="connsiteY18" fmla="*/ 404192 h 496957"/>
              <a:gd name="connsiteX19" fmla="*/ 632841 w 937641"/>
              <a:gd name="connsiteY19" fmla="*/ 334618 h 496957"/>
              <a:gd name="connsiteX20" fmla="*/ 636154 w 937641"/>
              <a:gd name="connsiteY20" fmla="*/ 324679 h 496957"/>
              <a:gd name="connsiteX21" fmla="*/ 646093 w 937641"/>
              <a:gd name="connsiteY21" fmla="*/ 314740 h 496957"/>
              <a:gd name="connsiteX22" fmla="*/ 649406 w 937641"/>
              <a:gd name="connsiteY22" fmla="*/ 284922 h 496957"/>
              <a:gd name="connsiteX23" fmla="*/ 639467 w 937641"/>
              <a:gd name="connsiteY23" fmla="*/ 274983 h 496957"/>
              <a:gd name="connsiteX24" fmla="*/ 636154 w 937641"/>
              <a:gd name="connsiteY24" fmla="*/ 265044 h 496957"/>
              <a:gd name="connsiteX25" fmla="*/ 672598 w 937641"/>
              <a:gd name="connsiteY25" fmla="*/ 255105 h 496957"/>
              <a:gd name="connsiteX26" fmla="*/ 685850 w 937641"/>
              <a:gd name="connsiteY26" fmla="*/ 235227 h 496957"/>
              <a:gd name="connsiteX27" fmla="*/ 679224 w 937641"/>
              <a:gd name="connsiteY27" fmla="*/ 215348 h 496957"/>
              <a:gd name="connsiteX28" fmla="*/ 672598 w 937641"/>
              <a:gd name="connsiteY28" fmla="*/ 205409 h 496957"/>
              <a:gd name="connsiteX29" fmla="*/ 662659 w 937641"/>
              <a:gd name="connsiteY29" fmla="*/ 198783 h 496957"/>
              <a:gd name="connsiteX30" fmla="*/ 646093 w 937641"/>
              <a:gd name="connsiteY30" fmla="*/ 185531 h 496957"/>
              <a:gd name="connsiteX31" fmla="*/ 619589 w 937641"/>
              <a:gd name="connsiteY31" fmla="*/ 162340 h 496957"/>
              <a:gd name="connsiteX32" fmla="*/ 599711 w 937641"/>
              <a:gd name="connsiteY32" fmla="*/ 155713 h 496957"/>
              <a:gd name="connsiteX33" fmla="*/ 566580 w 937641"/>
              <a:gd name="connsiteY33" fmla="*/ 159027 h 496957"/>
              <a:gd name="connsiteX34" fmla="*/ 556641 w 937641"/>
              <a:gd name="connsiteY34" fmla="*/ 165653 h 496957"/>
              <a:gd name="connsiteX35" fmla="*/ 546702 w 937641"/>
              <a:gd name="connsiteY35" fmla="*/ 168966 h 496957"/>
              <a:gd name="connsiteX36" fmla="*/ 526824 w 937641"/>
              <a:gd name="connsiteY36" fmla="*/ 165653 h 496957"/>
              <a:gd name="connsiteX37" fmla="*/ 510259 w 937641"/>
              <a:gd name="connsiteY37" fmla="*/ 149087 h 496957"/>
              <a:gd name="connsiteX38" fmla="*/ 473815 w 937641"/>
              <a:gd name="connsiteY38" fmla="*/ 145774 h 496957"/>
              <a:gd name="connsiteX39" fmla="*/ 453937 w 937641"/>
              <a:gd name="connsiteY39" fmla="*/ 132522 h 496957"/>
              <a:gd name="connsiteX40" fmla="*/ 443998 w 937641"/>
              <a:gd name="connsiteY40" fmla="*/ 129209 h 496957"/>
              <a:gd name="connsiteX41" fmla="*/ 424119 w 937641"/>
              <a:gd name="connsiteY41" fmla="*/ 119270 h 496957"/>
              <a:gd name="connsiteX42" fmla="*/ 417493 w 937641"/>
              <a:gd name="connsiteY42" fmla="*/ 109331 h 496957"/>
              <a:gd name="connsiteX43" fmla="*/ 410867 w 937641"/>
              <a:gd name="connsiteY43" fmla="*/ 86140 h 496957"/>
              <a:gd name="connsiteX44" fmla="*/ 404241 w 937641"/>
              <a:gd name="connsiteY44" fmla="*/ 79513 h 496957"/>
              <a:gd name="connsiteX45" fmla="*/ 377737 w 937641"/>
              <a:gd name="connsiteY45" fmla="*/ 72887 h 496957"/>
              <a:gd name="connsiteX46" fmla="*/ 367798 w 937641"/>
              <a:gd name="connsiteY46" fmla="*/ 69574 h 496957"/>
              <a:gd name="connsiteX47" fmla="*/ 361172 w 937641"/>
              <a:gd name="connsiteY47" fmla="*/ 59635 h 496957"/>
              <a:gd name="connsiteX48" fmla="*/ 347919 w 937641"/>
              <a:gd name="connsiteY48" fmla="*/ 62948 h 496957"/>
              <a:gd name="connsiteX49" fmla="*/ 318102 w 937641"/>
              <a:gd name="connsiteY49" fmla="*/ 56322 h 496957"/>
              <a:gd name="connsiteX50" fmla="*/ 324728 w 937641"/>
              <a:gd name="connsiteY50" fmla="*/ 46383 h 496957"/>
              <a:gd name="connsiteX51" fmla="*/ 351232 w 937641"/>
              <a:gd name="connsiteY51" fmla="*/ 36444 h 496957"/>
              <a:gd name="connsiteX52" fmla="*/ 357859 w 937641"/>
              <a:gd name="connsiteY52" fmla="*/ 29818 h 496957"/>
              <a:gd name="connsiteX53" fmla="*/ 344606 w 937641"/>
              <a:gd name="connsiteY53" fmla="*/ 13253 h 496957"/>
              <a:gd name="connsiteX54" fmla="*/ 334667 w 937641"/>
              <a:gd name="connsiteY54" fmla="*/ 6627 h 496957"/>
              <a:gd name="connsiteX55" fmla="*/ 245215 w 937641"/>
              <a:gd name="connsiteY55" fmla="*/ 6627 h 496957"/>
              <a:gd name="connsiteX56" fmla="*/ 235276 w 937641"/>
              <a:gd name="connsiteY56" fmla="*/ 16566 h 496957"/>
              <a:gd name="connsiteX57" fmla="*/ 225337 w 937641"/>
              <a:gd name="connsiteY57" fmla="*/ 19879 h 496957"/>
              <a:gd name="connsiteX58" fmla="*/ 198832 w 937641"/>
              <a:gd name="connsiteY58" fmla="*/ 26505 h 496957"/>
              <a:gd name="connsiteX59" fmla="*/ 192206 w 937641"/>
              <a:gd name="connsiteY59" fmla="*/ 36444 h 496957"/>
              <a:gd name="connsiteX60" fmla="*/ 182267 w 937641"/>
              <a:gd name="connsiteY60" fmla="*/ 43070 h 496957"/>
              <a:gd name="connsiteX61" fmla="*/ 178954 w 937641"/>
              <a:gd name="connsiteY61" fmla="*/ 53009 h 496957"/>
              <a:gd name="connsiteX62" fmla="*/ 169015 w 937641"/>
              <a:gd name="connsiteY62" fmla="*/ 56322 h 496957"/>
              <a:gd name="connsiteX63" fmla="*/ 152450 w 937641"/>
              <a:gd name="connsiteY63" fmla="*/ 59635 h 496957"/>
              <a:gd name="connsiteX64" fmla="*/ 142511 w 937641"/>
              <a:gd name="connsiteY64" fmla="*/ 66261 h 496957"/>
              <a:gd name="connsiteX65" fmla="*/ 132572 w 937641"/>
              <a:gd name="connsiteY65" fmla="*/ 69574 h 496957"/>
              <a:gd name="connsiteX66" fmla="*/ 116006 w 937641"/>
              <a:gd name="connsiteY66" fmla="*/ 82827 h 496957"/>
              <a:gd name="connsiteX67" fmla="*/ 112693 w 937641"/>
              <a:gd name="connsiteY67" fmla="*/ 62948 h 496957"/>
              <a:gd name="connsiteX68" fmla="*/ 109380 w 937641"/>
              <a:gd name="connsiteY68" fmla="*/ 53009 h 496957"/>
              <a:gd name="connsiteX69" fmla="*/ 89502 w 937641"/>
              <a:gd name="connsiteY69" fmla="*/ 46383 h 496957"/>
              <a:gd name="connsiteX70" fmla="*/ 66311 w 937641"/>
              <a:gd name="connsiteY70" fmla="*/ 33131 h 496957"/>
              <a:gd name="connsiteX71" fmla="*/ 59685 w 937641"/>
              <a:gd name="connsiteY71" fmla="*/ 23192 h 496957"/>
              <a:gd name="connsiteX72" fmla="*/ 49746 w 937641"/>
              <a:gd name="connsiteY72" fmla="*/ 19879 h 496957"/>
              <a:gd name="connsiteX73" fmla="*/ 29867 w 937641"/>
              <a:gd name="connsiteY73" fmla="*/ 9940 h 496957"/>
              <a:gd name="connsiteX74" fmla="*/ 19928 w 937641"/>
              <a:gd name="connsiteY74" fmla="*/ 3313 h 496957"/>
              <a:gd name="connsiteX75" fmla="*/ 9989 w 937641"/>
              <a:gd name="connsiteY75" fmla="*/ 0 h 496957"/>
              <a:gd name="connsiteX76" fmla="*/ 6676 w 937641"/>
              <a:gd name="connsiteY76" fmla="*/ 6627 h 49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37641" h="496957">
                <a:moveTo>
                  <a:pt x="937641" y="397566"/>
                </a:moveTo>
                <a:cubicBezTo>
                  <a:pt x="932119" y="398670"/>
                  <a:pt x="926707" y="400879"/>
                  <a:pt x="921076" y="400879"/>
                </a:cubicBezTo>
                <a:cubicBezTo>
                  <a:pt x="905849" y="400879"/>
                  <a:pt x="900186" y="398333"/>
                  <a:pt x="887946" y="394253"/>
                </a:cubicBezTo>
                <a:cubicBezTo>
                  <a:pt x="886841" y="405296"/>
                  <a:pt x="888425" y="416953"/>
                  <a:pt x="884632" y="427383"/>
                </a:cubicBezTo>
                <a:cubicBezTo>
                  <a:pt x="883438" y="430665"/>
                  <a:pt x="877817" y="429134"/>
                  <a:pt x="874693" y="430696"/>
                </a:cubicBezTo>
                <a:cubicBezTo>
                  <a:pt x="849004" y="443541"/>
                  <a:pt x="879797" y="432308"/>
                  <a:pt x="854815" y="440635"/>
                </a:cubicBezTo>
                <a:cubicBezTo>
                  <a:pt x="839830" y="463112"/>
                  <a:pt x="847194" y="454882"/>
                  <a:pt x="834937" y="467140"/>
                </a:cubicBezTo>
                <a:cubicBezTo>
                  <a:pt x="826829" y="491463"/>
                  <a:pt x="833250" y="482079"/>
                  <a:pt x="818372" y="496957"/>
                </a:cubicBezTo>
                <a:lnTo>
                  <a:pt x="788554" y="493644"/>
                </a:lnTo>
                <a:cubicBezTo>
                  <a:pt x="783051" y="489792"/>
                  <a:pt x="789991" y="478516"/>
                  <a:pt x="785241" y="473766"/>
                </a:cubicBezTo>
                <a:cubicBezTo>
                  <a:pt x="782021" y="470546"/>
                  <a:pt x="776367" y="475828"/>
                  <a:pt x="771989" y="477079"/>
                </a:cubicBezTo>
                <a:cubicBezTo>
                  <a:pt x="746614" y="484329"/>
                  <a:pt x="778249" y="475402"/>
                  <a:pt x="752111" y="487018"/>
                </a:cubicBezTo>
                <a:cubicBezTo>
                  <a:pt x="745728" y="489855"/>
                  <a:pt x="732232" y="493644"/>
                  <a:pt x="732232" y="493644"/>
                </a:cubicBezTo>
                <a:cubicBezTo>
                  <a:pt x="715667" y="492540"/>
                  <a:pt x="698697" y="494133"/>
                  <a:pt x="682537" y="490331"/>
                </a:cubicBezTo>
                <a:cubicBezTo>
                  <a:pt x="678661" y="489419"/>
                  <a:pt x="678460" y="483451"/>
                  <a:pt x="675911" y="480392"/>
                </a:cubicBezTo>
                <a:cubicBezTo>
                  <a:pt x="666366" y="468938"/>
                  <a:pt x="668282" y="471223"/>
                  <a:pt x="656032" y="467140"/>
                </a:cubicBezTo>
                <a:cubicBezTo>
                  <a:pt x="650510" y="461618"/>
                  <a:pt x="641936" y="457982"/>
                  <a:pt x="639467" y="450574"/>
                </a:cubicBezTo>
                <a:cubicBezTo>
                  <a:pt x="637258" y="443948"/>
                  <a:pt x="634211" y="437545"/>
                  <a:pt x="632841" y="430696"/>
                </a:cubicBezTo>
                <a:cubicBezTo>
                  <a:pt x="628843" y="410707"/>
                  <a:pt x="631309" y="419473"/>
                  <a:pt x="626215" y="404192"/>
                </a:cubicBezTo>
                <a:cubicBezTo>
                  <a:pt x="628424" y="381001"/>
                  <a:pt x="629951" y="357734"/>
                  <a:pt x="632841" y="334618"/>
                </a:cubicBezTo>
                <a:cubicBezTo>
                  <a:pt x="633274" y="331153"/>
                  <a:pt x="634217" y="327585"/>
                  <a:pt x="636154" y="324679"/>
                </a:cubicBezTo>
                <a:cubicBezTo>
                  <a:pt x="638753" y="320781"/>
                  <a:pt x="642780" y="318053"/>
                  <a:pt x="646093" y="314740"/>
                </a:cubicBezTo>
                <a:cubicBezTo>
                  <a:pt x="650142" y="302592"/>
                  <a:pt x="656768" y="295965"/>
                  <a:pt x="649406" y="284922"/>
                </a:cubicBezTo>
                <a:cubicBezTo>
                  <a:pt x="646807" y="281024"/>
                  <a:pt x="642780" y="278296"/>
                  <a:pt x="639467" y="274983"/>
                </a:cubicBezTo>
                <a:cubicBezTo>
                  <a:pt x="638363" y="271670"/>
                  <a:pt x="633685" y="267513"/>
                  <a:pt x="636154" y="265044"/>
                </a:cubicBezTo>
                <a:cubicBezTo>
                  <a:pt x="640358" y="260840"/>
                  <a:pt x="666128" y="256399"/>
                  <a:pt x="672598" y="255105"/>
                </a:cubicBezTo>
                <a:cubicBezTo>
                  <a:pt x="677015" y="248479"/>
                  <a:pt x="688368" y="242782"/>
                  <a:pt x="685850" y="235227"/>
                </a:cubicBezTo>
                <a:cubicBezTo>
                  <a:pt x="683641" y="228601"/>
                  <a:pt x="683098" y="221160"/>
                  <a:pt x="679224" y="215348"/>
                </a:cubicBezTo>
                <a:cubicBezTo>
                  <a:pt x="677015" y="212035"/>
                  <a:pt x="675414" y="208225"/>
                  <a:pt x="672598" y="205409"/>
                </a:cubicBezTo>
                <a:cubicBezTo>
                  <a:pt x="669782" y="202593"/>
                  <a:pt x="665768" y="201270"/>
                  <a:pt x="662659" y="198783"/>
                </a:cubicBezTo>
                <a:cubicBezTo>
                  <a:pt x="639054" y="179900"/>
                  <a:pt x="676683" y="205924"/>
                  <a:pt x="646093" y="185531"/>
                </a:cubicBezTo>
                <a:cubicBezTo>
                  <a:pt x="638362" y="173935"/>
                  <a:pt x="636155" y="167863"/>
                  <a:pt x="619589" y="162340"/>
                </a:cubicBezTo>
                <a:lnTo>
                  <a:pt x="599711" y="155713"/>
                </a:lnTo>
                <a:cubicBezTo>
                  <a:pt x="588667" y="156818"/>
                  <a:pt x="577395" y="156531"/>
                  <a:pt x="566580" y="159027"/>
                </a:cubicBezTo>
                <a:cubicBezTo>
                  <a:pt x="562700" y="159922"/>
                  <a:pt x="560202" y="163872"/>
                  <a:pt x="556641" y="165653"/>
                </a:cubicBezTo>
                <a:cubicBezTo>
                  <a:pt x="553517" y="167215"/>
                  <a:pt x="550015" y="167862"/>
                  <a:pt x="546702" y="168966"/>
                </a:cubicBezTo>
                <a:cubicBezTo>
                  <a:pt x="540076" y="167862"/>
                  <a:pt x="532832" y="168657"/>
                  <a:pt x="526824" y="165653"/>
                </a:cubicBezTo>
                <a:cubicBezTo>
                  <a:pt x="508051" y="156266"/>
                  <a:pt x="533449" y="154056"/>
                  <a:pt x="510259" y="149087"/>
                </a:cubicBezTo>
                <a:cubicBezTo>
                  <a:pt x="498332" y="146531"/>
                  <a:pt x="485963" y="146878"/>
                  <a:pt x="473815" y="145774"/>
                </a:cubicBezTo>
                <a:cubicBezTo>
                  <a:pt x="467189" y="141357"/>
                  <a:pt x="461492" y="135040"/>
                  <a:pt x="453937" y="132522"/>
                </a:cubicBezTo>
                <a:cubicBezTo>
                  <a:pt x="450624" y="131418"/>
                  <a:pt x="447122" y="130771"/>
                  <a:pt x="443998" y="129209"/>
                </a:cubicBezTo>
                <a:cubicBezTo>
                  <a:pt x="418311" y="116365"/>
                  <a:pt x="449101" y="127596"/>
                  <a:pt x="424119" y="119270"/>
                </a:cubicBezTo>
                <a:cubicBezTo>
                  <a:pt x="421910" y="115957"/>
                  <a:pt x="419061" y="112991"/>
                  <a:pt x="417493" y="109331"/>
                </a:cubicBezTo>
                <a:cubicBezTo>
                  <a:pt x="415326" y="104276"/>
                  <a:pt x="414091" y="91514"/>
                  <a:pt x="410867" y="86140"/>
                </a:cubicBezTo>
                <a:cubicBezTo>
                  <a:pt x="409260" y="83461"/>
                  <a:pt x="407141" y="80673"/>
                  <a:pt x="404241" y="79513"/>
                </a:cubicBezTo>
                <a:cubicBezTo>
                  <a:pt x="395786" y="76131"/>
                  <a:pt x="386376" y="75767"/>
                  <a:pt x="377737" y="72887"/>
                </a:cubicBezTo>
                <a:lnTo>
                  <a:pt x="367798" y="69574"/>
                </a:lnTo>
                <a:cubicBezTo>
                  <a:pt x="365589" y="66261"/>
                  <a:pt x="364949" y="60894"/>
                  <a:pt x="361172" y="59635"/>
                </a:cubicBezTo>
                <a:cubicBezTo>
                  <a:pt x="356852" y="58195"/>
                  <a:pt x="352459" y="63297"/>
                  <a:pt x="347919" y="62948"/>
                </a:cubicBezTo>
                <a:cubicBezTo>
                  <a:pt x="337768" y="62167"/>
                  <a:pt x="328041" y="58531"/>
                  <a:pt x="318102" y="56322"/>
                </a:cubicBezTo>
                <a:cubicBezTo>
                  <a:pt x="320311" y="53009"/>
                  <a:pt x="321912" y="49199"/>
                  <a:pt x="324728" y="46383"/>
                </a:cubicBezTo>
                <a:cubicBezTo>
                  <a:pt x="333259" y="37852"/>
                  <a:pt x="339380" y="38814"/>
                  <a:pt x="351232" y="36444"/>
                </a:cubicBezTo>
                <a:cubicBezTo>
                  <a:pt x="353441" y="34235"/>
                  <a:pt x="357345" y="32899"/>
                  <a:pt x="357859" y="29818"/>
                </a:cubicBezTo>
                <a:cubicBezTo>
                  <a:pt x="360268" y="15367"/>
                  <a:pt x="353827" y="16326"/>
                  <a:pt x="344606" y="13253"/>
                </a:cubicBezTo>
                <a:cubicBezTo>
                  <a:pt x="341293" y="11044"/>
                  <a:pt x="338444" y="7886"/>
                  <a:pt x="334667" y="6627"/>
                </a:cubicBezTo>
                <a:cubicBezTo>
                  <a:pt x="310599" y="-1396"/>
                  <a:pt x="256825" y="6074"/>
                  <a:pt x="245215" y="6627"/>
                </a:cubicBezTo>
                <a:cubicBezTo>
                  <a:pt x="241902" y="9940"/>
                  <a:pt x="239174" y="13967"/>
                  <a:pt x="235276" y="16566"/>
                </a:cubicBezTo>
                <a:cubicBezTo>
                  <a:pt x="232370" y="18503"/>
                  <a:pt x="228706" y="18960"/>
                  <a:pt x="225337" y="19879"/>
                </a:cubicBezTo>
                <a:cubicBezTo>
                  <a:pt x="216551" y="22275"/>
                  <a:pt x="207667" y="24296"/>
                  <a:pt x="198832" y="26505"/>
                </a:cubicBezTo>
                <a:cubicBezTo>
                  <a:pt x="196623" y="29818"/>
                  <a:pt x="195022" y="33628"/>
                  <a:pt x="192206" y="36444"/>
                </a:cubicBezTo>
                <a:cubicBezTo>
                  <a:pt x="189390" y="39260"/>
                  <a:pt x="184754" y="39961"/>
                  <a:pt x="182267" y="43070"/>
                </a:cubicBezTo>
                <a:cubicBezTo>
                  <a:pt x="180085" y="45797"/>
                  <a:pt x="181423" y="50540"/>
                  <a:pt x="178954" y="53009"/>
                </a:cubicBezTo>
                <a:cubicBezTo>
                  <a:pt x="176485" y="55478"/>
                  <a:pt x="172403" y="55475"/>
                  <a:pt x="169015" y="56322"/>
                </a:cubicBezTo>
                <a:cubicBezTo>
                  <a:pt x="163552" y="57688"/>
                  <a:pt x="157972" y="58531"/>
                  <a:pt x="152450" y="59635"/>
                </a:cubicBezTo>
                <a:cubicBezTo>
                  <a:pt x="149137" y="61844"/>
                  <a:pt x="146072" y="64480"/>
                  <a:pt x="142511" y="66261"/>
                </a:cubicBezTo>
                <a:cubicBezTo>
                  <a:pt x="139387" y="67823"/>
                  <a:pt x="135299" y="67392"/>
                  <a:pt x="132572" y="69574"/>
                </a:cubicBezTo>
                <a:cubicBezTo>
                  <a:pt x="111162" y="86702"/>
                  <a:pt x="140992" y="74497"/>
                  <a:pt x="116006" y="82827"/>
                </a:cubicBezTo>
                <a:cubicBezTo>
                  <a:pt x="114902" y="76201"/>
                  <a:pt x="114150" y="69506"/>
                  <a:pt x="112693" y="62948"/>
                </a:cubicBezTo>
                <a:cubicBezTo>
                  <a:pt x="111935" y="59539"/>
                  <a:pt x="112222" y="55039"/>
                  <a:pt x="109380" y="53009"/>
                </a:cubicBezTo>
                <a:cubicBezTo>
                  <a:pt x="103697" y="48949"/>
                  <a:pt x="89502" y="46383"/>
                  <a:pt x="89502" y="46383"/>
                </a:cubicBezTo>
                <a:cubicBezTo>
                  <a:pt x="73963" y="23074"/>
                  <a:pt x="94968" y="49507"/>
                  <a:pt x="66311" y="33131"/>
                </a:cubicBezTo>
                <a:cubicBezTo>
                  <a:pt x="62854" y="31156"/>
                  <a:pt x="62794" y="25679"/>
                  <a:pt x="59685" y="23192"/>
                </a:cubicBezTo>
                <a:cubicBezTo>
                  <a:pt x="56958" y="21010"/>
                  <a:pt x="53059" y="20983"/>
                  <a:pt x="49746" y="19879"/>
                </a:cubicBezTo>
                <a:cubicBezTo>
                  <a:pt x="36406" y="6541"/>
                  <a:pt x="51241" y="19101"/>
                  <a:pt x="29867" y="9940"/>
                </a:cubicBezTo>
                <a:cubicBezTo>
                  <a:pt x="26207" y="8371"/>
                  <a:pt x="23489" y="5094"/>
                  <a:pt x="19928" y="3313"/>
                </a:cubicBezTo>
                <a:cubicBezTo>
                  <a:pt x="16805" y="1751"/>
                  <a:pt x="13302" y="1104"/>
                  <a:pt x="9989" y="0"/>
                </a:cubicBezTo>
                <a:cubicBezTo>
                  <a:pt x="-2293" y="4094"/>
                  <a:pt x="-3073" y="1751"/>
                  <a:pt x="6676" y="6627"/>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25"/>
          <p:cNvSpPr/>
          <p:nvPr/>
        </p:nvSpPr>
        <p:spPr>
          <a:xfrm>
            <a:off x="7298635" y="4012019"/>
            <a:ext cx="1275522" cy="745511"/>
          </a:xfrm>
          <a:custGeom>
            <a:avLst/>
            <a:gdLst>
              <a:gd name="connsiteX0" fmla="*/ 0 w 1275522"/>
              <a:gd name="connsiteY0" fmla="*/ 420833 h 745511"/>
              <a:gd name="connsiteX1" fmla="*/ 6626 w 1275522"/>
              <a:gd name="connsiteY1" fmla="*/ 394329 h 745511"/>
              <a:gd name="connsiteX2" fmla="*/ 9939 w 1275522"/>
              <a:gd name="connsiteY2" fmla="*/ 381077 h 745511"/>
              <a:gd name="connsiteX3" fmla="*/ 16565 w 1275522"/>
              <a:gd name="connsiteY3" fmla="*/ 371138 h 745511"/>
              <a:gd name="connsiteX4" fmla="*/ 19878 w 1275522"/>
              <a:gd name="connsiteY4" fmla="*/ 361198 h 745511"/>
              <a:gd name="connsiteX5" fmla="*/ 39756 w 1275522"/>
              <a:gd name="connsiteY5" fmla="*/ 384390 h 745511"/>
              <a:gd name="connsiteX6" fmla="*/ 43069 w 1275522"/>
              <a:gd name="connsiteY6" fmla="*/ 400955 h 745511"/>
              <a:gd name="connsiteX7" fmla="*/ 53008 w 1275522"/>
              <a:gd name="connsiteY7" fmla="*/ 394329 h 745511"/>
              <a:gd name="connsiteX8" fmla="*/ 62948 w 1275522"/>
              <a:gd name="connsiteY8" fmla="*/ 391016 h 745511"/>
              <a:gd name="connsiteX9" fmla="*/ 72887 w 1275522"/>
              <a:gd name="connsiteY9" fmla="*/ 377764 h 745511"/>
              <a:gd name="connsiteX10" fmla="*/ 76200 w 1275522"/>
              <a:gd name="connsiteY10" fmla="*/ 364511 h 745511"/>
              <a:gd name="connsiteX11" fmla="*/ 86139 w 1275522"/>
              <a:gd name="connsiteY11" fmla="*/ 357885 h 745511"/>
              <a:gd name="connsiteX12" fmla="*/ 96078 w 1275522"/>
              <a:gd name="connsiteY12" fmla="*/ 354572 h 745511"/>
              <a:gd name="connsiteX13" fmla="*/ 168965 w 1275522"/>
              <a:gd name="connsiteY13" fmla="*/ 347946 h 745511"/>
              <a:gd name="connsiteX14" fmla="*/ 178904 w 1275522"/>
              <a:gd name="connsiteY14" fmla="*/ 344633 h 745511"/>
              <a:gd name="connsiteX15" fmla="*/ 188843 w 1275522"/>
              <a:gd name="connsiteY15" fmla="*/ 324755 h 745511"/>
              <a:gd name="connsiteX16" fmla="*/ 192156 w 1275522"/>
              <a:gd name="connsiteY16" fmla="*/ 308190 h 745511"/>
              <a:gd name="connsiteX17" fmla="*/ 202095 w 1275522"/>
              <a:gd name="connsiteY17" fmla="*/ 301564 h 745511"/>
              <a:gd name="connsiteX18" fmla="*/ 205408 w 1275522"/>
              <a:gd name="connsiteY18" fmla="*/ 291624 h 745511"/>
              <a:gd name="connsiteX19" fmla="*/ 221974 w 1275522"/>
              <a:gd name="connsiteY19" fmla="*/ 271746 h 745511"/>
              <a:gd name="connsiteX20" fmla="*/ 225287 w 1275522"/>
              <a:gd name="connsiteY20" fmla="*/ 245242 h 745511"/>
              <a:gd name="connsiteX21" fmla="*/ 225287 w 1275522"/>
              <a:gd name="connsiteY21" fmla="*/ 172355 h 745511"/>
              <a:gd name="connsiteX22" fmla="*/ 215348 w 1275522"/>
              <a:gd name="connsiteY22" fmla="*/ 165729 h 745511"/>
              <a:gd name="connsiteX23" fmla="*/ 205408 w 1275522"/>
              <a:gd name="connsiteY23" fmla="*/ 142538 h 745511"/>
              <a:gd name="connsiteX24" fmla="*/ 202095 w 1275522"/>
              <a:gd name="connsiteY24" fmla="*/ 132598 h 745511"/>
              <a:gd name="connsiteX25" fmla="*/ 188843 w 1275522"/>
              <a:gd name="connsiteY25" fmla="*/ 112720 h 745511"/>
              <a:gd name="connsiteX26" fmla="*/ 175591 w 1275522"/>
              <a:gd name="connsiteY26" fmla="*/ 96155 h 745511"/>
              <a:gd name="connsiteX27" fmla="*/ 168965 w 1275522"/>
              <a:gd name="connsiteY27" fmla="*/ 86216 h 745511"/>
              <a:gd name="connsiteX28" fmla="*/ 165652 w 1275522"/>
              <a:gd name="connsiteY28" fmla="*/ 33207 h 745511"/>
              <a:gd name="connsiteX29" fmla="*/ 175591 w 1275522"/>
              <a:gd name="connsiteY29" fmla="*/ 26581 h 745511"/>
              <a:gd name="connsiteX30" fmla="*/ 261730 w 1275522"/>
              <a:gd name="connsiteY30" fmla="*/ 23268 h 745511"/>
              <a:gd name="connsiteX31" fmla="*/ 288235 w 1275522"/>
              <a:gd name="connsiteY31" fmla="*/ 16642 h 745511"/>
              <a:gd name="connsiteX32" fmla="*/ 298174 w 1275522"/>
              <a:gd name="connsiteY32" fmla="*/ 13329 h 745511"/>
              <a:gd name="connsiteX33" fmla="*/ 337930 w 1275522"/>
              <a:gd name="connsiteY33" fmla="*/ 10016 h 745511"/>
              <a:gd name="connsiteX34" fmla="*/ 351182 w 1275522"/>
              <a:gd name="connsiteY34" fmla="*/ 6703 h 745511"/>
              <a:gd name="connsiteX35" fmla="*/ 361122 w 1275522"/>
              <a:gd name="connsiteY35" fmla="*/ 77 h 745511"/>
              <a:gd name="connsiteX36" fmla="*/ 371061 w 1275522"/>
              <a:gd name="connsiteY36" fmla="*/ 3390 h 745511"/>
              <a:gd name="connsiteX37" fmla="*/ 367748 w 1275522"/>
              <a:gd name="connsiteY37" fmla="*/ 13329 h 745511"/>
              <a:gd name="connsiteX38" fmla="*/ 364435 w 1275522"/>
              <a:gd name="connsiteY38" fmla="*/ 49772 h 745511"/>
              <a:gd name="connsiteX39" fmla="*/ 374374 w 1275522"/>
              <a:gd name="connsiteY39" fmla="*/ 53085 h 745511"/>
              <a:gd name="connsiteX40" fmla="*/ 410817 w 1275522"/>
              <a:gd name="connsiteY40" fmla="*/ 59711 h 745511"/>
              <a:gd name="connsiteX41" fmla="*/ 430695 w 1275522"/>
              <a:gd name="connsiteY41" fmla="*/ 66338 h 745511"/>
              <a:gd name="connsiteX42" fmla="*/ 440635 w 1275522"/>
              <a:gd name="connsiteY42" fmla="*/ 69651 h 745511"/>
              <a:gd name="connsiteX43" fmla="*/ 460513 w 1275522"/>
              <a:gd name="connsiteY43" fmla="*/ 82903 h 745511"/>
              <a:gd name="connsiteX44" fmla="*/ 470452 w 1275522"/>
              <a:gd name="connsiteY44" fmla="*/ 89529 h 745511"/>
              <a:gd name="connsiteX45" fmla="*/ 503582 w 1275522"/>
              <a:gd name="connsiteY45" fmla="*/ 92842 h 745511"/>
              <a:gd name="connsiteX46" fmla="*/ 513522 w 1275522"/>
              <a:gd name="connsiteY46" fmla="*/ 99468 h 745511"/>
              <a:gd name="connsiteX47" fmla="*/ 523461 w 1275522"/>
              <a:gd name="connsiteY47" fmla="*/ 102781 h 745511"/>
              <a:gd name="connsiteX48" fmla="*/ 530087 w 1275522"/>
              <a:gd name="connsiteY48" fmla="*/ 112720 h 745511"/>
              <a:gd name="connsiteX49" fmla="*/ 540026 w 1275522"/>
              <a:gd name="connsiteY49" fmla="*/ 119346 h 745511"/>
              <a:gd name="connsiteX50" fmla="*/ 546652 w 1275522"/>
              <a:gd name="connsiteY50" fmla="*/ 129285 h 745511"/>
              <a:gd name="connsiteX51" fmla="*/ 549965 w 1275522"/>
              <a:gd name="connsiteY51" fmla="*/ 149164 h 745511"/>
              <a:gd name="connsiteX52" fmla="*/ 553278 w 1275522"/>
              <a:gd name="connsiteY52" fmla="*/ 159103 h 745511"/>
              <a:gd name="connsiteX53" fmla="*/ 573156 w 1275522"/>
              <a:gd name="connsiteY53" fmla="*/ 172355 h 745511"/>
              <a:gd name="connsiteX54" fmla="*/ 583095 w 1275522"/>
              <a:gd name="connsiteY54" fmla="*/ 178981 h 745511"/>
              <a:gd name="connsiteX55" fmla="*/ 589722 w 1275522"/>
              <a:gd name="connsiteY55" fmla="*/ 185607 h 745511"/>
              <a:gd name="connsiteX56" fmla="*/ 599661 w 1275522"/>
              <a:gd name="connsiteY56" fmla="*/ 188920 h 745511"/>
              <a:gd name="connsiteX57" fmla="*/ 612913 w 1275522"/>
              <a:gd name="connsiteY57" fmla="*/ 198859 h 745511"/>
              <a:gd name="connsiteX58" fmla="*/ 632791 w 1275522"/>
              <a:gd name="connsiteY58" fmla="*/ 188920 h 745511"/>
              <a:gd name="connsiteX59" fmla="*/ 642730 w 1275522"/>
              <a:gd name="connsiteY59" fmla="*/ 212111 h 745511"/>
              <a:gd name="connsiteX60" fmla="*/ 652669 w 1275522"/>
              <a:gd name="connsiteY60" fmla="*/ 218738 h 745511"/>
              <a:gd name="connsiteX61" fmla="*/ 659295 w 1275522"/>
              <a:gd name="connsiteY61" fmla="*/ 228677 h 745511"/>
              <a:gd name="connsiteX62" fmla="*/ 669235 w 1275522"/>
              <a:gd name="connsiteY62" fmla="*/ 231990 h 745511"/>
              <a:gd name="connsiteX63" fmla="*/ 689113 w 1275522"/>
              <a:gd name="connsiteY63" fmla="*/ 241929 h 745511"/>
              <a:gd name="connsiteX64" fmla="*/ 699052 w 1275522"/>
              <a:gd name="connsiteY64" fmla="*/ 251868 h 745511"/>
              <a:gd name="connsiteX65" fmla="*/ 712304 w 1275522"/>
              <a:gd name="connsiteY65" fmla="*/ 255181 h 745511"/>
              <a:gd name="connsiteX66" fmla="*/ 722243 w 1275522"/>
              <a:gd name="connsiteY66" fmla="*/ 258494 h 745511"/>
              <a:gd name="connsiteX67" fmla="*/ 732182 w 1275522"/>
              <a:gd name="connsiteY67" fmla="*/ 268433 h 745511"/>
              <a:gd name="connsiteX68" fmla="*/ 762000 w 1275522"/>
              <a:gd name="connsiteY68" fmla="*/ 275059 h 745511"/>
              <a:gd name="connsiteX69" fmla="*/ 781878 w 1275522"/>
              <a:gd name="connsiteY69" fmla="*/ 281685 h 745511"/>
              <a:gd name="connsiteX70" fmla="*/ 808382 w 1275522"/>
              <a:gd name="connsiteY70" fmla="*/ 304877 h 745511"/>
              <a:gd name="connsiteX71" fmla="*/ 824948 w 1275522"/>
              <a:gd name="connsiteY71" fmla="*/ 301564 h 745511"/>
              <a:gd name="connsiteX72" fmla="*/ 834887 w 1275522"/>
              <a:gd name="connsiteY72" fmla="*/ 298251 h 745511"/>
              <a:gd name="connsiteX73" fmla="*/ 851452 w 1275522"/>
              <a:gd name="connsiteY73" fmla="*/ 301564 h 745511"/>
              <a:gd name="connsiteX74" fmla="*/ 854765 w 1275522"/>
              <a:gd name="connsiteY74" fmla="*/ 311503 h 745511"/>
              <a:gd name="connsiteX75" fmla="*/ 874643 w 1275522"/>
              <a:gd name="connsiteY75" fmla="*/ 318129 h 745511"/>
              <a:gd name="connsiteX76" fmla="*/ 884582 w 1275522"/>
              <a:gd name="connsiteY76" fmla="*/ 321442 h 745511"/>
              <a:gd name="connsiteX77" fmla="*/ 894522 w 1275522"/>
              <a:gd name="connsiteY77" fmla="*/ 324755 h 745511"/>
              <a:gd name="connsiteX78" fmla="*/ 907774 w 1275522"/>
              <a:gd name="connsiteY78" fmla="*/ 331381 h 745511"/>
              <a:gd name="connsiteX79" fmla="*/ 924339 w 1275522"/>
              <a:gd name="connsiteY79" fmla="*/ 334694 h 745511"/>
              <a:gd name="connsiteX80" fmla="*/ 934278 w 1275522"/>
              <a:gd name="connsiteY80" fmla="*/ 338007 h 745511"/>
              <a:gd name="connsiteX81" fmla="*/ 970722 w 1275522"/>
              <a:gd name="connsiteY81" fmla="*/ 334694 h 745511"/>
              <a:gd name="connsiteX82" fmla="*/ 1010478 w 1275522"/>
              <a:gd name="connsiteY82" fmla="*/ 328068 h 745511"/>
              <a:gd name="connsiteX83" fmla="*/ 1030356 w 1275522"/>
              <a:gd name="connsiteY83" fmla="*/ 331381 h 745511"/>
              <a:gd name="connsiteX84" fmla="*/ 1033669 w 1275522"/>
              <a:gd name="connsiteY84" fmla="*/ 344633 h 745511"/>
              <a:gd name="connsiteX85" fmla="*/ 1043608 w 1275522"/>
              <a:gd name="connsiteY85" fmla="*/ 351259 h 745511"/>
              <a:gd name="connsiteX86" fmla="*/ 1060174 w 1275522"/>
              <a:gd name="connsiteY86" fmla="*/ 328068 h 745511"/>
              <a:gd name="connsiteX87" fmla="*/ 1070113 w 1275522"/>
              <a:gd name="connsiteY87" fmla="*/ 324755 h 745511"/>
              <a:gd name="connsiteX88" fmla="*/ 1083365 w 1275522"/>
              <a:gd name="connsiteY88" fmla="*/ 321442 h 745511"/>
              <a:gd name="connsiteX89" fmla="*/ 1113182 w 1275522"/>
              <a:gd name="connsiteY89" fmla="*/ 308190 h 745511"/>
              <a:gd name="connsiteX90" fmla="*/ 1129748 w 1275522"/>
              <a:gd name="connsiteY90" fmla="*/ 284998 h 745511"/>
              <a:gd name="connsiteX91" fmla="*/ 1143000 w 1275522"/>
              <a:gd name="connsiteY91" fmla="*/ 288311 h 745511"/>
              <a:gd name="connsiteX92" fmla="*/ 1149626 w 1275522"/>
              <a:gd name="connsiteY92" fmla="*/ 294938 h 745511"/>
              <a:gd name="connsiteX93" fmla="*/ 1166191 w 1275522"/>
              <a:gd name="connsiteY93" fmla="*/ 298251 h 745511"/>
              <a:gd name="connsiteX94" fmla="*/ 1176130 w 1275522"/>
              <a:gd name="connsiteY94" fmla="*/ 301564 h 745511"/>
              <a:gd name="connsiteX95" fmla="*/ 1182756 w 1275522"/>
              <a:gd name="connsiteY95" fmla="*/ 311503 h 745511"/>
              <a:gd name="connsiteX96" fmla="*/ 1176130 w 1275522"/>
              <a:gd name="connsiteY96" fmla="*/ 361198 h 745511"/>
              <a:gd name="connsiteX97" fmla="*/ 1169504 w 1275522"/>
              <a:gd name="connsiteY97" fmla="*/ 371138 h 745511"/>
              <a:gd name="connsiteX98" fmla="*/ 1166191 w 1275522"/>
              <a:gd name="connsiteY98" fmla="*/ 391016 h 745511"/>
              <a:gd name="connsiteX99" fmla="*/ 1149626 w 1275522"/>
              <a:gd name="connsiteY99" fmla="*/ 404268 h 745511"/>
              <a:gd name="connsiteX100" fmla="*/ 1139687 w 1275522"/>
              <a:gd name="connsiteY100" fmla="*/ 410894 h 745511"/>
              <a:gd name="connsiteX101" fmla="*/ 1119808 w 1275522"/>
              <a:gd name="connsiteY101" fmla="*/ 417520 h 745511"/>
              <a:gd name="connsiteX102" fmla="*/ 1119808 w 1275522"/>
              <a:gd name="connsiteY102" fmla="*/ 437398 h 745511"/>
              <a:gd name="connsiteX103" fmla="*/ 1182756 w 1275522"/>
              <a:gd name="connsiteY103" fmla="*/ 444024 h 745511"/>
              <a:gd name="connsiteX104" fmla="*/ 1186069 w 1275522"/>
              <a:gd name="connsiteY104" fmla="*/ 457277 h 745511"/>
              <a:gd name="connsiteX105" fmla="*/ 1189382 w 1275522"/>
              <a:gd name="connsiteY105" fmla="*/ 473842 h 745511"/>
              <a:gd name="connsiteX106" fmla="*/ 1199322 w 1275522"/>
              <a:gd name="connsiteY106" fmla="*/ 487094 h 745511"/>
              <a:gd name="connsiteX107" fmla="*/ 1202635 w 1275522"/>
              <a:gd name="connsiteY107" fmla="*/ 497033 h 745511"/>
              <a:gd name="connsiteX108" fmla="*/ 1205948 w 1275522"/>
              <a:gd name="connsiteY108" fmla="*/ 510285 h 745511"/>
              <a:gd name="connsiteX109" fmla="*/ 1212574 w 1275522"/>
              <a:gd name="connsiteY109" fmla="*/ 520224 h 745511"/>
              <a:gd name="connsiteX110" fmla="*/ 1215887 w 1275522"/>
              <a:gd name="connsiteY110" fmla="*/ 530164 h 745511"/>
              <a:gd name="connsiteX111" fmla="*/ 1222513 w 1275522"/>
              <a:gd name="connsiteY111" fmla="*/ 543416 h 745511"/>
              <a:gd name="connsiteX112" fmla="*/ 1215887 w 1275522"/>
              <a:gd name="connsiteY112" fmla="*/ 573233 h 745511"/>
              <a:gd name="connsiteX113" fmla="*/ 1219200 w 1275522"/>
              <a:gd name="connsiteY113" fmla="*/ 606364 h 745511"/>
              <a:gd name="connsiteX114" fmla="*/ 1229139 w 1275522"/>
              <a:gd name="connsiteY114" fmla="*/ 612990 h 745511"/>
              <a:gd name="connsiteX115" fmla="*/ 1239078 w 1275522"/>
              <a:gd name="connsiteY115" fmla="*/ 622929 h 745511"/>
              <a:gd name="connsiteX116" fmla="*/ 1249017 w 1275522"/>
              <a:gd name="connsiteY116" fmla="*/ 626242 h 745511"/>
              <a:gd name="connsiteX117" fmla="*/ 1258956 w 1275522"/>
              <a:gd name="connsiteY117" fmla="*/ 632868 h 745511"/>
              <a:gd name="connsiteX118" fmla="*/ 1265582 w 1275522"/>
              <a:gd name="connsiteY118" fmla="*/ 646120 h 745511"/>
              <a:gd name="connsiteX119" fmla="*/ 1275522 w 1275522"/>
              <a:gd name="connsiteY119" fmla="*/ 669311 h 745511"/>
              <a:gd name="connsiteX120" fmla="*/ 1272208 w 1275522"/>
              <a:gd name="connsiteY120" fmla="*/ 695816 h 745511"/>
              <a:gd name="connsiteX121" fmla="*/ 1268895 w 1275522"/>
              <a:gd name="connsiteY121" fmla="*/ 705755 h 745511"/>
              <a:gd name="connsiteX122" fmla="*/ 1262269 w 1275522"/>
              <a:gd name="connsiteY122" fmla="*/ 735572 h 745511"/>
              <a:gd name="connsiteX123" fmla="*/ 1265582 w 1275522"/>
              <a:gd name="connsiteY123" fmla="*/ 745511 h 74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275522" h="745511">
                <a:moveTo>
                  <a:pt x="0" y="420833"/>
                </a:moveTo>
                <a:cubicBezTo>
                  <a:pt x="6736" y="387155"/>
                  <a:pt x="-166" y="418100"/>
                  <a:pt x="6626" y="394329"/>
                </a:cubicBezTo>
                <a:cubicBezTo>
                  <a:pt x="7877" y="389951"/>
                  <a:pt x="8145" y="385262"/>
                  <a:pt x="9939" y="381077"/>
                </a:cubicBezTo>
                <a:cubicBezTo>
                  <a:pt x="11507" y="377417"/>
                  <a:pt x="14356" y="374451"/>
                  <a:pt x="16565" y="371138"/>
                </a:cubicBezTo>
                <a:cubicBezTo>
                  <a:pt x="17669" y="367825"/>
                  <a:pt x="17696" y="363925"/>
                  <a:pt x="19878" y="361198"/>
                </a:cubicBezTo>
                <a:cubicBezTo>
                  <a:pt x="35431" y="341755"/>
                  <a:pt x="36723" y="369227"/>
                  <a:pt x="39756" y="384390"/>
                </a:cubicBezTo>
                <a:lnTo>
                  <a:pt x="43069" y="400955"/>
                </a:lnTo>
                <a:cubicBezTo>
                  <a:pt x="46382" y="398746"/>
                  <a:pt x="49447" y="396110"/>
                  <a:pt x="53008" y="394329"/>
                </a:cubicBezTo>
                <a:cubicBezTo>
                  <a:pt x="56132" y="392767"/>
                  <a:pt x="60265" y="393252"/>
                  <a:pt x="62948" y="391016"/>
                </a:cubicBezTo>
                <a:cubicBezTo>
                  <a:pt x="67190" y="387481"/>
                  <a:pt x="69574" y="382181"/>
                  <a:pt x="72887" y="377764"/>
                </a:cubicBezTo>
                <a:cubicBezTo>
                  <a:pt x="73991" y="373346"/>
                  <a:pt x="73674" y="368300"/>
                  <a:pt x="76200" y="364511"/>
                </a:cubicBezTo>
                <a:cubicBezTo>
                  <a:pt x="78409" y="361198"/>
                  <a:pt x="82578" y="359666"/>
                  <a:pt x="86139" y="357885"/>
                </a:cubicBezTo>
                <a:cubicBezTo>
                  <a:pt x="89263" y="356323"/>
                  <a:pt x="92720" y="355531"/>
                  <a:pt x="96078" y="354572"/>
                </a:cubicBezTo>
                <a:cubicBezTo>
                  <a:pt x="123591" y="346711"/>
                  <a:pt x="126879" y="350284"/>
                  <a:pt x="168965" y="347946"/>
                </a:cubicBezTo>
                <a:cubicBezTo>
                  <a:pt x="172278" y="346842"/>
                  <a:pt x="176177" y="346815"/>
                  <a:pt x="178904" y="344633"/>
                </a:cubicBezTo>
                <a:cubicBezTo>
                  <a:pt x="183965" y="340584"/>
                  <a:pt x="187343" y="330757"/>
                  <a:pt x="188843" y="324755"/>
                </a:cubicBezTo>
                <a:cubicBezTo>
                  <a:pt x="190209" y="319292"/>
                  <a:pt x="189362" y="313079"/>
                  <a:pt x="192156" y="308190"/>
                </a:cubicBezTo>
                <a:cubicBezTo>
                  <a:pt x="194131" y="304733"/>
                  <a:pt x="198782" y="303773"/>
                  <a:pt x="202095" y="301564"/>
                </a:cubicBezTo>
                <a:cubicBezTo>
                  <a:pt x="203199" y="298251"/>
                  <a:pt x="203846" y="294748"/>
                  <a:pt x="205408" y="291624"/>
                </a:cubicBezTo>
                <a:cubicBezTo>
                  <a:pt x="210019" y="282402"/>
                  <a:pt x="214649" y="279071"/>
                  <a:pt x="221974" y="271746"/>
                </a:cubicBezTo>
                <a:cubicBezTo>
                  <a:pt x="223078" y="262911"/>
                  <a:pt x="224247" y="254084"/>
                  <a:pt x="225287" y="245242"/>
                </a:cubicBezTo>
                <a:cubicBezTo>
                  <a:pt x="228250" y="220052"/>
                  <a:pt x="232160" y="198127"/>
                  <a:pt x="225287" y="172355"/>
                </a:cubicBezTo>
                <a:cubicBezTo>
                  <a:pt x="224261" y="168508"/>
                  <a:pt x="218661" y="167938"/>
                  <a:pt x="215348" y="165729"/>
                </a:cubicBezTo>
                <a:cubicBezTo>
                  <a:pt x="207597" y="126975"/>
                  <a:pt x="218139" y="163756"/>
                  <a:pt x="205408" y="142538"/>
                </a:cubicBezTo>
                <a:cubicBezTo>
                  <a:pt x="203611" y="139543"/>
                  <a:pt x="203791" y="135651"/>
                  <a:pt x="202095" y="132598"/>
                </a:cubicBezTo>
                <a:cubicBezTo>
                  <a:pt x="198228" y="125637"/>
                  <a:pt x="191361" y="120275"/>
                  <a:pt x="188843" y="112720"/>
                </a:cubicBezTo>
                <a:cubicBezTo>
                  <a:pt x="184271" y="99004"/>
                  <a:pt x="188436" y="104718"/>
                  <a:pt x="175591" y="96155"/>
                </a:cubicBezTo>
                <a:cubicBezTo>
                  <a:pt x="173382" y="92842"/>
                  <a:pt x="169586" y="90149"/>
                  <a:pt x="168965" y="86216"/>
                </a:cubicBezTo>
                <a:cubicBezTo>
                  <a:pt x="166204" y="68728"/>
                  <a:pt x="163697" y="50803"/>
                  <a:pt x="165652" y="33207"/>
                </a:cubicBezTo>
                <a:cubicBezTo>
                  <a:pt x="166092" y="29250"/>
                  <a:pt x="171630" y="26991"/>
                  <a:pt x="175591" y="26581"/>
                </a:cubicBezTo>
                <a:cubicBezTo>
                  <a:pt x="204173" y="23624"/>
                  <a:pt x="233017" y="24372"/>
                  <a:pt x="261730" y="23268"/>
                </a:cubicBezTo>
                <a:cubicBezTo>
                  <a:pt x="270565" y="21059"/>
                  <a:pt x="279595" y="19522"/>
                  <a:pt x="288235" y="16642"/>
                </a:cubicBezTo>
                <a:cubicBezTo>
                  <a:pt x="291548" y="15538"/>
                  <a:pt x="294712" y="13791"/>
                  <a:pt x="298174" y="13329"/>
                </a:cubicBezTo>
                <a:cubicBezTo>
                  <a:pt x="311355" y="11571"/>
                  <a:pt x="324678" y="11120"/>
                  <a:pt x="337930" y="10016"/>
                </a:cubicBezTo>
                <a:cubicBezTo>
                  <a:pt x="342347" y="8912"/>
                  <a:pt x="346997" y="8497"/>
                  <a:pt x="351182" y="6703"/>
                </a:cubicBezTo>
                <a:cubicBezTo>
                  <a:pt x="354842" y="5134"/>
                  <a:pt x="357194" y="732"/>
                  <a:pt x="361122" y="77"/>
                </a:cubicBezTo>
                <a:cubicBezTo>
                  <a:pt x="364567" y="-497"/>
                  <a:pt x="367748" y="2286"/>
                  <a:pt x="371061" y="3390"/>
                </a:cubicBezTo>
                <a:cubicBezTo>
                  <a:pt x="369957" y="6703"/>
                  <a:pt x="369310" y="10205"/>
                  <a:pt x="367748" y="13329"/>
                </a:cubicBezTo>
                <a:cubicBezTo>
                  <a:pt x="359847" y="29131"/>
                  <a:pt x="352435" y="22773"/>
                  <a:pt x="364435" y="49772"/>
                </a:cubicBezTo>
                <a:cubicBezTo>
                  <a:pt x="365853" y="52963"/>
                  <a:pt x="370959" y="52353"/>
                  <a:pt x="374374" y="53085"/>
                </a:cubicBezTo>
                <a:cubicBezTo>
                  <a:pt x="386447" y="55672"/>
                  <a:pt x="398798" y="56883"/>
                  <a:pt x="410817" y="59711"/>
                </a:cubicBezTo>
                <a:cubicBezTo>
                  <a:pt x="417616" y="61311"/>
                  <a:pt x="424069" y="64129"/>
                  <a:pt x="430695" y="66338"/>
                </a:cubicBezTo>
                <a:lnTo>
                  <a:pt x="440635" y="69651"/>
                </a:lnTo>
                <a:cubicBezTo>
                  <a:pt x="452281" y="87120"/>
                  <a:pt x="440546" y="74346"/>
                  <a:pt x="460513" y="82903"/>
                </a:cubicBezTo>
                <a:cubicBezTo>
                  <a:pt x="464173" y="84471"/>
                  <a:pt x="466572" y="88634"/>
                  <a:pt x="470452" y="89529"/>
                </a:cubicBezTo>
                <a:cubicBezTo>
                  <a:pt x="481266" y="92025"/>
                  <a:pt x="492539" y="91738"/>
                  <a:pt x="503582" y="92842"/>
                </a:cubicBezTo>
                <a:cubicBezTo>
                  <a:pt x="506895" y="95051"/>
                  <a:pt x="509960" y="97687"/>
                  <a:pt x="513522" y="99468"/>
                </a:cubicBezTo>
                <a:cubicBezTo>
                  <a:pt x="516646" y="101030"/>
                  <a:pt x="520734" y="100599"/>
                  <a:pt x="523461" y="102781"/>
                </a:cubicBezTo>
                <a:cubicBezTo>
                  <a:pt x="526570" y="105268"/>
                  <a:pt x="527271" y="109904"/>
                  <a:pt x="530087" y="112720"/>
                </a:cubicBezTo>
                <a:cubicBezTo>
                  <a:pt x="532903" y="115536"/>
                  <a:pt x="536713" y="117137"/>
                  <a:pt x="540026" y="119346"/>
                </a:cubicBezTo>
                <a:cubicBezTo>
                  <a:pt x="542235" y="122659"/>
                  <a:pt x="545393" y="125508"/>
                  <a:pt x="546652" y="129285"/>
                </a:cubicBezTo>
                <a:cubicBezTo>
                  <a:pt x="548776" y="135658"/>
                  <a:pt x="548508" y="142606"/>
                  <a:pt x="549965" y="149164"/>
                </a:cubicBezTo>
                <a:cubicBezTo>
                  <a:pt x="550723" y="152573"/>
                  <a:pt x="550809" y="156634"/>
                  <a:pt x="553278" y="159103"/>
                </a:cubicBezTo>
                <a:cubicBezTo>
                  <a:pt x="558909" y="164734"/>
                  <a:pt x="566530" y="167938"/>
                  <a:pt x="573156" y="172355"/>
                </a:cubicBezTo>
                <a:cubicBezTo>
                  <a:pt x="576469" y="174564"/>
                  <a:pt x="580279" y="176166"/>
                  <a:pt x="583095" y="178981"/>
                </a:cubicBezTo>
                <a:cubicBezTo>
                  <a:pt x="585304" y="181190"/>
                  <a:pt x="587043" y="184000"/>
                  <a:pt x="589722" y="185607"/>
                </a:cubicBezTo>
                <a:cubicBezTo>
                  <a:pt x="592717" y="187404"/>
                  <a:pt x="596348" y="187816"/>
                  <a:pt x="599661" y="188920"/>
                </a:cubicBezTo>
                <a:cubicBezTo>
                  <a:pt x="604078" y="192233"/>
                  <a:pt x="607604" y="197342"/>
                  <a:pt x="612913" y="198859"/>
                </a:cubicBezTo>
                <a:cubicBezTo>
                  <a:pt x="617714" y="200231"/>
                  <a:pt x="630112" y="190706"/>
                  <a:pt x="632791" y="188920"/>
                </a:cubicBezTo>
                <a:cubicBezTo>
                  <a:pt x="635093" y="195825"/>
                  <a:pt x="638181" y="206652"/>
                  <a:pt x="642730" y="212111"/>
                </a:cubicBezTo>
                <a:cubicBezTo>
                  <a:pt x="645279" y="215170"/>
                  <a:pt x="649356" y="216529"/>
                  <a:pt x="652669" y="218738"/>
                </a:cubicBezTo>
                <a:cubicBezTo>
                  <a:pt x="654878" y="222051"/>
                  <a:pt x="656186" y="226190"/>
                  <a:pt x="659295" y="228677"/>
                </a:cubicBezTo>
                <a:cubicBezTo>
                  <a:pt x="662022" y="230859"/>
                  <a:pt x="666111" y="230428"/>
                  <a:pt x="669235" y="231990"/>
                </a:cubicBezTo>
                <a:cubicBezTo>
                  <a:pt x="694928" y="244836"/>
                  <a:pt x="664128" y="233601"/>
                  <a:pt x="689113" y="241929"/>
                </a:cubicBezTo>
                <a:cubicBezTo>
                  <a:pt x="692426" y="245242"/>
                  <a:pt x="694984" y="249543"/>
                  <a:pt x="699052" y="251868"/>
                </a:cubicBezTo>
                <a:cubicBezTo>
                  <a:pt x="703005" y="254127"/>
                  <a:pt x="707926" y="253930"/>
                  <a:pt x="712304" y="255181"/>
                </a:cubicBezTo>
                <a:cubicBezTo>
                  <a:pt x="715662" y="256140"/>
                  <a:pt x="718930" y="257390"/>
                  <a:pt x="722243" y="258494"/>
                </a:cubicBezTo>
                <a:cubicBezTo>
                  <a:pt x="725556" y="261807"/>
                  <a:pt x="728284" y="265834"/>
                  <a:pt x="732182" y="268433"/>
                </a:cubicBezTo>
                <a:cubicBezTo>
                  <a:pt x="737869" y="272224"/>
                  <a:pt x="759114" y="274338"/>
                  <a:pt x="762000" y="275059"/>
                </a:cubicBezTo>
                <a:cubicBezTo>
                  <a:pt x="768776" y="276753"/>
                  <a:pt x="781878" y="281685"/>
                  <a:pt x="781878" y="281685"/>
                </a:cubicBezTo>
                <a:cubicBezTo>
                  <a:pt x="801258" y="301067"/>
                  <a:pt x="791945" y="293919"/>
                  <a:pt x="808382" y="304877"/>
                </a:cubicBezTo>
                <a:cubicBezTo>
                  <a:pt x="813904" y="303773"/>
                  <a:pt x="819485" y="302930"/>
                  <a:pt x="824948" y="301564"/>
                </a:cubicBezTo>
                <a:cubicBezTo>
                  <a:pt x="828336" y="300717"/>
                  <a:pt x="831395" y="298251"/>
                  <a:pt x="834887" y="298251"/>
                </a:cubicBezTo>
                <a:cubicBezTo>
                  <a:pt x="840518" y="298251"/>
                  <a:pt x="845930" y="300460"/>
                  <a:pt x="851452" y="301564"/>
                </a:cubicBezTo>
                <a:cubicBezTo>
                  <a:pt x="852556" y="304877"/>
                  <a:pt x="851923" y="309473"/>
                  <a:pt x="854765" y="311503"/>
                </a:cubicBezTo>
                <a:cubicBezTo>
                  <a:pt x="860448" y="315563"/>
                  <a:pt x="868017" y="315920"/>
                  <a:pt x="874643" y="318129"/>
                </a:cubicBezTo>
                <a:lnTo>
                  <a:pt x="884582" y="321442"/>
                </a:lnTo>
                <a:cubicBezTo>
                  <a:pt x="887895" y="322546"/>
                  <a:pt x="891398" y="323193"/>
                  <a:pt x="894522" y="324755"/>
                </a:cubicBezTo>
                <a:cubicBezTo>
                  <a:pt x="898939" y="326964"/>
                  <a:pt x="903089" y="329819"/>
                  <a:pt x="907774" y="331381"/>
                </a:cubicBezTo>
                <a:cubicBezTo>
                  <a:pt x="913116" y="333162"/>
                  <a:pt x="918876" y="333328"/>
                  <a:pt x="924339" y="334694"/>
                </a:cubicBezTo>
                <a:cubicBezTo>
                  <a:pt x="927727" y="335541"/>
                  <a:pt x="930965" y="336903"/>
                  <a:pt x="934278" y="338007"/>
                </a:cubicBezTo>
                <a:cubicBezTo>
                  <a:pt x="946426" y="336903"/>
                  <a:pt x="958599" y="336041"/>
                  <a:pt x="970722" y="334694"/>
                </a:cubicBezTo>
                <a:cubicBezTo>
                  <a:pt x="989214" y="332639"/>
                  <a:pt x="993664" y="331431"/>
                  <a:pt x="1010478" y="328068"/>
                </a:cubicBezTo>
                <a:cubicBezTo>
                  <a:pt x="1017104" y="329172"/>
                  <a:pt x="1024890" y="327477"/>
                  <a:pt x="1030356" y="331381"/>
                </a:cubicBezTo>
                <a:cubicBezTo>
                  <a:pt x="1034061" y="334028"/>
                  <a:pt x="1031143" y="340844"/>
                  <a:pt x="1033669" y="344633"/>
                </a:cubicBezTo>
                <a:cubicBezTo>
                  <a:pt x="1035878" y="347946"/>
                  <a:pt x="1040295" y="349050"/>
                  <a:pt x="1043608" y="351259"/>
                </a:cubicBezTo>
                <a:cubicBezTo>
                  <a:pt x="1071179" y="344367"/>
                  <a:pt x="1044605" y="355314"/>
                  <a:pt x="1060174" y="328068"/>
                </a:cubicBezTo>
                <a:cubicBezTo>
                  <a:pt x="1061907" y="325036"/>
                  <a:pt x="1066755" y="325714"/>
                  <a:pt x="1070113" y="324755"/>
                </a:cubicBezTo>
                <a:cubicBezTo>
                  <a:pt x="1074491" y="323504"/>
                  <a:pt x="1079004" y="322750"/>
                  <a:pt x="1083365" y="321442"/>
                </a:cubicBezTo>
                <a:cubicBezTo>
                  <a:pt x="1104870" y="314991"/>
                  <a:pt x="1098658" y="317873"/>
                  <a:pt x="1113182" y="308190"/>
                </a:cubicBezTo>
                <a:cubicBezTo>
                  <a:pt x="1120912" y="284998"/>
                  <a:pt x="1113182" y="290520"/>
                  <a:pt x="1129748" y="284998"/>
                </a:cubicBezTo>
                <a:cubicBezTo>
                  <a:pt x="1134165" y="286102"/>
                  <a:pt x="1138928" y="286275"/>
                  <a:pt x="1143000" y="288311"/>
                </a:cubicBezTo>
                <a:cubicBezTo>
                  <a:pt x="1145794" y="289708"/>
                  <a:pt x="1146755" y="293707"/>
                  <a:pt x="1149626" y="294938"/>
                </a:cubicBezTo>
                <a:cubicBezTo>
                  <a:pt x="1154802" y="297156"/>
                  <a:pt x="1160728" y="296885"/>
                  <a:pt x="1166191" y="298251"/>
                </a:cubicBezTo>
                <a:cubicBezTo>
                  <a:pt x="1169579" y="299098"/>
                  <a:pt x="1172817" y="300460"/>
                  <a:pt x="1176130" y="301564"/>
                </a:cubicBezTo>
                <a:cubicBezTo>
                  <a:pt x="1178339" y="304877"/>
                  <a:pt x="1182491" y="307530"/>
                  <a:pt x="1182756" y="311503"/>
                </a:cubicBezTo>
                <a:cubicBezTo>
                  <a:pt x="1183192" y="318036"/>
                  <a:pt x="1182588" y="348282"/>
                  <a:pt x="1176130" y="361198"/>
                </a:cubicBezTo>
                <a:cubicBezTo>
                  <a:pt x="1174349" y="364760"/>
                  <a:pt x="1171713" y="367825"/>
                  <a:pt x="1169504" y="371138"/>
                </a:cubicBezTo>
                <a:cubicBezTo>
                  <a:pt x="1168400" y="377764"/>
                  <a:pt x="1168315" y="384643"/>
                  <a:pt x="1166191" y="391016"/>
                </a:cubicBezTo>
                <a:cubicBezTo>
                  <a:pt x="1161723" y="404420"/>
                  <a:pt x="1159751" y="399206"/>
                  <a:pt x="1149626" y="404268"/>
                </a:cubicBezTo>
                <a:cubicBezTo>
                  <a:pt x="1146065" y="406049"/>
                  <a:pt x="1143326" y="409277"/>
                  <a:pt x="1139687" y="410894"/>
                </a:cubicBezTo>
                <a:cubicBezTo>
                  <a:pt x="1133304" y="413731"/>
                  <a:pt x="1119808" y="417520"/>
                  <a:pt x="1119808" y="417520"/>
                </a:cubicBezTo>
                <a:cubicBezTo>
                  <a:pt x="1119128" y="419559"/>
                  <a:pt x="1111653" y="435359"/>
                  <a:pt x="1119808" y="437398"/>
                </a:cubicBezTo>
                <a:cubicBezTo>
                  <a:pt x="1140277" y="442515"/>
                  <a:pt x="1182756" y="444024"/>
                  <a:pt x="1182756" y="444024"/>
                </a:cubicBezTo>
                <a:cubicBezTo>
                  <a:pt x="1183860" y="448442"/>
                  <a:pt x="1185081" y="452832"/>
                  <a:pt x="1186069" y="457277"/>
                </a:cubicBezTo>
                <a:cubicBezTo>
                  <a:pt x="1187291" y="462774"/>
                  <a:pt x="1187095" y="468696"/>
                  <a:pt x="1189382" y="473842"/>
                </a:cubicBezTo>
                <a:cubicBezTo>
                  <a:pt x="1191625" y="478888"/>
                  <a:pt x="1196009" y="482677"/>
                  <a:pt x="1199322" y="487094"/>
                </a:cubicBezTo>
                <a:cubicBezTo>
                  <a:pt x="1200426" y="490407"/>
                  <a:pt x="1201676" y="493675"/>
                  <a:pt x="1202635" y="497033"/>
                </a:cubicBezTo>
                <a:cubicBezTo>
                  <a:pt x="1203886" y="501411"/>
                  <a:pt x="1204154" y="506100"/>
                  <a:pt x="1205948" y="510285"/>
                </a:cubicBezTo>
                <a:cubicBezTo>
                  <a:pt x="1207516" y="513945"/>
                  <a:pt x="1210365" y="516911"/>
                  <a:pt x="1212574" y="520224"/>
                </a:cubicBezTo>
                <a:cubicBezTo>
                  <a:pt x="1213678" y="523537"/>
                  <a:pt x="1214511" y="526954"/>
                  <a:pt x="1215887" y="530164"/>
                </a:cubicBezTo>
                <a:cubicBezTo>
                  <a:pt x="1217832" y="534703"/>
                  <a:pt x="1221968" y="538507"/>
                  <a:pt x="1222513" y="543416"/>
                </a:cubicBezTo>
                <a:cubicBezTo>
                  <a:pt x="1222837" y="546328"/>
                  <a:pt x="1216903" y="569168"/>
                  <a:pt x="1215887" y="573233"/>
                </a:cubicBezTo>
                <a:cubicBezTo>
                  <a:pt x="1216991" y="584277"/>
                  <a:pt x="1215690" y="595835"/>
                  <a:pt x="1219200" y="606364"/>
                </a:cubicBezTo>
                <a:cubicBezTo>
                  <a:pt x="1220459" y="610141"/>
                  <a:pt x="1226080" y="610441"/>
                  <a:pt x="1229139" y="612990"/>
                </a:cubicBezTo>
                <a:cubicBezTo>
                  <a:pt x="1232738" y="615989"/>
                  <a:pt x="1235180" y="620330"/>
                  <a:pt x="1239078" y="622929"/>
                </a:cubicBezTo>
                <a:cubicBezTo>
                  <a:pt x="1241984" y="624866"/>
                  <a:pt x="1245893" y="624680"/>
                  <a:pt x="1249017" y="626242"/>
                </a:cubicBezTo>
                <a:cubicBezTo>
                  <a:pt x="1252578" y="628023"/>
                  <a:pt x="1255643" y="630659"/>
                  <a:pt x="1258956" y="632868"/>
                </a:cubicBezTo>
                <a:cubicBezTo>
                  <a:pt x="1261165" y="637285"/>
                  <a:pt x="1264020" y="641435"/>
                  <a:pt x="1265582" y="646120"/>
                </a:cubicBezTo>
                <a:cubicBezTo>
                  <a:pt x="1273433" y="669673"/>
                  <a:pt x="1262735" y="656526"/>
                  <a:pt x="1275522" y="669311"/>
                </a:cubicBezTo>
                <a:cubicBezTo>
                  <a:pt x="1274417" y="678146"/>
                  <a:pt x="1273801" y="687056"/>
                  <a:pt x="1272208" y="695816"/>
                </a:cubicBezTo>
                <a:cubicBezTo>
                  <a:pt x="1271583" y="699252"/>
                  <a:pt x="1269653" y="702346"/>
                  <a:pt x="1268895" y="705755"/>
                </a:cubicBezTo>
                <a:cubicBezTo>
                  <a:pt x="1261121" y="740739"/>
                  <a:pt x="1269727" y="713198"/>
                  <a:pt x="1262269" y="735572"/>
                </a:cubicBezTo>
                <a:lnTo>
                  <a:pt x="1265582" y="745511"/>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Freihandform 27"/>
          <p:cNvSpPr/>
          <p:nvPr/>
        </p:nvSpPr>
        <p:spPr>
          <a:xfrm>
            <a:off x="6983896" y="4088296"/>
            <a:ext cx="308131" cy="351182"/>
          </a:xfrm>
          <a:custGeom>
            <a:avLst/>
            <a:gdLst>
              <a:gd name="connsiteX0" fmla="*/ 43069 w 308131"/>
              <a:gd name="connsiteY0" fmla="*/ 0 h 351182"/>
              <a:gd name="connsiteX1" fmla="*/ 59634 w 308131"/>
              <a:gd name="connsiteY1" fmla="*/ 9939 h 351182"/>
              <a:gd name="connsiteX2" fmla="*/ 69574 w 308131"/>
              <a:gd name="connsiteY2" fmla="*/ 13252 h 351182"/>
              <a:gd name="connsiteX3" fmla="*/ 79513 w 308131"/>
              <a:gd name="connsiteY3" fmla="*/ 26504 h 351182"/>
              <a:gd name="connsiteX4" fmla="*/ 82826 w 308131"/>
              <a:gd name="connsiteY4" fmla="*/ 49695 h 351182"/>
              <a:gd name="connsiteX5" fmla="*/ 89452 w 308131"/>
              <a:gd name="connsiteY5" fmla="*/ 69574 h 351182"/>
              <a:gd name="connsiteX6" fmla="*/ 79513 w 308131"/>
              <a:gd name="connsiteY6" fmla="*/ 89452 h 351182"/>
              <a:gd name="connsiteX7" fmla="*/ 69574 w 308131"/>
              <a:gd name="connsiteY7" fmla="*/ 109330 h 351182"/>
              <a:gd name="connsiteX8" fmla="*/ 53008 w 308131"/>
              <a:gd name="connsiteY8" fmla="*/ 125895 h 351182"/>
              <a:gd name="connsiteX9" fmla="*/ 3313 w 308131"/>
              <a:gd name="connsiteY9" fmla="*/ 122582 h 351182"/>
              <a:gd name="connsiteX10" fmla="*/ 0 w 308131"/>
              <a:gd name="connsiteY10" fmla="*/ 132521 h 351182"/>
              <a:gd name="connsiteX11" fmla="*/ 6626 w 308131"/>
              <a:gd name="connsiteY11" fmla="*/ 155713 h 351182"/>
              <a:gd name="connsiteX12" fmla="*/ 13252 w 308131"/>
              <a:gd name="connsiteY12" fmla="*/ 165652 h 351182"/>
              <a:gd name="connsiteX13" fmla="*/ 16565 w 308131"/>
              <a:gd name="connsiteY13" fmla="*/ 175591 h 351182"/>
              <a:gd name="connsiteX14" fmla="*/ 39756 w 308131"/>
              <a:gd name="connsiteY14" fmla="*/ 205408 h 351182"/>
              <a:gd name="connsiteX15" fmla="*/ 46382 w 308131"/>
              <a:gd name="connsiteY15" fmla="*/ 218661 h 351182"/>
              <a:gd name="connsiteX16" fmla="*/ 36443 w 308131"/>
              <a:gd name="connsiteY16" fmla="*/ 225287 h 351182"/>
              <a:gd name="connsiteX17" fmla="*/ 33130 w 308131"/>
              <a:gd name="connsiteY17" fmla="*/ 235226 h 351182"/>
              <a:gd name="connsiteX18" fmla="*/ 49695 w 308131"/>
              <a:gd name="connsiteY18" fmla="*/ 251791 h 351182"/>
              <a:gd name="connsiteX19" fmla="*/ 72887 w 308131"/>
              <a:gd name="connsiteY19" fmla="*/ 245165 h 351182"/>
              <a:gd name="connsiteX20" fmla="*/ 92765 w 308131"/>
              <a:gd name="connsiteY20" fmla="*/ 228600 h 351182"/>
              <a:gd name="connsiteX21" fmla="*/ 96078 w 308131"/>
              <a:gd name="connsiteY21" fmla="*/ 238539 h 351182"/>
              <a:gd name="connsiteX22" fmla="*/ 122582 w 308131"/>
              <a:gd name="connsiteY22" fmla="*/ 248478 h 351182"/>
              <a:gd name="connsiteX23" fmla="*/ 135834 w 308131"/>
              <a:gd name="connsiteY23" fmla="*/ 255104 h 351182"/>
              <a:gd name="connsiteX24" fmla="*/ 205408 w 308131"/>
              <a:gd name="connsiteY24" fmla="*/ 261730 h 351182"/>
              <a:gd name="connsiteX25" fmla="*/ 238539 w 308131"/>
              <a:gd name="connsiteY25" fmla="*/ 265043 h 351182"/>
              <a:gd name="connsiteX26" fmla="*/ 248478 w 308131"/>
              <a:gd name="connsiteY26" fmla="*/ 268356 h 351182"/>
              <a:gd name="connsiteX27" fmla="*/ 268356 w 308131"/>
              <a:gd name="connsiteY27" fmla="*/ 281608 h 351182"/>
              <a:gd name="connsiteX28" fmla="*/ 274982 w 308131"/>
              <a:gd name="connsiteY28" fmla="*/ 291547 h 351182"/>
              <a:gd name="connsiteX29" fmla="*/ 284921 w 308131"/>
              <a:gd name="connsiteY29" fmla="*/ 298174 h 351182"/>
              <a:gd name="connsiteX30" fmla="*/ 298174 w 308131"/>
              <a:gd name="connsiteY30" fmla="*/ 308113 h 351182"/>
              <a:gd name="connsiteX31" fmla="*/ 291547 w 308131"/>
              <a:gd name="connsiteY31" fmla="*/ 321365 h 351182"/>
              <a:gd name="connsiteX32" fmla="*/ 294861 w 308131"/>
              <a:gd name="connsiteY32" fmla="*/ 351182 h 351182"/>
              <a:gd name="connsiteX33" fmla="*/ 308113 w 308131"/>
              <a:gd name="connsiteY33" fmla="*/ 344556 h 3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8131" h="351182">
                <a:moveTo>
                  <a:pt x="43069" y="0"/>
                </a:moveTo>
                <a:cubicBezTo>
                  <a:pt x="48591" y="3313"/>
                  <a:pt x="53874" y="7059"/>
                  <a:pt x="59634" y="9939"/>
                </a:cubicBezTo>
                <a:cubicBezTo>
                  <a:pt x="62758" y="11501"/>
                  <a:pt x="66891" y="11016"/>
                  <a:pt x="69574" y="13252"/>
                </a:cubicBezTo>
                <a:cubicBezTo>
                  <a:pt x="73816" y="16787"/>
                  <a:pt x="76200" y="22087"/>
                  <a:pt x="79513" y="26504"/>
                </a:cubicBezTo>
                <a:cubicBezTo>
                  <a:pt x="80617" y="34234"/>
                  <a:pt x="81070" y="42086"/>
                  <a:pt x="82826" y="49695"/>
                </a:cubicBezTo>
                <a:cubicBezTo>
                  <a:pt x="84397" y="56501"/>
                  <a:pt x="89452" y="69574"/>
                  <a:pt x="89452" y="69574"/>
                </a:cubicBezTo>
                <a:cubicBezTo>
                  <a:pt x="81125" y="94556"/>
                  <a:pt x="92358" y="63763"/>
                  <a:pt x="79513" y="89452"/>
                </a:cubicBezTo>
                <a:cubicBezTo>
                  <a:pt x="72737" y="103005"/>
                  <a:pt x="80650" y="96672"/>
                  <a:pt x="69574" y="109330"/>
                </a:cubicBezTo>
                <a:cubicBezTo>
                  <a:pt x="64432" y="115207"/>
                  <a:pt x="53008" y="125895"/>
                  <a:pt x="53008" y="125895"/>
                </a:cubicBezTo>
                <a:cubicBezTo>
                  <a:pt x="33757" y="119478"/>
                  <a:pt x="25591" y="113671"/>
                  <a:pt x="3313" y="122582"/>
                </a:cubicBezTo>
                <a:cubicBezTo>
                  <a:pt x="71" y="123879"/>
                  <a:pt x="1104" y="129208"/>
                  <a:pt x="0" y="132521"/>
                </a:cubicBezTo>
                <a:cubicBezTo>
                  <a:pt x="1062" y="136768"/>
                  <a:pt x="4249" y="150959"/>
                  <a:pt x="6626" y="155713"/>
                </a:cubicBezTo>
                <a:cubicBezTo>
                  <a:pt x="8407" y="159274"/>
                  <a:pt x="11471" y="162091"/>
                  <a:pt x="13252" y="165652"/>
                </a:cubicBezTo>
                <a:cubicBezTo>
                  <a:pt x="14814" y="168776"/>
                  <a:pt x="14869" y="172538"/>
                  <a:pt x="16565" y="175591"/>
                </a:cubicBezTo>
                <a:cubicBezTo>
                  <a:pt x="26472" y="193423"/>
                  <a:pt x="27683" y="193335"/>
                  <a:pt x="39756" y="205408"/>
                </a:cubicBezTo>
                <a:cubicBezTo>
                  <a:pt x="41965" y="209826"/>
                  <a:pt x="47194" y="213789"/>
                  <a:pt x="46382" y="218661"/>
                </a:cubicBezTo>
                <a:cubicBezTo>
                  <a:pt x="45727" y="222589"/>
                  <a:pt x="38930" y="222178"/>
                  <a:pt x="36443" y="225287"/>
                </a:cubicBezTo>
                <a:cubicBezTo>
                  <a:pt x="34261" y="228014"/>
                  <a:pt x="34234" y="231913"/>
                  <a:pt x="33130" y="235226"/>
                </a:cubicBezTo>
                <a:cubicBezTo>
                  <a:pt x="36850" y="240806"/>
                  <a:pt x="41558" y="250629"/>
                  <a:pt x="49695" y="251791"/>
                </a:cubicBezTo>
                <a:cubicBezTo>
                  <a:pt x="52606" y="252207"/>
                  <a:pt x="69158" y="246408"/>
                  <a:pt x="72887" y="245165"/>
                </a:cubicBezTo>
                <a:cubicBezTo>
                  <a:pt x="73701" y="244351"/>
                  <a:pt x="89075" y="227678"/>
                  <a:pt x="92765" y="228600"/>
                </a:cubicBezTo>
                <a:cubicBezTo>
                  <a:pt x="96153" y="229447"/>
                  <a:pt x="93896" y="235812"/>
                  <a:pt x="96078" y="238539"/>
                </a:cubicBezTo>
                <a:cubicBezTo>
                  <a:pt x="102578" y="246664"/>
                  <a:pt x="113603" y="246682"/>
                  <a:pt x="122582" y="248478"/>
                </a:cubicBezTo>
                <a:cubicBezTo>
                  <a:pt x="126999" y="250687"/>
                  <a:pt x="131295" y="253159"/>
                  <a:pt x="135834" y="255104"/>
                </a:cubicBezTo>
                <a:cubicBezTo>
                  <a:pt x="157464" y="264374"/>
                  <a:pt x="183311" y="260152"/>
                  <a:pt x="205408" y="261730"/>
                </a:cubicBezTo>
                <a:cubicBezTo>
                  <a:pt x="216479" y="262521"/>
                  <a:pt x="227495" y="263939"/>
                  <a:pt x="238539" y="265043"/>
                </a:cubicBezTo>
                <a:cubicBezTo>
                  <a:pt x="241852" y="266147"/>
                  <a:pt x="245425" y="266660"/>
                  <a:pt x="248478" y="268356"/>
                </a:cubicBezTo>
                <a:cubicBezTo>
                  <a:pt x="255439" y="272223"/>
                  <a:pt x="268356" y="281608"/>
                  <a:pt x="268356" y="281608"/>
                </a:cubicBezTo>
                <a:cubicBezTo>
                  <a:pt x="270565" y="284921"/>
                  <a:pt x="272167" y="288731"/>
                  <a:pt x="274982" y="291547"/>
                </a:cubicBezTo>
                <a:cubicBezTo>
                  <a:pt x="277798" y="294363"/>
                  <a:pt x="281681" y="295860"/>
                  <a:pt x="284921" y="298174"/>
                </a:cubicBezTo>
                <a:cubicBezTo>
                  <a:pt x="289414" y="301384"/>
                  <a:pt x="293756" y="304800"/>
                  <a:pt x="298174" y="308113"/>
                </a:cubicBezTo>
                <a:cubicBezTo>
                  <a:pt x="310322" y="344556"/>
                  <a:pt x="297069" y="293755"/>
                  <a:pt x="291547" y="321365"/>
                </a:cubicBezTo>
                <a:cubicBezTo>
                  <a:pt x="289586" y="331171"/>
                  <a:pt x="293756" y="341243"/>
                  <a:pt x="294861" y="351182"/>
                </a:cubicBezTo>
                <a:cubicBezTo>
                  <a:pt x="309184" y="347601"/>
                  <a:pt x="308113" y="352422"/>
                  <a:pt x="308113" y="344556"/>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Freihandform 28"/>
          <p:cNvSpPr/>
          <p:nvPr/>
        </p:nvSpPr>
        <p:spPr>
          <a:xfrm>
            <a:off x="6135757" y="5565913"/>
            <a:ext cx="990600" cy="308113"/>
          </a:xfrm>
          <a:custGeom>
            <a:avLst/>
            <a:gdLst>
              <a:gd name="connsiteX0" fmla="*/ 0 w 990600"/>
              <a:gd name="connsiteY0" fmla="*/ 231913 h 308113"/>
              <a:gd name="connsiteX1" fmla="*/ 43069 w 990600"/>
              <a:gd name="connsiteY1" fmla="*/ 231913 h 308113"/>
              <a:gd name="connsiteX2" fmla="*/ 46382 w 990600"/>
              <a:gd name="connsiteY2" fmla="*/ 221974 h 308113"/>
              <a:gd name="connsiteX3" fmla="*/ 56321 w 990600"/>
              <a:gd name="connsiteY3" fmla="*/ 225287 h 308113"/>
              <a:gd name="connsiteX4" fmla="*/ 66260 w 990600"/>
              <a:gd name="connsiteY4" fmla="*/ 248478 h 308113"/>
              <a:gd name="connsiteX5" fmla="*/ 76200 w 990600"/>
              <a:gd name="connsiteY5" fmla="*/ 255104 h 308113"/>
              <a:gd name="connsiteX6" fmla="*/ 99391 w 990600"/>
              <a:gd name="connsiteY6" fmla="*/ 258417 h 308113"/>
              <a:gd name="connsiteX7" fmla="*/ 142460 w 990600"/>
              <a:gd name="connsiteY7" fmla="*/ 255104 h 308113"/>
              <a:gd name="connsiteX8" fmla="*/ 149086 w 990600"/>
              <a:gd name="connsiteY8" fmla="*/ 245165 h 308113"/>
              <a:gd name="connsiteX9" fmla="*/ 162339 w 990600"/>
              <a:gd name="connsiteY9" fmla="*/ 241852 h 308113"/>
              <a:gd name="connsiteX10" fmla="*/ 172278 w 990600"/>
              <a:gd name="connsiteY10" fmla="*/ 238539 h 308113"/>
              <a:gd name="connsiteX11" fmla="*/ 202095 w 990600"/>
              <a:gd name="connsiteY11" fmla="*/ 245165 h 308113"/>
              <a:gd name="connsiteX12" fmla="*/ 205408 w 990600"/>
              <a:gd name="connsiteY12" fmla="*/ 231913 h 308113"/>
              <a:gd name="connsiteX13" fmla="*/ 215347 w 990600"/>
              <a:gd name="connsiteY13" fmla="*/ 228600 h 308113"/>
              <a:gd name="connsiteX14" fmla="*/ 245165 w 990600"/>
              <a:gd name="connsiteY14" fmla="*/ 225287 h 308113"/>
              <a:gd name="connsiteX15" fmla="*/ 255104 w 990600"/>
              <a:gd name="connsiteY15" fmla="*/ 231913 h 308113"/>
              <a:gd name="connsiteX16" fmla="*/ 241852 w 990600"/>
              <a:gd name="connsiteY16" fmla="*/ 251791 h 308113"/>
              <a:gd name="connsiteX17" fmla="*/ 235226 w 990600"/>
              <a:gd name="connsiteY17" fmla="*/ 261730 h 308113"/>
              <a:gd name="connsiteX18" fmla="*/ 221973 w 990600"/>
              <a:gd name="connsiteY18" fmla="*/ 265044 h 308113"/>
              <a:gd name="connsiteX19" fmla="*/ 241852 w 990600"/>
              <a:gd name="connsiteY19" fmla="*/ 281609 h 308113"/>
              <a:gd name="connsiteX20" fmla="*/ 245165 w 990600"/>
              <a:gd name="connsiteY20" fmla="*/ 298174 h 308113"/>
              <a:gd name="connsiteX21" fmla="*/ 265043 w 990600"/>
              <a:gd name="connsiteY21" fmla="*/ 308113 h 308113"/>
              <a:gd name="connsiteX22" fmla="*/ 271669 w 990600"/>
              <a:gd name="connsiteY22" fmla="*/ 298174 h 308113"/>
              <a:gd name="connsiteX23" fmla="*/ 281608 w 990600"/>
              <a:gd name="connsiteY23" fmla="*/ 291548 h 308113"/>
              <a:gd name="connsiteX24" fmla="*/ 337930 w 990600"/>
              <a:gd name="connsiteY24" fmla="*/ 281609 h 308113"/>
              <a:gd name="connsiteX25" fmla="*/ 341243 w 990600"/>
              <a:gd name="connsiteY25" fmla="*/ 271670 h 308113"/>
              <a:gd name="connsiteX26" fmla="*/ 344556 w 990600"/>
              <a:gd name="connsiteY26" fmla="*/ 258417 h 308113"/>
              <a:gd name="connsiteX27" fmla="*/ 354495 w 990600"/>
              <a:gd name="connsiteY27" fmla="*/ 255104 h 308113"/>
              <a:gd name="connsiteX28" fmla="*/ 364434 w 990600"/>
              <a:gd name="connsiteY28" fmla="*/ 235226 h 308113"/>
              <a:gd name="connsiteX29" fmla="*/ 374373 w 990600"/>
              <a:gd name="connsiteY29" fmla="*/ 231913 h 308113"/>
              <a:gd name="connsiteX30" fmla="*/ 381000 w 990600"/>
              <a:gd name="connsiteY30" fmla="*/ 225287 h 308113"/>
              <a:gd name="connsiteX31" fmla="*/ 420756 w 990600"/>
              <a:gd name="connsiteY31" fmla="*/ 215348 h 308113"/>
              <a:gd name="connsiteX32" fmla="*/ 427382 w 990600"/>
              <a:gd name="connsiteY32" fmla="*/ 205409 h 308113"/>
              <a:gd name="connsiteX33" fmla="*/ 437321 w 990600"/>
              <a:gd name="connsiteY33" fmla="*/ 182217 h 308113"/>
              <a:gd name="connsiteX34" fmla="*/ 450573 w 990600"/>
              <a:gd name="connsiteY34" fmla="*/ 178904 h 308113"/>
              <a:gd name="connsiteX35" fmla="*/ 460513 w 990600"/>
              <a:gd name="connsiteY35" fmla="*/ 172278 h 308113"/>
              <a:gd name="connsiteX36" fmla="*/ 470452 w 990600"/>
              <a:gd name="connsiteY36" fmla="*/ 175591 h 308113"/>
              <a:gd name="connsiteX37" fmla="*/ 480391 w 990600"/>
              <a:gd name="connsiteY37" fmla="*/ 172278 h 308113"/>
              <a:gd name="connsiteX38" fmla="*/ 480391 w 990600"/>
              <a:gd name="connsiteY38" fmla="*/ 145774 h 308113"/>
              <a:gd name="connsiteX39" fmla="*/ 470452 w 990600"/>
              <a:gd name="connsiteY39" fmla="*/ 139148 h 308113"/>
              <a:gd name="connsiteX40" fmla="*/ 483704 w 990600"/>
              <a:gd name="connsiteY40" fmla="*/ 119270 h 308113"/>
              <a:gd name="connsiteX41" fmla="*/ 503582 w 990600"/>
              <a:gd name="connsiteY41" fmla="*/ 125896 h 308113"/>
              <a:gd name="connsiteX42" fmla="*/ 513521 w 990600"/>
              <a:gd name="connsiteY42" fmla="*/ 119270 h 308113"/>
              <a:gd name="connsiteX43" fmla="*/ 526773 w 990600"/>
              <a:gd name="connsiteY43" fmla="*/ 115957 h 308113"/>
              <a:gd name="connsiteX44" fmla="*/ 530086 w 990600"/>
              <a:gd name="connsiteY44" fmla="*/ 102704 h 308113"/>
              <a:gd name="connsiteX45" fmla="*/ 543339 w 990600"/>
              <a:gd name="connsiteY45" fmla="*/ 99391 h 308113"/>
              <a:gd name="connsiteX46" fmla="*/ 559904 w 990600"/>
              <a:gd name="connsiteY46" fmla="*/ 96078 h 308113"/>
              <a:gd name="connsiteX47" fmla="*/ 612913 w 990600"/>
              <a:gd name="connsiteY47" fmla="*/ 92765 h 308113"/>
              <a:gd name="connsiteX48" fmla="*/ 609600 w 990600"/>
              <a:gd name="connsiteY48" fmla="*/ 102704 h 308113"/>
              <a:gd name="connsiteX49" fmla="*/ 619539 w 990600"/>
              <a:gd name="connsiteY49" fmla="*/ 125896 h 308113"/>
              <a:gd name="connsiteX50" fmla="*/ 646043 w 990600"/>
              <a:gd name="connsiteY50" fmla="*/ 155713 h 308113"/>
              <a:gd name="connsiteX51" fmla="*/ 655982 w 990600"/>
              <a:gd name="connsiteY51" fmla="*/ 162339 h 308113"/>
              <a:gd name="connsiteX52" fmla="*/ 689113 w 990600"/>
              <a:gd name="connsiteY52" fmla="*/ 159026 h 308113"/>
              <a:gd name="connsiteX53" fmla="*/ 702365 w 990600"/>
              <a:gd name="connsiteY53" fmla="*/ 125896 h 308113"/>
              <a:gd name="connsiteX54" fmla="*/ 708991 w 990600"/>
              <a:gd name="connsiteY54" fmla="*/ 115957 h 308113"/>
              <a:gd name="connsiteX55" fmla="*/ 708991 w 990600"/>
              <a:gd name="connsiteY55" fmla="*/ 72887 h 308113"/>
              <a:gd name="connsiteX56" fmla="*/ 728869 w 990600"/>
              <a:gd name="connsiteY56" fmla="*/ 62948 h 308113"/>
              <a:gd name="connsiteX57" fmla="*/ 738808 w 990600"/>
              <a:gd name="connsiteY57" fmla="*/ 53009 h 308113"/>
              <a:gd name="connsiteX58" fmla="*/ 748747 w 990600"/>
              <a:gd name="connsiteY58" fmla="*/ 49696 h 308113"/>
              <a:gd name="connsiteX59" fmla="*/ 755373 w 990600"/>
              <a:gd name="connsiteY59" fmla="*/ 29817 h 308113"/>
              <a:gd name="connsiteX60" fmla="*/ 762000 w 990600"/>
              <a:gd name="connsiteY60" fmla="*/ 23191 h 308113"/>
              <a:gd name="connsiteX61" fmla="*/ 771939 w 990600"/>
              <a:gd name="connsiteY61" fmla="*/ 3313 h 308113"/>
              <a:gd name="connsiteX62" fmla="*/ 785191 w 990600"/>
              <a:gd name="connsiteY62" fmla="*/ 0 h 308113"/>
              <a:gd name="connsiteX63" fmla="*/ 821634 w 990600"/>
              <a:gd name="connsiteY63" fmla="*/ 9939 h 308113"/>
              <a:gd name="connsiteX64" fmla="*/ 841513 w 990600"/>
              <a:gd name="connsiteY64" fmla="*/ 16565 h 308113"/>
              <a:gd name="connsiteX65" fmla="*/ 861391 w 990600"/>
              <a:gd name="connsiteY65" fmla="*/ 13252 h 308113"/>
              <a:gd name="connsiteX66" fmla="*/ 864704 w 990600"/>
              <a:gd name="connsiteY66" fmla="*/ 3313 h 308113"/>
              <a:gd name="connsiteX67" fmla="*/ 901147 w 990600"/>
              <a:gd name="connsiteY67" fmla="*/ 6626 h 308113"/>
              <a:gd name="connsiteX68" fmla="*/ 904460 w 990600"/>
              <a:gd name="connsiteY68" fmla="*/ 33130 h 308113"/>
              <a:gd name="connsiteX69" fmla="*/ 927652 w 990600"/>
              <a:gd name="connsiteY69" fmla="*/ 59635 h 308113"/>
              <a:gd name="connsiteX70" fmla="*/ 950843 w 990600"/>
              <a:gd name="connsiteY70" fmla="*/ 86139 h 308113"/>
              <a:gd name="connsiteX71" fmla="*/ 957469 w 990600"/>
              <a:gd name="connsiteY71" fmla="*/ 76200 h 308113"/>
              <a:gd name="connsiteX72" fmla="*/ 970721 w 990600"/>
              <a:gd name="connsiteY72" fmla="*/ 62948 h 308113"/>
              <a:gd name="connsiteX73" fmla="*/ 983973 w 990600"/>
              <a:gd name="connsiteY73" fmla="*/ 46383 h 308113"/>
              <a:gd name="connsiteX74" fmla="*/ 990600 w 990600"/>
              <a:gd name="connsiteY74" fmla="*/ 36444 h 3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90600" h="308113">
                <a:moveTo>
                  <a:pt x="0" y="231913"/>
                </a:moveTo>
                <a:cubicBezTo>
                  <a:pt x="13829" y="234218"/>
                  <a:pt x="29214" y="238840"/>
                  <a:pt x="43069" y="231913"/>
                </a:cubicBezTo>
                <a:cubicBezTo>
                  <a:pt x="46193" y="230351"/>
                  <a:pt x="45278" y="225287"/>
                  <a:pt x="46382" y="221974"/>
                </a:cubicBezTo>
                <a:cubicBezTo>
                  <a:pt x="49695" y="223078"/>
                  <a:pt x="53594" y="223105"/>
                  <a:pt x="56321" y="225287"/>
                </a:cubicBezTo>
                <a:cubicBezTo>
                  <a:pt x="69685" y="235978"/>
                  <a:pt x="57164" y="234835"/>
                  <a:pt x="66260" y="248478"/>
                </a:cubicBezTo>
                <a:cubicBezTo>
                  <a:pt x="68469" y="251791"/>
                  <a:pt x="72887" y="252895"/>
                  <a:pt x="76200" y="255104"/>
                </a:cubicBezTo>
                <a:cubicBezTo>
                  <a:pt x="103851" y="245887"/>
                  <a:pt x="64593" y="256370"/>
                  <a:pt x="99391" y="258417"/>
                </a:cubicBezTo>
                <a:cubicBezTo>
                  <a:pt x="113765" y="259263"/>
                  <a:pt x="128104" y="256208"/>
                  <a:pt x="142460" y="255104"/>
                </a:cubicBezTo>
                <a:cubicBezTo>
                  <a:pt x="144669" y="251791"/>
                  <a:pt x="145773" y="247374"/>
                  <a:pt x="149086" y="245165"/>
                </a:cubicBezTo>
                <a:cubicBezTo>
                  <a:pt x="152875" y="242639"/>
                  <a:pt x="157961" y="243103"/>
                  <a:pt x="162339" y="241852"/>
                </a:cubicBezTo>
                <a:cubicBezTo>
                  <a:pt x="165697" y="240893"/>
                  <a:pt x="168965" y="239643"/>
                  <a:pt x="172278" y="238539"/>
                </a:cubicBezTo>
                <a:cubicBezTo>
                  <a:pt x="176983" y="252654"/>
                  <a:pt x="175755" y="259798"/>
                  <a:pt x="202095" y="245165"/>
                </a:cubicBezTo>
                <a:cubicBezTo>
                  <a:pt x="206075" y="242954"/>
                  <a:pt x="202564" y="235469"/>
                  <a:pt x="205408" y="231913"/>
                </a:cubicBezTo>
                <a:cubicBezTo>
                  <a:pt x="207590" y="229186"/>
                  <a:pt x="211902" y="229174"/>
                  <a:pt x="215347" y="228600"/>
                </a:cubicBezTo>
                <a:cubicBezTo>
                  <a:pt x="225211" y="226956"/>
                  <a:pt x="235226" y="226391"/>
                  <a:pt x="245165" y="225287"/>
                </a:cubicBezTo>
                <a:cubicBezTo>
                  <a:pt x="248478" y="227496"/>
                  <a:pt x="253845" y="228136"/>
                  <a:pt x="255104" y="231913"/>
                </a:cubicBezTo>
                <a:cubicBezTo>
                  <a:pt x="258994" y="243582"/>
                  <a:pt x="248436" y="247401"/>
                  <a:pt x="241852" y="251791"/>
                </a:cubicBezTo>
                <a:cubicBezTo>
                  <a:pt x="239643" y="255104"/>
                  <a:pt x="238539" y="259521"/>
                  <a:pt x="235226" y="261730"/>
                </a:cubicBezTo>
                <a:cubicBezTo>
                  <a:pt x="231437" y="264256"/>
                  <a:pt x="224316" y="261139"/>
                  <a:pt x="221973" y="265044"/>
                </a:cubicBezTo>
                <a:cubicBezTo>
                  <a:pt x="212448" y="280919"/>
                  <a:pt x="238388" y="280916"/>
                  <a:pt x="241852" y="281609"/>
                </a:cubicBezTo>
                <a:cubicBezTo>
                  <a:pt x="242956" y="287131"/>
                  <a:pt x="242371" y="293285"/>
                  <a:pt x="245165" y="298174"/>
                </a:cubicBezTo>
                <a:cubicBezTo>
                  <a:pt x="248187" y="303463"/>
                  <a:pt x="259941" y="306412"/>
                  <a:pt x="265043" y="308113"/>
                </a:cubicBezTo>
                <a:cubicBezTo>
                  <a:pt x="267252" y="304800"/>
                  <a:pt x="268853" y="300990"/>
                  <a:pt x="271669" y="298174"/>
                </a:cubicBezTo>
                <a:cubicBezTo>
                  <a:pt x="274485" y="295358"/>
                  <a:pt x="277969" y="293165"/>
                  <a:pt x="281608" y="291548"/>
                </a:cubicBezTo>
                <a:cubicBezTo>
                  <a:pt x="303174" y="281963"/>
                  <a:pt x="311793" y="283985"/>
                  <a:pt x="337930" y="281609"/>
                </a:cubicBezTo>
                <a:cubicBezTo>
                  <a:pt x="339034" y="278296"/>
                  <a:pt x="340284" y="275028"/>
                  <a:pt x="341243" y="271670"/>
                </a:cubicBezTo>
                <a:cubicBezTo>
                  <a:pt x="342494" y="267292"/>
                  <a:pt x="341711" y="261973"/>
                  <a:pt x="344556" y="258417"/>
                </a:cubicBezTo>
                <a:cubicBezTo>
                  <a:pt x="346737" y="255690"/>
                  <a:pt x="351182" y="256208"/>
                  <a:pt x="354495" y="255104"/>
                </a:cubicBezTo>
                <a:cubicBezTo>
                  <a:pt x="356677" y="248557"/>
                  <a:pt x="358596" y="239897"/>
                  <a:pt x="364434" y="235226"/>
                </a:cubicBezTo>
                <a:cubicBezTo>
                  <a:pt x="367161" y="233044"/>
                  <a:pt x="371060" y="233017"/>
                  <a:pt x="374373" y="231913"/>
                </a:cubicBezTo>
                <a:cubicBezTo>
                  <a:pt x="376582" y="229704"/>
                  <a:pt x="378561" y="227238"/>
                  <a:pt x="381000" y="225287"/>
                </a:cubicBezTo>
                <a:cubicBezTo>
                  <a:pt x="395727" y="213506"/>
                  <a:pt x="395855" y="218115"/>
                  <a:pt x="420756" y="215348"/>
                </a:cubicBezTo>
                <a:cubicBezTo>
                  <a:pt x="422965" y="212035"/>
                  <a:pt x="425601" y="208970"/>
                  <a:pt x="427382" y="205409"/>
                </a:cubicBezTo>
                <a:cubicBezTo>
                  <a:pt x="430646" y="198882"/>
                  <a:pt x="431412" y="187141"/>
                  <a:pt x="437321" y="182217"/>
                </a:cubicBezTo>
                <a:cubicBezTo>
                  <a:pt x="440819" y="179302"/>
                  <a:pt x="446156" y="180008"/>
                  <a:pt x="450573" y="178904"/>
                </a:cubicBezTo>
                <a:cubicBezTo>
                  <a:pt x="453886" y="176695"/>
                  <a:pt x="456585" y="172933"/>
                  <a:pt x="460513" y="172278"/>
                </a:cubicBezTo>
                <a:cubicBezTo>
                  <a:pt x="463958" y="171704"/>
                  <a:pt x="466960" y="175591"/>
                  <a:pt x="470452" y="175591"/>
                </a:cubicBezTo>
                <a:cubicBezTo>
                  <a:pt x="473944" y="175591"/>
                  <a:pt x="477078" y="173382"/>
                  <a:pt x="480391" y="172278"/>
                </a:cubicBezTo>
                <a:cubicBezTo>
                  <a:pt x="483788" y="162086"/>
                  <a:pt x="487124" y="157557"/>
                  <a:pt x="480391" y="145774"/>
                </a:cubicBezTo>
                <a:cubicBezTo>
                  <a:pt x="478416" y="142317"/>
                  <a:pt x="473765" y="141357"/>
                  <a:pt x="470452" y="139148"/>
                </a:cubicBezTo>
                <a:cubicBezTo>
                  <a:pt x="472401" y="133301"/>
                  <a:pt x="475114" y="120224"/>
                  <a:pt x="483704" y="119270"/>
                </a:cubicBezTo>
                <a:cubicBezTo>
                  <a:pt x="490646" y="118499"/>
                  <a:pt x="503582" y="125896"/>
                  <a:pt x="503582" y="125896"/>
                </a:cubicBezTo>
                <a:cubicBezTo>
                  <a:pt x="506895" y="123687"/>
                  <a:pt x="509861" y="120838"/>
                  <a:pt x="513521" y="119270"/>
                </a:cubicBezTo>
                <a:cubicBezTo>
                  <a:pt x="517706" y="117476"/>
                  <a:pt x="523553" y="119177"/>
                  <a:pt x="526773" y="115957"/>
                </a:cubicBezTo>
                <a:cubicBezTo>
                  <a:pt x="529993" y="112737"/>
                  <a:pt x="526866" y="105924"/>
                  <a:pt x="530086" y="102704"/>
                </a:cubicBezTo>
                <a:cubicBezTo>
                  <a:pt x="533306" y="99484"/>
                  <a:pt x="538894" y="100379"/>
                  <a:pt x="543339" y="99391"/>
                </a:cubicBezTo>
                <a:cubicBezTo>
                  <a:pt x="548836" y="98169"/>
                  <a:pt x="554298" y="96612"/>
                  <a:pt x="559904" y="96078"/>
                </a:cubicBezTo>
                <a:cubicBezTo>
                  <a:pt x="577528" y="94400"/>
                  <a:pt x="595243" y="93869"/>
                  <a:pt x="612913" y="92765"/>
                </a:cubicBezTo>
                <a:cubicBezTo>
                  <a:pt x="611809" y="96078"/>
                  <a:pt x="609600" y="99212"/>
                  <a:pt x="609600" y="102704"/>
                </a:cubicBezTo>
                <a:cubicBezTo>
                  <a:pt x="609600" y="107351"/>
                  <a:pt x="618244" y="123630"/>
                  <a:pt x="619539" y="125896"/>
                </a:cubicBezTo>
                <a:cubicBezTo>
                  <a:pt x="625667" y="136620"/>
                  <a:pt x="636754" y="149520"/>
                  <a:pt x="646043" y="155713"/>
                </a:cubicBezTo>
                <a:lnTo>
                  <a:pt x="655982" y="162339"/>
                </a:lnTo>
                <a:cubicBezTo>
                  <a:pt x="667026" y="161235"/>
                  <a:pt x="678505" y="162290"/>
                  <a:pt x="689113" y="159026"/>
                </a:cubicBezTo>
                <a:cubicBezTo>
                  <a:pt x="703927" y="154468"/>
                  <a:pt x="699468" y="135554"/>
                  <a:pt x="702365" y="125896"/>
                </a:cubicBezTo>
                <a:cubicBezTo>
                  <a:pt x="703509" y="122082"/>
                  <a:pt x="706782" y="119270"/>
                  <a:pt x="708991" y="115957"/>
                </a:cubicBezTo>
                <a:cubicBezTo>
                  <a:pt x="707646" y="105197"/>
                  <a:pt x="702245" y="84692"/>
                  <a:pt x="708991" y="72887"/>
                </a:cubicBezTo>
                <a:cubicBezTo>
                  <a:pt x="712013" y="67598"/>
                  <a:pt x="723767" y="64649"/>
                  <a:pt x="728869" y="62948"/>
                </a:cubicBezTo>
                <a:cubicBezTo>
                  <a:pt x="732182" y="59635"/>
                  <a:pt x="734910" y="55608"/>
                  <a:pt x="738808" y="53009"/>
                </a:cubicBezTo>
                <a:cubicBezTo>
                  <a:pt x="741714" y="51072"/>
                  <a:pt x="746717" y="52538"/>
                  <a:pt x="748747" y="49696"/>
                </a:cubicBezTo>
                <a:cubicBezTo>
                  <a:pt x="752807" y="44012"/>
                  <a:pt x="750434" y="34756"/>
                  <a:pt x="755373" y="29817"/>
                </a:cubicBezTo>
                <a:lnTo>
                  <a:pt x="762000" y="23191"/>
                </a:lnTo>
                <a:cubicBezTo>
                  <a:pt x="763890" y="17521"/>
                  <a:pt x="766434" y="6983"/>
                  <a:pt x="771939" y="3313"/>
                </a:cubicBezTo>
                <a:cubicBezTo>
                  <a:pt x="775728" y="787"/>
                  <a:pt x="780774" y="1104"/>
                  <a:pt x="785191" y="0"/>
                </a:cubicBezTo>
                <a:cubicBezTo>
                  <a:pt x="842633" y="7180"/>
                  <a:pt x="792218" y="-3134"/>
                  <a:pt x="821634" y="9939"/>
                </a:cubicBezTo>
                <a:cubicBezTo>
                  <a:pt x="828017" y="12776"/>
                  <a:pt x="841513" y="16565"/>
                  <a:pt x="841513" y="16565"/>
                </a:cubicBezTo>
                <a:cubicBezTo>
                  <a:pt x="848139" y="15461"/>
                  <a:pt x="855559" y="16585"/>
                  <a:pt x="861391" y="13252"/>
                </a:cubicBezTo>
                <a:cubicBezTo>
                  <a:pt x="864423" y="11519"/>
                  <a:pt x="861259" y="3887"/>
                  <a:pt x="864704" y="3313"/>
                </a:cubicBezTo>
                <a:cubicBezTo>
                  <a:pt x="876736" y="1308"/>
                  <a:pt x="888999" y="5522"/>
                  <a:pt x="901147" y="6626"/>
                </a:cubicBezTo>
                <a:cubicBezTo>
                  <a:pt x="902251" y="15461"/>
                  <a:pt x="902117" y="24540"/>
                  <a:pt x="904460" y="33130"/>
                </a:cubicBezTo>
                <a:cubicBezTo>
                  <a:pt x="906742" y="41496"/>
                  <a:pt x="925284" y="56083"/>
                  <a:pt x="927652" y="59635"/>
                </a:cubicBezTo>
                <a:cubicBezTo>
                  <a:pt x="943113" y="82826"/>
                  <a:pt x="934278" y="75096"/>
                  <a:pt x="950843" y="86139"/>
                </a:cubicBezTo>
                <a:cubicBezTo>
                  <a:pt x="953052" y="82826"/>
                  <a:pt x="956814" y="80128"/>
                  <a:pt x="957469" y="76200"/>
                </a:cubicBezTo>
                <a:cubicBezTo>
                  <a:pt x="960279" y="59338"/>
                  <a:pt x="937987" y="69495"/>
                  <a:pt x="970721" y="62948"/>
                </a:cubicBezTo>
                <a:cubicBezTo>
                  <a:pt x="987477" y="51777"/>
                  <a:pt x="975971" y="62386"/>
                  <a:pt x="983973" y="46383"/>
                </a:cubicBezTo>
                <a:cubicBezTo>
                  <a:pt x="985754" y="42822"/>
                  <a:pt x="990600" y="36444"/>
                  <a:pt x="990600" y="3644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reihandform 29"/>
          <p:cNvSpPr/>
          <p:nvPr/>
        </p:nvSpPr>
        <p:spPr>
          <a:xfrm>
            <a:off x="7126115" y="5045765"/>
            <a:ext cx="474007" cy="559905"/>
          </a:xfrm>
          <a:custGeom>
            <a:avLst/>
            <a:gdLst>
              <a:gd name="connsiteX0" fmla="*/ 474007 w 474007"/>
              <a:gd name="connsiteY0" fmla="*/ 0 h 559905"/>
              <a:gd name="connsiteX1" fmla="*/ 457442 w 474007"/>
              <a:gd name="connsiteY1" fmla="*/ 3313 h 559905"/>
              <a:gd name="connsiteX2" fmla="*/ 454128 w 474007"/>
              <a:gd name="connsiteY2" fmla="*/ 13252 h 559905"/>
              <a:gd name="connsiteX3" fmla="*/ 434250 w 474007"/>
              <a:gd name="connsiteY3" fmla="*/ 33131 h 559905"/>
              <a:gd name="connsiteX4" fmla="*/ 420998 w 474007"/>
              <a:gd name="connsiteY4" fmla="*/ 43070 h 559905"/>
              <a:gd name="connsiteX5" fmla="*/ 411059 w 474007"/>
              <a:gd name="connsiteY5" fmla="*/ 46383 h 559905"/>
              <a:gd name="connsiteX6" fmla="*/ 401120 w 474007"/>
              <a:gd name="connsiteY6" fmla="*/ 53009 h 559905"/>
              <a:gd name="connsiteX7" fmla="*/ 394494 w 474007"/>
              <a:gd name="connsiteY7" fmla="*/ 43070 h 559905"/>
              <a:gd name="connsiteX8" fmla="*/ 381242 w 474007"/>
              <a:gd name="connsiteY8" fmla="*/ 66261 h 559905"/>
              <a:gd name="connsiteX9" fmla="*/ 348111 w 474007"/>
              <a:gd name="connsiteY9" fmla="*/ 76200 h 559905"/>
              <a:gd name="connsiteX10" fmla="*/ 358050 w 474007"/>
              <a:gd name="connsiteY10" fmla="*/ 89452 h 559905"/>
              <a:gd name="connsiteX11" fmla="*/ 361363 w 474007"/>
              <a:gd name="connsiteY11" fmla="*/ 99392 h 559905"/>
              <a:gd name="connsiteX12" fmla="*/ 351424 w 474007"/>
              <a:gd name="connsiteY12" fmla="*/ 109331 h 559905"/>
              <a:gd name="connsiteX13" fmla="*/ 344798 w 474007"/>
              <a:gd name="connsiteY13" fmla="*/ 132522 h 559905"/>
              <a:gd name="connsiteX14" fmla="*/ 338172 w 474007"/>
              <a:gd name="connsiteY14" fmla="*/ 142461 h 559905"/>
              <a:gd name="connsiteX15" fmla="*/ 331546 w 474007"/>
              <a:gd name="connsiteY15" fmla="*/ 162339 h 559905"/>
              <a:gd name="connsiteX16" fmla="*/ 301728 w 474007"/>
              <a:gd name="connsiteY16" fmla="*/ 178905 h 559905"/>
              <a:gd name="connsiteX17" fmla="*/ 275224 w 474007"/>
              <a:gd name="connsiteY17" fmla="*/ 175592 h 559905"/>
              <a:gd name="connsiteX18" fmla="*/ 265285 w 474007"/>
              <a:gd name="connsiteY18" fmla="*/ 172278 h 559905"/>
              <a:gd name="connsiteX19" fmla="*/ 235468 w 474007"/>
              <a:gd name="connsiteY19" fmla="*/ 175592 h 559905"/>
              <a:gd name="connsiteX20" fmla="*/ 245407 w 474007"/>
              <a:gd name="connsiteY20" fmla="*/ 178905 h 559905"/>
              <a:gd name="connsiteX21" fmla="*/ 248720 w 474007"/>
              <a:gd name="connsiteY21" fmla="*/ 198783 h 559905"/>
              <a:gd name="connsiteX22" fmla="*/ 212276 w 474007"/>
              <a:gd name="connsiteY22" fmla="*/ 208722 h 559905"/>
              <a:gd name="connsiteX23" fmla="*/ 195711 w 474007"/>
              <a:gd name="connsiteY23" fmla="*/ 225287 h 559905"/>
              <a:gd name="connsiteX24" fmla="*/ 215589 w 474007"/>
              <a:gd name="connsiteY24" fmla="*/ 235226 h 559905"/>
              <a:gd name="connsiteX25" fmla="*/ 212276 w 474007"/>
              <a:gd name="connsiteY25" fmla="*/ 274983 h 559905"/>
              <a:gd name="connsiteX26" fmla="*/ 208963 w 474007"/>
              <a:gd name="connsiteY26" fmla="*/ 294861 h 559905"/>
              <a:gd name="connsiteX27" fmla="*/ 185772 w 474007"/>
              <a:gd name="connsiteY27" fmla="*/ 298174 h 559905"/>
              <a:gd name="connsiteX28" fmla="*/ 155955 w 474007"/>
              <a:gd name="connsiteY28" fmla="*/ 321365 h 559905"/>
              <a:gd name="connsiteX29" fmla="*/ 159268 w 474007"/>
              <a:gd name="connsiteY29" fmla="*/ 331305 h 559905"/>
              <a:gd name="connsiteX30" fmla="*/ 172520 w 474007"/>
              <a:gd name="connsiteY30" fmla="*/ 334618 h 559905"/>
              <a:gd name="connsiteX31" fmla="*/ 162581 w 474007"/>
              <a:gd name="connsiteY31" fmla="*/ 367748 h 559905"/>
              <a:gd name="connsiteX32" fmla="*/ 169207 w 474007"/>
              <a:gd name="connsiteY32" fmla="*/ 390939 h 559905"/>
              <a:gd name="connsiteX33" fmla="*/ 175833 w 474007"/>
              <a:gd name="connsiteY33" fmla="*/ 400878 h 559905"/>
              <a:gd name="connsiteX34" fmla="*/ 169207 w 474007"/>
              <a:gd name="connsiteY34" fmla="*/ 407505 h 559905"/>
              <a:gd name="connsiteX35" fmla="*/ 136076 w 474007"/>
              <a:gd name="connsiteY35" fmla="*/ 410818 h 559905"/>
              <a:gd name="connsiteX36" fmla="*/ 132763 w 474007"/>
              <a:gd name="connsiteY36" fmla="*/ 437322 h 559905"/>
              <a:gd name="connsiteX37" fmla="*/ 129450 w 474007"/>
              <a:gd name="connsiteY37" fmla="*/ 447261 h 559905"/>
              <a:gd name="connsiteX38" fmla="*/ 122824 w 474007"/>
              <a:gd name="connsiteY38" fmla="*/ 457200 h 559905"/>
              <a:gd name="connsiteX39" fmla="*/ 119511 w 474007"/>
              <a:gd name="connsiteY39" fmla="*/ 467139 h 559905"/>
              <a:gd name="connsiteX40" fmla="*/ 109572 w 474007"/>
              <a:gd name="connsiteY40" fmla="*/ 470452 h 559905"/>
              <a:gd name="connsiteX41" fmla="*/ 93007 w 474007"/>
              <a:gd name="connsiteY41" fmla="*/ 483705 h 559905"/>
              <a:gd name="connsiteX42" fmla="*/ 63189 w 474007"/>
              <a:gd name="connsiteY42" fmla="*/ 480392 h 559905"/>
              <a:gd name="connsiteX43" fmla="*/ 56563 w 474007"/>
              <a:gd name="connsiteY43" fmla="*/ 473765 h 559905"/>
              <a:gd name="connsiteX44" fmla="*/ 43311 w 474007"/>
              <a:gd name="connsiteY44" fmla="*/ 470452 h 559905"/>
              <a:gd name="connsiteX45" fmla="*/ 23433 w 474007"/>
              <a:gd name="connsiteY45" fmla="*/ 500270 h 559905"/>
              <a:gd name="connsiteX46" fmla="*/ 16807 w 474007"/>
              <a:gd name="connsiteY46" fmla="*/ 510209 h 559905"/>
              <a:gd name="connsiteX47" fmla="*/ 10181 w 474007"/>
              <a:gd name="connsiteY47" fmla="*/ 530087 h 559905"/>
              <a:gd name="connsiteX48" fmla="*/ 242 w 474007"/>
              <a:gd name="connsiteY48" fmla="*/ 549965 h 559905"/>
              <a:gd name="connsiteX49" fmla="*/ 242 w 474007"/>
              <a:gd name="connsiteY49" fmla="*/ 559905 h 55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74007" h="559905">
                <a:moveTo>
                  <a:pt x="474007" y="0"/>
                </a:moveTo>
                <a:cubicBezTo>
                  <a:pt x="468485" y="1104"/>
                  <a:pt x="462127" y="190"/>
                  <a:pt x="457442" y="3313"/>
                </a:cubicBezTo>
                <a:cubicBezTo>
                  <a:pt x="454536" y="5250"/>
                  <a:pt x="456272" y="10495"/>
                  <a:pt x="454128" y="13252"/>
                </a:cubicBezTo>
                <a:cubicBezTo>
                  <a:pt x="448375" y="20649"/>
                  <a:pt x="441747" y="27509"/>
                  <a:pt x="434250" y="33131"/>
                </a:cubicBezTo>
                <a:cubicBezTo>
                  <a:pt x="429833" y="36444"/>
                  <a:pt x="425792" y="40330"/>
                  <a:pt x="420998" y="43070"/>
                </a:cubicBezTo>
                <a:cubicBezTo>
                  <a:pt x="417966" y="44803"/>
                  <a:pt x="414183" y="44821"/>
                  <a:pt x="411059" y="46383"/>
                </a:cubicBezTo>
                <a:cubicBezTo>
                  <a:pt x="407498" y="48164"/>
                  <a:pt x="404433" y="50800"/>
                  <a:pt x="401120" y="53009"/>
                </a:cubicBezTo>
                <a:cubicBezTo>
                  <a:pt x="398911" y="49696"/>
                  <a:pt x="398476" y="43070"/>
                  <a:pt x="394494" y="43070"/>
                </a:cubicBezTo>
                <a:cubicBezTo>
                  <a:pt x="383336" y="43070"/>
                  <a:pt x="383747" y="61252"/>
                  <a:pt x="381242" y="66261"/>
                </a:cubicBezTo>
                <a:cubicBezTo>
                  <a:pt x="375212" y="78321"/>
                  <a:pt x="358069" y="74955"/>
                  <a:pt x="348111" y="76200"/>
                </a:cubicBezTo>
                <a:cubicBezTo>
                  <a:pt x="341511" y="96001"/>
                  <a:pt x="343819" y="78066"/>
                  <a:pt x="358050" y="89452"/>
                </a:cubicBezTo>
                <a:cubicBezTo>
                  <a:pt x="360777" y="91634"/>
                  <a:pt x="360259" y="96079"/>
                  <a:pt x="361363" y="99392"/>
                </a:cubicBezTo>
                <a:cubicBezTo>
                  <a:pt x="358050" y="102705"/>
                  <a:pt x="354023" y="105433"/>
                  <a:pt x="351424" y="109331"/>
                </a:cubicBezTo>
                <a:cubicBezTo>
                  <a:pt x="348845" y="113199"/>
                  <a:pt x="346123" y="129429"/>
                  <a:pt x="344798" y="132522"/>
                </a:cubicBezTo>
                <a:cubicBezTo>
                  <a:pt x="343230" y="136182"/>
                  <a:pt x="339789" y="138822"/>
                  <a:pt x="338172" y="142461"/>
                </a:cubicBezTo>
                <a:cubicBezTo>
                  <a:pt x="335335" y="148843"/>
                  <a:pt x="337357" y="158465"/>
                  <a:pt x="331546" y="162339"/>
                </a:cubicBezTo>
                <a:cubicBezTo>
                  <a:pt x="308762" y="177529"/>
                  <a:pt x="319223" y="173074"/>
                  <a:pt x="301728" y="178905"/>
                </a:cubicBezTo>
                <a:cubicBezTo>
                  <a:pt x="292893" y="177801"/>
                  <a:pt x="283984" y="177185"/>
                  <a:pt x="275224" y="175592"/>
                </a:cubicBezTo>
                <a:cubicBezTo>
                  <a:pt x="271788" y="174967"/>
                  <a:pt x="268777" y="172278"/>
                  <a:pt x="265285" y="172278"/>
                </a:cubicBezTo>
                <a:cubicBezTo>
                  <a:pt x="255285" y="172278"/>
                  <a:pt x="245407" y="174487"/>
                  <a:pt x="235468" y="175592"/>
                </a:cubicBezTo>
                <a:cubicBezTo>
                  <a:pt x="238781" y="176696"/>
                  <a:pt x="242680" y="176723"/>
                  <a:pt x="245407" y="178905"/>
                </a:cubicBezTo>
                <a:cubicBezTo>
                  <a:pt x="250060" y="182627"/>
                  <a:pt x="256722" y="193068"/>
                  <a:pt x="248720" y="198783"/>
                </a:cubicBezTo>
                <a:cubicBezTo>
                  <a:pt x="242181" y="203454"/>
                  <a:pt x="220629" y="207052"/>
                  <a:pt x="212276" y="208722"/>
                </a:cubicBezTo>
                <a:cubicBezTo>
                  <a:pt x="211257" y="209402"/>
                  <a:pt x="192313" y="220190"/>
                  <a:pt x="195711" y="225287"/>
                </a:cubicBezTo>
                <a:cubicBezTo>
                  <a:pt x="199820" y="231451"/>
                  <a:pt x="208963" y="231913"/>
                  <a:pt x="215589" y="235226"/>
                </a:cubicBezTo>
                <a:cubicBezTo>
                  <a:pt x="201922" y="255727"/>
                  <a:pt x="212276" y="235579"/>
                  <a:pt x="212276" y="274983"/>
                </a:cubicBezTo>
                <a:cubicBezTo>
                  <a:pt x="212276" y="281700"/>
                  <a:pt x="214018" y="290438"/>
                  <a:pt x="208963" y="294861"/>
                </a:cubicBezTo>
                <a:cubicBezTo>
                  <a:pt x="203086" y="300003"/>
                  <a:pt x="193502" y="297070"/>
                  <a:pt x="185772" y="298174"/>
                </a:cubicBezTo>
                <a:cubicBezTo>
                  <a:pt x="161996" y="314025"/>
                  <a:pt x="171525" y="305795"/>
                  <a:pt x="155955" y="321365"/>
                </a:cubicBezTo>
                <a:cubicBezTo>
                  <a:pt x="157059" y="324678"/>
                  <a:pt x="156541" y="329123"/>
                  <a:pt x="159268" y="331305"/>
                </a:cubicBezTo>
                <a:cubicBezTo>
                  <a:pt x="162823" y="334150"/>
                  <a:pt x="170921" y="330355"/>
                  <a:pt x="172520" y="334618"/>
                </a:cubicBezTo>
                <a:cubicBezTo>
                  <a:pt x="177636" y="348262"/>
                  <a:pt x="168953" y="358190"/>
                  <a:pt x="162581" y="367748"/>
                </a:cubicBezTo>
                <a:cubicBezTo>
                  <a:pt x="163642" y="371994"/>
                  <a:pt x="166831" y="386186"/>
                  <a:pt x="169207" y="390939"/>
                </a:cubicBezTo>
                <a:cubicBezTo>
                  <a:pt x="170988" y="394500"/>
                  <a:pt x="173624" y="397565"/>
                  <a:pt x="175833" y="400878"/>
                </a:cubicBezTo>
                <a:cubicBezTo>
                  <a:pt x="173624" y="403087"/>
                  <a:pt x="172237" y="406747"/>
                  <a:pt x="169207" y="407505"/>
                </a:cubicBezTo>
                <a:cubicBezTo>
                  <a:pt x="158440" y="410197"/>
                  <a:pt x="144666" y="403790"/>
                  <a:pt x="136076" y="410818"/>
                </a:cubicBezTo>
                <a:cubicBezTo>
                  <a:pt x="129185" y="416456"/>
                  <a:pt x="134356" y="428562"/>
                  <a:pt x="132763" y="437322"/>
                </a:cubicBezTo>
                <a:cubicBezTo>
                  <a:pt x="132138" y="440758"/>
                  <a:pt x="131012" y="444137"/>
                  <a:pt x="129450" y="447261"/>
                </a:cubicBezTo>
                <a:cubicBezTo>
                  <a:pt x="127669" y="450822"/>
                  <a:pt x="124605" y="453639"/>
                  <a:pt x="122824" y="457200"/>
                </a:cubicBezTo>
                <a:cubicBezTo>
                  <a:pt x="121262" y="460324"/>
                  <a:pt x="121980" y="464670"/>
                  <a:pt x="119511" y="467139"/>
                </a:cubicBezTo>
                <a:cubicBezTo>
                  <a:pt x="117042" y="469608"/>
                  <a:pt x="112696" y="468890"/>
                  <a:pt x="109572" y="470452"/>
                </a:cubicBezTo>
                <a:cubicBezTo>
                  <a:pt x="101212" y="474632"/>
                  <a:pt x="99170" y="477541"/>
                  <a:pt x="93007" y="483705"/>
                </a:cubicBezTo>
                <a:cubicBezTo>
                  <a:pt x="83068" y="482601"/>
                  <a:pt x="72837" y="483023"/>
                  <a:pt x="63189" y="480392"/>
                </a:cubicBezTo>
                <a:cubicBezTo>
                  <a:pt x="60175" y="479570"/>
                  <a:pt x="59357" y="475162"/>
                  <a:pt x="56563" y="473765"/>
                </a:cubicBezTo>
                <a:cubicBezTo>
                  <a:pt x="52491" y="471729"/>
                  <a:pt x="47728" y="471556"/>
                  <a:pt x="43311" y="470452"/>
                </a:cubicBezTo>
                <a:lnTo>
                  <a:pt x="23433" y="500270"/>
                </a:lnTo>
                <a:cubicBezTo>
                  <a:pt x="21224" y="503583"/>
                  <a:pt x="18066" y="506432"/>
                  <a:pt x="16807" y="510209"/>
                </a:cubicBezTo>
                <a:cubicBezTo>
                  <a:pt x="14598" y="516835"/>
                  <a:pt x="14055" y="524276"/>
                  <a:pt x="10181" y="530087"/>
                </a:cubicBezTo>
                <a:cubicBezTo>
                  <a:pt x="5093" y="537718"/>
                  <a:pt x="1766" y="540821"/>
                  <a:pt x="242" y="549965"/>
                </a:cubicBezTo>
                <a:cubicBezTo>
                  <a:pt x="-303" y="553233"/>
                  <a:pt x="242" y="556592"/>
                  <a:pt x="242" y="55990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Freihandform 30"/>
          <p:cNvSpPr/>
          <p:nvPr/>
        </p:nvSpPr>
        <p:spPr>
          <a:xfrm>
            <a:off x="7588214" y="4765675"/>
            <a:ext cx="1168436" cy="851431"/>
          </a:xfrm>
          <a:custGeom>
            <a:avLst/>
            <a:gdLst>
              <a:gd name="connsiteX0" fmla="*/ 974761 w 1168436"/>
              <a:gd name="connsiteY0" fmla="*/ 0 h 851431"/>
              <a:gd name="connsiteX1" fmla="*/ 977936 w 1168436"/>
              <a:gd name="connsiteY1" fmla="*/ 44450 h 851431"/>
              <a:gd name="connsiteX2" fmla="*/ 965236 w 1168436"/>
              <a:gd name="connsiteY2" fmla="*/ 63500 h 851431"/>
              <a:gd name="connsiteX3" fmla="*/ 962061 w 1168436"/>
              <a:gd name="connsiteY3" fmla="*/ 73025 h 851431"/>
              <a:gd name="connsiteX4" fmla="*/ 974761 w 1168436"/>
              <a:gd name="connsiteY4" fmla="*/ 85725 h 851431"/>
              <a:gd name="connsiteX5" fmla="*/ 993811 w 1168436"/>
              <a:gd name="connsiteY5" fmla="*/ 107950 h 851431"/>
              <a:gd name="connsiteX6" fmla="*/ 993811 w 1168436"/>
              <a:gd name="connsiteY6" fmla="*/ 127000 h 851431"/>
              <a:gd name="connsiteX7" fmla="*/ 996986 w 1168436"/>
              <a:gd name="connsiteY7" fmla="*/ 187325 h 851431"/>
              <a:gd name="connsiteX8" fmla="*/ 1022386 w 1168436"/>
              <a:gd name="connsiteY8" fmla="*/ 190500 h 851431"/>
              <a:gd name="connsiteX9" fmla="*/ 1031911 w 1168436"/>
              <a:gd name="connsiteY9" fmla="*/ 200025 h 851431"/>
              <a:gd name="connsiteX10" fmla="*/ 1041436 w 1168436"/>
              <a:gd name="connsiteY10" fmla="*/ 206375 h 851431"/>
              <a:gd name="connsiteX11" fmla="*/ 1050961 w 1168436"/>
              <a:gd name="connsiteY11" fmla="*/ 225425 h 851431"/>
              <a:gd name="connsiteX12" fmla="*/ 1060486 w 1168436"/>
              <a:gd name="connsiteY12" fmla="*/ 231775 h 851431"/>
              <a:gd name="connsiteX13" fmla="*/ 1066836 w 1168436"/>
              <a:gd name="connsiteY13" fmla="*/ 304800 h 851431"/>
              <a:gd name="connsiteX14" fmla="*/ 1085886 w 1168436"/>
              <a:gd name="connsiteY14" fmla="*/ 323850 h 851431"/>
              <a:gd name="connsiteX15" fmla="*/ 1089061 w 1168436"/>
              <a:gd name="connsiteY15" fmla="*/ 374650 h 851431"/>
              <a:gd name="connsiteX16" fmla="*/ 1095411 w 1168436"/>
              <a:gd name="connsiteY16" fmla="*/ 387350 h 851431"/>
              <a:gd name="connsiteX17" fmla="*/ 1101761 w 1168436"/>
              <a:gd name="connsiteY17" fmla="*/ 406400 h 851431"/>
              <a:gd name="connsiteX18" fmla="*/ 1098586 w 1168436"/>
              <a:gd name="connsiteY18" fmla="*/ 422275 h 851431"/>
              <a:gd name="connsiteX19" fmla="*/ 1101761 w 1168436"/>
              <a:gd name="connsiteY19" fmla="*/ 469900 h 851431"/>
              <a:gd name="connsiteX20" fmla="*/ 1117636 w 1168436"/>
              <a:gd name="connsiteY20" fmla="*/ 492125 h 851431"/>
              <a:gd name="connsiteX21" fmla="*/ 1123986 w 1168436"/>
              <a:gd name="connsiteY21" fmla="*/ 517525 h 851431"/>
              <a:gd name="connsiteX22" fmla="*/ 1127161 w 1168436"/>
              <a:gd name="connsiteY22" fmla="*/ 533400 h 851431"/>
              <a:gd name="connsiteX23" fmla="*/ 1136686 w 1168436"/>
              <a:gd name="connsiteY23" fmla="*/ 539750 h 851431"/>
              <a:gd name="connsiteX24" fmla="*/ 1139861 w 1168436"/>
              <a:gd name="connsiteY24" fmla="*/ 571500 h 851431"/>
              <a:gd name="connsiteX25" fmla="*/ 1155736 w 1168436"/>
              <a:gd name="connsiteY25" fmla="*/ 574675 h 851431"/>
              <a:gd name="connsiteX26" fmla="*/ 1158911 w 1168436"/>
              <a:gd name="connsiteY26" fmla="*/ 587375 h 851431"/>
              <a:gd name="connsiteX27" fmla="*/ 1165261 w 1168436"/>
              <a:gd name="connsiteY27" fmla="*/ 603250 h 851431"/>
              <a:gd name="connsiteX28" fmla="*/ 1168436 w 1168436"/>
              <a:gd name="connsiteY28" fmla="*/ 612775 h 851431"/>
              <a:gd name="connsiteX29" fmla="*/ 1152561 w 1168436"/>
              <a:gd name="connsiteY29" fmla="*/ 638175 h 851431"/>
              <a:gd name="connsiteX30" fmla="*/ 1149386 w 1168436"/>
              <a:gd name="connsiteY30" fmla="*/ 647700 h 851431"/>
              <a:gd name="connsiteX31" fmla="*/ 1146211 w 1168436"/>
              <a:gd name="connsiteY31" fmla="*/ 663575 h 851431"/>
              <a:gd name="connsiteX32" fmla="*/ 1136686 w 1168436"/>
              <a:gd name="connsiteY32" fmla="*/ 660400 h 851431"/>
              <a:gd name="connsiteX33" fmla="*/ 1133511 w 1168436"/>
              <a:gd name="connsiteY33" fmla="*/ 650875 h 851431"/>
              <a:gd name="connsiteX34" fmla="*/ 1123986 w 1168436"/>
              <a:gd name="connsiteY34" fmla="*/ 657225 h 851431"/>
              <a:gd name="connsiteX35" fmla="*/ 1111286 w 1168436"/>
              <a:gd name="connsiteY35" fmla="*/ 679450 h 851431"/>
              <a:gd name="connsiteX36" fmla="*/ 1060486 w 1168436"/>
              <a:gd name="connsiteY36" fmla="*/ 682625 h 851431"/>
              <a:gd name="connsiteX37" fmla="*/ 1050961 w 1168436"/>
              <a:gd name="connsiteY37" fmla="*/ 685800 h 851431"/>
              <a:gd name="connsiteX38" fmla="*/ 1025561 w 1168436"/>
              <a:gd name="connsiteY38" fmla="*/ 692150 h 851431"/>
              <a:gd name="connsiteX39" fmla="*/ 1019211 w 1168436"/>
              <a:gd name="connsiteY39" fmla="*/ 701675 h 851431"/>
              <a:gd name="connsiteX40" fmla="*/ 1016036 w 1168436"/>
              <a:gd name="connsiteY40" fmla="*/ 711200 h 851431"/>
              <a:gd name="connsiteX41" fmla="*/ 996986 w 1168436"/>
              <a:gd name="connsiteY41" fmla="*/ 723900 h 851431"/>
              <a:gd name="connsiteX42" fmla="*/ 987461 w 1168436"/>
              <a:gd name="connsiteY42" fmla="*/ 733425 h 851431"/>
              <a:gd name="connsiteX43" fmla="*/ 984286 w 1168436"/>
              <a:gd name="connsiteY43" fmla="*/ 758825 h 851431"/>
              <a:gd name="connsiteX44" fmla="*/ 974761 w 1168436"/>
              <a:gd name="connsiteY44" fmla="*/ 762000 h 851431"/>
              <a:gd name="connsiteX45" fmla="*/ 962061 w 1168436"/>
              <a:gd name="connsiteY45" fmla="*/ 768350 h 851431"/>
              <a:gd name="connsiteX46" fmla="*/ 939836 w 1168436"/>
              <a:gd name="connsiteY46" fmla="*/ 793750 h 851431"/>
              <a:gd name="connsiteX47" fmla="*/ 933486 w 1168436"/>
              <a:gd name="connsiteY47" fmla="*/ 806450 h 851431"/>
              <a:gd name="connsiteX48" fmla="*/ 927136 w 1168436"/>
              <a:gd name="connsiteY48" fmla="*/ 815975 h 851431"/>
              <a:gd name="connsiteX49" fmla="*/ 933486 w 1168436"/>
              <a:gd name="connsiteY49" fmla="*/ 825500 h 851431"/>
              <a:gd name="connsiteX50" fmla="*/ 936661 w 1168436"/>
              <a:gd name="connsiteY50" fmla="*/ 835025 h 851431"/>
              <a:gd name="connsiteX51" fmla="*/ 838236 w 1168436"/>
              <a:gd name="connsiteY51" fmla="*/ 844550 h 851431"/>
              <a:gd name="connsiteX52" fmla="*/ 806486 w 1168436"/>
              <a:gd name="connsiteY52" fmla="*/ 841375 h 851431"/>
              <a:gd name="connsiteX53" fmla="*/ 787436 w 1168436"/>
              <a:gd name="connsiteY53" fmla="*/ 835025 h 851431"/>
              <a:gd name="connsiteX54" fmla="*/ 777911 w 1168436"/>
              <a:gd name="connsiteY54" fmla="*/ 831850 h 851431"/>
              <a:gd name="connsiteX55" fmla="*/ 768386 w 1168436"/>
              <a:gd name="connsiteY55" fmla="*/ 822325 h 851431"/>
              <a:gd name="connsiteX56" fmla="*/ 749336 w 1168436"/>
              <a:gd name="connsiteY56" fmla="*/ 815975 h 851431"/>
              <a:gd name="connsiteX57" fmla="*/ 727111 w 1168436"/>
              <a:gd name="connsiteY57" fmla="*/ 809625 h 851431"/>
              <a:gd name="connsiteX58" fmla="*/ 711236 w 1168436"/>
              <a:gd name="connsiteY58" fmla="*/ 812800 h 851431"/>
              <a:gd name="connsiteX59" fmla="*/ 692186 w 1168436"/>
              <a:gd name="connsiteY59" fmla="*/ 819150 h 851431"/>
              <a:gd name="connsiteX60" fmla="*/ 641386 w 1168436"/>
              <a:gd name="connsiteY60" fmla="*/ 815975 h 851431"/>
              <a:gd name="connsiteX61" fmla="*/ 654086 w 1168436"/>
              <a:gd name="connsiteY61" fmla="*/ 796925 h 851431"/>
              <a:gd name="connsiteX62" fmla="*/ 669961 w 1168436"/>
              <a:gd name="connsiteY62" fmla="*/ 777875 h 851431"/>
              <a:gd name="connsiteX63" fmla="*/ 695361 w 1168436"/>
              <a:gd name="connsiteY63" fmla="*/ 749300 h 851431"/>
              <a:gd name="connsiteX64" fmla="*/ 714411 w 1168436"/>
              <a:gd name="connsiteY64" fmla="*/ 733425 h 851431"/>
              <a:gd name="connsiteX65" fmla="*/ 730286 w 1168436"/>
              <a:gd name="connsiteY65" fmla="*/ 704850 h 851431"/>
              <a:gd name="connsiteX66" fmla="*/ 749336 w 1168436"/>
              <a:gd name="connsiteY66" fmla="*/ 685800 h 851431"/>
              <a:gd name="connsiteX67" fmla="*/ 758861 w 1168436"/>
              <a:gd name="connsiteY67" fmla="*/ 676275 h 851431"/>
              <a:gd name="connsiteX68" fmla="*/ 787436 w 1168436"/>
              <a:gd name="connsiteY68" fmla="*/ 641350 h 851431"/>
              <a:gd name="connsiteX69" fmla="*/ 800136 w 1168436"/>
              <a:gd name="connsiteY69" fmla="*/ 625475 h 851431"/>
              <a:gd name="connsiteX70" fmla="*/ 816011 w 1168436"/>
              <a:gd name="connsiteY70" fmla="*/ 609600 h 851431"/>
              <a:gd name="connsiteX71" fmla="*/ 822361 w 1168436"/>
              <a:gd name="connsiteY71" fmla="*/ 600075 h 851431"/>
              <a:gd name="connsiteX72" fmla="*/ 831886 w 1168436"/>
              <a:gd name="connsiteY72" fmla="*/ 590550 h 851431"/>
              <a:gd name="connsiteX73" fmla="*/ 844586 w 1168436"/>
              <a:gd name="connsiteY73" fmla="*/ 577850 h 851431"/>
              <a:gd name="connsiteX74" fmla="*/ 847761 w 1168436"/>
              <a:gd name="connsiteY74" fmla="*/ 568325 h 851431"/>
              <a:gd name="connsiteX75" fmla="*/ 854111 w 1168436"/>
              <a:gd name="connsiteY75" fmla="*/ 558800 h 851431"/>
              <a:gd name="connsiteX76" fmla="*/ 860461 w 1168436"/>
              <a:gd name="connsiteY76" fmla="*/ 527050 h 851431"/>
              <a:gd name="connsiteX77" fmla="*/ 869986 w 1168436"/>
              <a:gd name="connsiteY77" fmla="*/ 501650 h 851431"/>
              <a:gd name="connsiteX78" fmla="*/ 873161 w 1168436"/>
              <a:gd name="connsiteY78" fmla="*/ 476250 h 851431"/>
              <a:gd name="connsiteX79" fmla="*/ 879511 w 1168436"/>
              <a:gd name="connsiteY79" fmla="*/ 466725 h 851431"/>
              <a:gd name="connsiteX80" fmla="*/ 876336 w 1168436"/>
              <a:gd name="connsiteY80" fmla="*/ 419100 h 851431"/>
              <a:gd name="connsiteX81" fmla="*/ 863636 w 1168436"/>
              <a:gd name="connsiteY81" fmla="*/ 400050 h 851431"/>
              <a:gd name="connsiteX82" fmla="*/ 860461 w 1168436"/>
              <a:gd name="connsiteY82" fmla="*/ 387350 h 851431"/>
              <a:gd name="connsiteX83" fmla="*/ 841411 w 1168436"/>
              <a:gd name="connsiteY83" fmla="*/ 387350 h 851431"/>
              <a:gd name="connsiteX84" fmla="*/ 822361 w 1168436"/>
              <a:gd name="connsiteY84" fmla="*/ 403225 h 851431"/>
              <a:gd name="connsiteX85" fmla="*/ 812836 w 1168436"/>
              <a:gd name="connsiteY85" fmla="*/ 406400 h 851431"/>
              <a:gd name="connsiteX86" fmla="*/ 765211 w 1168436"/>
              <a:gd name="connsiteY86" fmla="*/ 403225 h 851431"/>
              <a:gd name="connsiteX87" fmla="*/ 755686 w 1168436"/>
              <a:gd name="connsiteY87" fmla="*/ 400050 h 851431"/>
              <a:gd name="connsiteX88" fmla="*/ 752511 w 1168436"/>
              <a:gd name="connsiteY88" fmla="*/ 381000 h 851431"/>
              <a:gd name="connsiteX89" fmla="*/ 742986 w 1168436"/>
              <a:gd name="connsiteY89" fmla="*/ 377825 h 851431"/>
              <a:gd name="connsiteX90" fmla="*/ 723936 w 1168436"/>
              <a:gd name="connsiteY90" fmla="*/ 374650 h 851431"/>
              <a:gd name="connsiteX91" fmla="*/ 682661 w 1168436"/>
              <a:gd name="connsiteY91" fmla="*/ 371475 h 851431"/>
              <a:gd name="connsiteX92" fmla="*/ 676311 w 1168436"/>
              <a:gd name="connsiteY92" fmla="*/ 381000 h 851431"/>
              <a:gd name="connsiteX93" fmla="*/ 647736 w 1168436"/>
              <a:gd name="connsiteY93" fmla="*/ 406400 h 851431"/>
              <a:gd name="connsiteX94" fmla="*/ 631861 w 1168436"/>
              <a:gd name="connsiteY94" fmla="*/ 425450 h 851431"/>
              <a:gd name="connsiteX95" fmla="*/ 622336 w 1168436"/>
              <a:gd name="connsiteY95" fmla="*/ 431800 h 851431"/>
              <a:gd name="connsiteX96" fmla="*/ 603286 w 1168436"/>
              <a:gd name="connsiteY96" fmla="*/ 438150 h 851431"/>
              <a:gd name="connsiteX97" fmla="*/ 593761 w 1168436"/>
              <a:gd name="connsiteY97" fmla="*/ 434975 h 851431"/>
              <a:gd name="connsiteX98" fmla="*/ 587411 w 1168436"/>
              <a:gd name="connsiteY98" fmla="*/ 425450 h 851431"/>
              <a:gd name="connsiteX99" fmla="*/ 565186 w 1168436"/>
              <a:gd name="connsiteY99" fmla="*/ 422275 h 851431"/>
              <a:gd name="connsiteX100" fmla="*/ 562011 w 1168436"/>
              <a:gd name="connsiteY100" fmla="*/ 403225 h 851431"/>
              <a:gd name="connsiteX101" fmla="*/ 552486 w 1168436"/>
              <a:gd name="connsiteY101" fmla="*/ 400050 h 851431"/>
              <a:gd name="connsiteX102" fmla="*/ 495336 w 1168436"/>
              <a:gd name="connsiteY102" fmla="*/ 393700 h 851431"/>
              <a:gd name="connsiteX103" fmla="*/ 482636 w 1168436"/>
              <a:gd name="connsiteY103" fmla="*/ 387350 h 851431"/>
              <a:gd name="connsiteX104" fmla="*/ 422311 w 1168436"/>
              <a:gd name="connsiteY104" fmla="*/ 377825 h 851431"/>
              <a:gd name="connsiteX105" fmla="*/ 396911 w 1168436"/>
              <a:gd name="connsiteY105" fmla="*/ 381000 h 851431"/>
              <a:gd name="connsiteX106" fmla="*/ 387386 w 1168436"/>
              <a:gd name="connsiteY106" fmla="*/ 384175 h 851431"/>
              <a:gd name="connsiteX107" fmla="*/ 368336 w 1168436"/>
              <a:gd name="connsiteY107" fmla="*/ 387350 h 851431"/>
              <a:gd name="connsiteX108" fmla="*/ 327061 w 1168436"/>
              <a:gd name="connsiteY108" fmla="*/ 393700 h 851431"/>
              <a:gd name="connsiteX109" fmla="*/ 327061 w 1168436"/>
              <a:gd name="connsiteY109" fmla="*/ 327025 h 851431"/>
              <a:gd name="connsiteX110" fmla="*/ 317536 w 1168436"/>
              <a:gd name="connsiteY110" fmla="*/ 320675 h 851431"/>
              <a:gd name="connsiteX111" fmla="*/ 301661 w 1168436"/>
              <a:gd name="connsiteY111" fmla="*/ 314325 h 851431"/>
              <a:gd name="connsiteX112" fmla="*/ 295311 w 1168436"/>
              <a:gd name="connsiteY112" fmla="*/ 304800 h 851431"/>
              <a:gd name="connsiteX113" fmla="*/ 292136 w 1168436"/>
              <a:gd name="connsiteY113" fmla="*/ 295275 h 851431"/>
              <a:gd name="connsiteX114" fmla="*/ 282611 w 1168436"/>
              <a:gd name="connsiteY114" fmla="*/ 285750 h 851431"/>
              <a:gd name="connsiteX115" fmla="*/ 276261 w 1168436"/>
              <a:gd name="connsiteY115" fmla="*/ 276225 h 851431"/>
              <a:gd name="connsiteX116" fmla="*/ 269911 w 1168436"/>
              <a:gd name="connsiteY116" fmla="*/ 250825 h 851431"/>
              <a:gd name="connsiteX117" fmla="*/ 260386 w 1168436"/>
              <a:gd name="connsiteY117" fmla="*/ 244475 h 851431"/>
              <a:gd name="connsiteX118" fmla="*/ 263561 w 1168436"/>
              <a:gd name="connsiteY118" fmla="*/ 228600 h 851431"/>
              <a:gd name="connsiteX119" fmla="*/ 266736 w 1168436"/>
              <a:gd name="connsiteY119" fmla="*/ 215900 h 851431"/>
              <a:gd name="connsiteX120" fmla="*/ 263561 w 1168436"/>
              <a:gd name="connsiteY120" fmla="*/ 200025 h 851431"/>
              <a:gd name="connsiteX121" fmla="*/ 231811 w 1168436"/>
              <a:gd name="connsiteY121" fmla="*/ 180975 h 851431"/>
              <a:gd name="connsiteX122" fmla="*/ 203236 w 1168436"/>
              <a:gd name="connsiteY122" fmla="*/ 177800 h 851431"/>
              <a:gd name="connsiteX123" fmla="*/ 190536 w 1168436"/>
              <a:gd name="connsiteY123" fmla="*/ 171450 h 851431"/>
              <a:gd name="connsiteX124" fmla="*/ 177836 w 1168436"/>
              <a:gd name="connsiteY124" fmla="*/ 168275 h 851431"/>
              <a:gd name="connsiteX125" fmla="*/ 168311 w 1168436"/>
              <a:gd name="connsiteY125" fmla="*/ 136525 h 851431"/>
              <a:gd name="connsiteX126" fmla="*/ 158786 w 1168436"/>
              <a:gd name="connsiteY126" fmla="*/ 133350 h 851431"/>
              <a:gd name="connsiteX127" fmla="*/ 146086 w 1168436"/>
              <a:gd name="connsiteY127" fmla="*/ 107950 h 851431"/>
              <a:gd name="connsiteX128" fmla="*/ 139736 w 1168436"/>
              <a:gd name="connsiteY128" fmla="*/ 88900 h 851431"/>
              <a:gd name="connsiteX129" fmla="*/ 136561 w 1168436"/>
              <a:gd name="connsiteY129" fmla="*/ 63500 h 851431"/>
              <a:gd name="connsiteX130" fmla="*/ 127036 w 1168436"/>
              <a:gd name="connsiteY130" fmla="*/ 57150 h 851431"/>
              <a:gd name="connsiteX131" fmla="*/ 120686 w 1168436"/>
              <a:gd name="connsiteY131" fmla="*/ 66675 h 851431"/>
              <a:gd name="connsiteX132" fmla="*/ 114336 w 1168436"/>
              <a:gd name="connsiteY132" fmla="*/ 127000 h 851431"/>
              <a:gd name="connsiteX133" fmla="*/ 101636 w 1168436"/>
              <a:gd name="connsiteY133" fmla="*/ 177800 h 851431"/>
              <a:gd name="connsiteX134" fmla="*/ 133386 w 1168436"/>
              <a:gd name="connsiteY134" fmla="*/ 190500 h 851431"/>
              <a:gd name="connsiteX135" fmla="*/ 142911 w 1168436"/>
              <a:gd name="connsiteY135" fmla="*/ 200025 h 851431"/>
              <a:gd name="connsiteX136" fmla="*/ 155611 w 1168436"/>
              <a:gd name="connsiteY136" fmla="*/ 219075 h 851431"/>
              <a:gd name="connsiteX137" fmla="*/ 161961 w 1168436"/>
              <a:gd name="connsiteY137" fmla="*/ 231775 h 851431"/>
              <a:gd name="connsiteX138" fmla="*/ 181011 w 1168436"/>
              <a:gd name="connsiteY138" fmla="*/ 250825 h 851431"/>
              <a:gd name="connsiteX139" fmla="*/ 171486 w 1168436"/>
              <a:gd name="connsiteY139" fmla="*/ 257175 h 851431"/>
              <a:gd name="connsiteX140" fmla="*/ 155611 w 1168436"/>
              <a:gd name="connsiteY140" fmla="*/ 260350 h 851431"/>
              <a:gd name="connsiteX141" fmla="*/ 146086 w 1168436"/>
              <a:gd name="connsiteY141" fmla="*/ 263525 h 851431"/>
              <a:gd name="connsiteX142" fmla="*/ 133386 w 1168436"/>
              <a:gd name="connsiteY142" fmla="*/ 266700 h 851431"/>
              <a:gd name="connsiteX143" fmla="*/ 123861 w 1168436"/>
              <a:gd name="connsiteY143" fmla="*/ 273050 h 851431"/>
              <a:gd name="connsiteX144" fmla="*/ 76236 w 1168436"/>
              <a:gd name="connsiteY144" fmla="*/ 266700 h 851431"/>
              <a:gd name="connsiteX145" fmla="*/ 57186 w 1168436"/>
              <a:gd name="connsiteY145" fmla="*/ 257175 h 851431"/>
              <a:gd name="connsiteX146" fmla="*/ 28611 w 1168436"/>
              <a:gd name="connsiteY146" fmla="*/ 263525 h 851431"/>
              <a:gd name="connsiteX147" fmla="*/ 19086 w 1168436"/>
              <a:gd name="connsiteY147" fmla="*/ 266700 h 851431"/>
              <a:gd name="connsiteX148" fmla="*/ 36 w 1168436"/>
              <a:gd name="connsiteY148" fmla="*/ 285750 h 8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168436" h="851431">
                <a:moveTo>
                  <a:pt x="974761" y="0"/>
                </a:moveTo>
                <a:cubicBezTo>
                  <a:pt x="982202" y="18603"/>
                  <a:pt x="985891" y="20586"/>
                  <a:pt x="977936" y="44450"/>
                </a:cubicBezTo>
                <a:cubicBezTo>
                  <a:pt x="975523" y="51690"/>
                  <a:pt x="967649" y="56260"/>
                  <a:pt x="965236" y="63500"/>
                </a:cubicBezTo>
                <a:lnTo>
                  <a:pt x="962061" y="73025"/>
                </a:lnTo>
                <a:cubicBezTo>
                  <a:pt x="972409" y="104069"/>
                  <a:pt x="955946" y="63147"/>
                  <a:pt x="974761" y="85725"/>
                </a:cubicBezTo>
                <a:cubicBezTo>
                  <a:pt x="997926" y="113523"/>
                  <a:pt x="963509" y="92799"/>
                  <a:pt x="993811" y="107950"/>
                </a:cubicBezTo>
                <a:cubicBezTo>
                  <a:pt x="1002278" y="133350"/>
                  <a:pt x="993811" y="101600"/>
                  <a:pt x="993811" y="127000"/>
                </a:cubicBezTo>
                <a:cubicBezTo>
                  <a:pt x="993811" y="147136"/>
                  <a:pt x="988723" y="168962"/>
                  <a:pt x="996986" y="187325"/>
                </a:cubicBezTo>
                <a:cubicBezTo>
                  <a:pt x="1000487" y="195106"/>
                  <a:pt x="1013919" y="189442"/>
                  <a:pt x="1022386" y="190500"/>
                </a:cubicBezTo>
                <a:cubicBezTo>
                  <a:pt x="1025561" y="193675"/>
                  <a:pt x="1028462" y="197150"/>
                  <a:pt x="1031911" y="200025"/>
                </a:cubicBezTo>
                <a:cubicBezTo>
                  <a:pt x="1034842" y="202468"/>
                  <a:pt x="1038738" y="203677"/>
                  <a:pt x="1041436" y="206375"/>
                </a:cubicBezTo>
                <a:cubicBezTo>
                  <a:pt x="1068201" y="233140"/>
                  <a:pt x="1030303" y="199602"/>
                  <a:pt x="1050961" y="225425"/>
                </a:cubicBezTo>
                <a:cubicBezTo>
                  <a:pt x="1053345" y="228405"/>
                  <a:pt x="1057311" y="229658"/>
                  <a:pt x="1060486" y="231775"/>
                </a:cubicBezTo>
                <a:cubicBezTo>
                  <a:pt x="1062603" y="256117"/>
                  <a:pt x="1060338" y="281246"/>
                  <a:pt x="1066836" y="304800"/>
                </a:cubicBezTo>
                <a:cubicBezTo>
                  <a:pt x="1069224" y="313457"/>
                  <a:pt x="1085886" y="323850"/>
                  <a:pt x="1085886" y="323850"/>
                </a:cubicBezTo>
                <a:cubicBezTo>
                  <a:pt x="1086944" y="340783"/>
                  <a:pt x="1086544" y="357871"/>
                  <a:pt x="1089061" y="374650"/>
                </a:cubicBezTo>
                <a:cubicBezTo>
                  <a:pt x="1089763" y="379331"/>
                  <a:pt x="1093653" y="382956"/>
                  <a:pt x="1095411" y="387350"/>
                </a:cubicBezTo>
                <a:cubicBezTo>
                  <a:pt x="1097897" y="393565"/>
                  <a:pt x="1101761" y="406400"/>
                  <a:pt x="1101761" y="406400"/>
                </a:cubicBezTo>
                <a:cubicBezTo>
                  <a:pt x="1100703" y="411692"/>
                  <a:pt x="1099895" y="417040"/>
                  <a:pt x="1098586" y="422275"/>
                </a:cubicBezTo>
                <a:cubicBezTo>
                  <a:pt x="1094582" y="438289"/>
                  <a:pt x="1082385" y="450524"/>
                  <a:pt x="1101761" y="469900"/>
                </a:cubicBezTo>
                <a:cubicBezTo>
                  <a:pt x="1110668" y="478807"/>
                  <a:pt x="1113457" y="479588"/>
                  <a:pt x="1117636" y="492125"/>
                </a:cubicBezTo>
                <a:cubicBezTo>
                  <a:pt x="1120396" y="500404"/>
                  <a:pt x="1122274" y="508967"/>
                  <a:pt x="1123986" y="517525"/>
                </a:cubicBezTo>
                <a:cubicBezTo>
                  <a:pt x="1125044" y="522817"/>
                  <a:pt x="1124484" y="528715"/>
                  <a:pt x="1127161" y="533400"/>
                </a:cubicBezTo>
                <a:cubicBezTo>
                  <a:pt x="1129054" y="536713"/>
                  <a:pt x="1133511" y="537633"/>
                  <a:pt x="1136686" y="539750"/>
                </a:cubicBezTo>
                <a:cubicBezTo>
                  <a:pt x="1137744" y="550333"/>
                  <a:pt x="1134768" y="562163"/>
                  <a:pt x="1139861" y="571500"/>
                </a:cubicBezTo>
                <a:cubicBezTo>
                  <a:pt x="1142445" y="576238"/>
                  <a:pt x="1151590" y="571220"/>
                  <a:pt x="1155736" y="574675"/>
                </a:cubicBezTo>
                <a:cubicBezTo>
                  <a:pt x="1159088" y="577469"/>
                  <a:pt x="1157531" y="583235"/>
                  <a:pt x="1158911" y="587375"/>
                </a:cubicBezTo>
                <a:cubicBezTo>
                  <a:pt x="1160713" y="592782"/>
                  <a:pt x="1163260" y="597914"/>
                  <a:pt x="1165261" y="603250"/>
                </a:cubicBezTo>
                <a:cubicBezTo>
                  <a:pt x="1166436" y="606384"/>
                  <a:pt x="1167378" y="609600"/>
                  <a:pt x="1168436" y="612775"/>
                </a:cubicBezTo>
                <a:cubicBezTo>
                  <a:pt x="1160879" y="635445"/>
                  <a:pt x="1167655" y="628112"/>
                  <a:pt x="1152561" y="638175"/>
                </a:cubicBezTo>
                <a:cubicBezTo>
                  <a:pt x="1151503" y="641350"/>
                  <a:pt x="1150198" y="644453"/>
                  <a:pt x="1149386" y="647700"/>
                </a:cubicBezTo>
                <a:cubicBezTo>
                  <a:pt x="1148077" y="652935"/>
                  <a:pt x="1150027" y="659759"/>
                  <a:pt x="1146211" y="663575"/>
                </a:cubicBezTo>
                <a:cubicBezTo>
                  <a:pt x="1143844" y="665942"/>
                  <a:pt x="1139861" y="661458"/>
                  <a:pt x="1136686" y="660400"/>
                </a:cubicBezTo>
                <a:cubicBezTo>
                  <a:pt x="1135628" y="657225"/>
                  <a:pt x="1136758" y="651687"/>
                  <a:pt x="1133511" y="650875"/>
                </a:cubicBezTo>
                <a:cubicBezTo>
                  <a:pt x="1129809" y="649950"/>
                  <a:pt x="1126429" y="654294"/>
                  <a:pt x="1123986" y="657225"/>
                </a:cubicBezTo>
                <a:cubicBezTo>
                  <a:pt x="1123886" y="657345"/>
                  <a:pt x="1113847" y="678881"/>
                  <a:pt x="1111286" y="679450"/>
                </a:cubicBezTo>
                <a:cubicBezTo>
                  <a:pt x="1094724" y="683131"/>
                  <a:pt x="1077419" y="681567"/>
                  <a:pt x="1060486" y="682625"/>
                </a:cubicBezTo>
                <a:cubicBezTo>
                  <a:pt x="1057311" y="683683"/>
                  <a:pt x="1054208" y="684988"/>
                  <a:pt x="1050961" y="685800"/>
                </a:cubicBezTo>
                <a:lnTo>
                  <a:pt x="1025561" y="692150"/>
                </a:lnTo>
                <a:cubicBezTo>
                  <a:pt x="1023444" y="695325"/>
                  <a:pt x="1020918" y="698262"/>
                  <a:pt x="1019211" y="701675"/>
                </a:cubicBezTo>
                <a:cubicBezTo>
                  <a:pt x="1017714" y="704668"/>
                  <a:pt x="1018403" y="708833"/>
                  <a:pt x="1016036" y="711200"/>
                </a:cubicBezTo>
                <a:cubicBezTo>
                  <a:pt x="1010640" y="716596"/>
                  <a:pt x="1002382" y="718504"/>
                  <a:pt x="996986" y="723900"/>
                </a:cubicBezTo>
                <a:lnTo>
                  <a:pt x="987461" y="733425"/>
                </a:lnTo>
                <a:cubicBezTo>
                  <a:pt x="986403" y="741892"/>
                  <a:pt x="987751" y="751028"/>
                  <a:pt x="984286" y="758825"/>
                </a:cubicBezTo>
                <a:cubicBezTo>
                  <a:pt x="982927" y="761883"/>
                  <a:pt x="977837" y="760682"/>
                  <a:pt x="974761" y="762000"/>
                </a:cubicBezTo>
                <a:cubicBezTo>
                  <a:pt x="970411" y="763864"/>
                  <a:pt x="966294" y="766233"/>
                  <a:pt x="962061" y="768350"/>
                </a:cubicBezTo>
                <a:cubicBezTo>
                  <a:pt x="947244" y="790575"/>
                  <a:pt x="955711" y="783167"/>
                  <a:pt x="939836" y="793750"/>
                </a:cubicBezTo>
                <a:cubicBezTo>
                  <a:pt x="937719" y="797983"/>
                  <a:pt x="935834" y="802341"/>
                  <a:pt x="933486" y="806450"/>
                </a:cubicBezTo>
                <a:cubicBezTo>
                  <a:pt x="931593" y="809763"/>
                  <a:pt x="927136" y="812159"/>
                  <a:pt x="927136" y="815975"/>
                </a:cubicBezTo>
                <a:cubicBezTo>
                  <a:pt x="927136" y="819791"/>
                  <a:pt x="931779" y="822087"/>
                  <a:pt x="933486" y="825500"/>
                </a:cubicBezTo>
                <a:cubicBezTo>
                  <a:pt x="934983" y="828493"/>
                  <a:pt x="935603" y="831850"/>
                  <a:pt x="936661" y="835025"/>
                </a:cubicBezTo>
                <a:cubicBezTo>
                  <a:pt x="895579" y="862413"/>
                  <a:pt x="925237" y="848030"/>
                  <a:pt x="838236" y="844550"/>
                </a:cubicBezTo>
                <a:cubicBezTo>
                  <a:pt x="827653" y="843492"/>
                  <a:pt x="816940" y="843335"/>
                  <a:pt x="806486" y="841375"/>
                </a:cubicBezTo>
                <a:cubicBezTo>
                  <a:pt x="799907" y="840141"/>
                  <a:pt x="793786" y="837142"/>
                  <a:pt x="787436" y="835025"/>
                </a:cubicBezTo>
                <a:lnTo>
                  <a:pt x="777911" y="831850"/>
                </a:lnTo>
                <a:cubicBezTo>
                  <a:pt x="774736" y="828675"/>
                  <a:pt x="772311" y="824506"/>
                  <a:pt x="768386" y="822325"/>
                </a:cubicBezTo>
                <a:cubicBezTo>
                  <a:pt x="762535" y="819074"/>
                  <a:pt x="755686" y="818092"/>
                  <a:pt x="749336" y="815975"/>
                </a:cubicBezTo>
                <a:cubicBezTo>
                  <a:pt x="735671" y="811420"/>
                  <a:pt x="743058" y="813612"/>
                  <a:pt x="727111" y="809625"/>
                </a:cubicBezTo>
                <a:cubicBezTo>
                  <a:pt x="721819" y="810683"/>
                  <a:pt x="716442" y="811380"/>
                  <a:pt x="711236" y="812800"/>
                </a:cubicBezTo>
                <a:cubicBezTo>
                  <a:pt x="704778" y="814561"/>
                  <a:pt x="692186" y="819150"/>
                  <a:pt x="692186" y="819150"/>
                </a:cubicBezTo>
                <a:cubicBezTo>
                  <a:pt x="675253" y="818092"/>
                  <a:pt x="656041" y="824524"/>
                  <a:pt x="641386" y="815975"/>
                </a:cubicBezTo>
                <a:cubicBezTo>
                  <a:pt x="634794" y="812130"/>
                  <a:pt x="649853" y="803275"/>
                  <a:pt x="654086" y="796925"/>
                </a:cubicBezTo>
                <a:cubicBezTo>
                  <a:pt x="669852" y="773276"/>
                  <a:pt x="649589" y="802321"/>
                  <a:pt x="669961" y="777875"/>
                </a:cubicBezTo>
                <a:cubicBezTo>
                  <a:pt x="681890" y="763560"/>
                  <a:pt x="672205" y="764737"/>
                  <a:pt x="695361" y="749300"/>
                </a:cubicBezTo>
                <a:cubicBezTo>
                  <a:pt x="708622" y="740459"/>
                  <a:pt x="702188" y="745648"/>
                  <a:pt x="714411" y="733425"/>
                </a:cubicBezTo>
                <a:cubicBezTo>
                  <a:pt x="718404" y="721447"/>
                  <a:pt x="719369" y="715767"/>
                  <a:pt x="730286" y="704850"/>
                </a:cubicBezTo>
                <a:lnTo>
                  <a:pt x="749336" y="685800"/>
                </a:lnTo>
                <a:cubicBezTo>
                  <a:pt x="752511" y="682625"/>
                  <a:pt x="756167" y="679867"/>
                  <a:pt x="758861" y="676275"/>
                </a:cubicBezTo>
                <a:cubicBezTo>
                  <a:pt x="780605" y="647283"/>
                  <a:pt x="770427" y="658359"/>
                  <a:pt x="787436" y="641350"/>
                </a:cubicBezTo>
                <a:cubicBezTo>
                  <a:pt x="793617" y="622807"/>
                  <a:pt x="785775" y="639836"/>
                  <a:pt x="800136" y="625475"/>
                </a:cubicBezTo>
                <a:cubicBezTo>
                  <a:pt x="821303" y="604308"/>
                  <a:pt x="790611" y="626533"/>
                  <a:pt x="816011" y="609600"/>
                </a:cubicBezTo>
                <a:cubicBezTo>
                  <a:pt x="818128" y="606425"/>
                  <a:pt x="819918" y="603006"/>
                  <a:pt x="822361" y="600075"/>
                </a:cubicBezTo>
                <a:cubicBezTo>
                  <a:pt x="825236" y="596626"/>
                  <a:pt x="829395" y="594286"/>
                  <a:pt x="831886" y="590550"/>
                </a:cubicBezTo>
                <a:cubicBezTo>
                  <a:pt x="841562" y="576036"/>
                  <a:pt x="826443" y="583898"/>
                  <a:pt x="844586" y="577850"/>
                </a:cubicBezTo>
                <a:cubicBezTo>
                  <a:pt x="845644" y="574675"/>
                  <a:pt x="846264" y="571318"/>
                  <a:pt x="847761" y="568325"/>
                </a:cubicBezTo>
                <a:cubicBezTo>
                  <a:pt x="849468" y="564912"/>
                  <a:pt x="852989" y="562447"/>
                  <a:pt x="854111" y="558800"/>
                </a:cubicBezTo>
                <a:cubicBezTo>
                  <a:pt x="857285" y="548484"/>
                  <a:pt x="856453" y="537071"/>
                  <a:pt x="860461" y="527050"/>
                </a:cubicBezTo>
                <a:cubicBezTo>
                  <a:pt x="868054" y="508068"/>
                  <a:pt x="865009" y="516582"/>
                  <a:pt x="869986" y="501650"/>
                </a:cubicBezTo>
                <a:cubicBezTo>
                  <a:pt x="871044" y="493183"/>
                  <a:pt x="870916" y="484482"/>
                  <a:pt x="873161" y="476250"/>
                </a:cubicBezTo>
                <a:cubicBezTo>
                  <a:pt x="874165" y="472569"/>
                  <a:pt x="879299" y="470535"/>
                  <a:pt x="879511" y="466725"/>
                </a:cubicBezTo>
                <a:cubicBezTo>
                  <a:pt x="880394" y="450839"/>
                  <a:pt x="880021" y="434578"/>
                  <a:pt x="876336" y="419100"/>
                </a:cubicBezTo>
                <a:cubicBezTo>
                  <a:pt x="874568" y="411676"/>
                  <a:pt x="863636" y="400050"/>
                  <a:pt x="863636" y="400050"/>
                </a:cubicBezTo>
                <a:cubicBezTo>
                  <a:pt x="862578" y="395817"/>
                  <a:pt x="863187" y="390757"/>
                  <a:pt x="860461" y="387350"/>
                </a:cubicBezTo>
                <a:cubicBezTo>
                  <a:pt x="855114" y="380666"/>
                  <a:pt x="846758" y="385568"/>
                  <a:pt x="841411" y="387350"/>
                </a:cubicBezTo>
                <a:cubicBezTo>
                  <a:pt x="834389" y="394372"/>
                  <a:pt x="831202" y="398805"/>
                  <a:pt x="822361" y="403225"/>
                </a:cubicBezTo>
                <a:cubicBezTo>
                  <a:pt x="819368" y="404722"/>
                  <a:pt x="816011" y="405342"/>
                  <a:pt x="812836" y="406400"/>
                </a:cubicBezTo>
                <a:cubicBezTo>
                  <a:pt x="796961" y="405342"/>
                  <a:pt x="781024" y="404982"/>
                  <a:pt x="765211" y="403225"/>
                </a:cubicBezTo>
                <a:cubicBezTo>
                  <a:pt x="761885" y="402855"/>
                  <a:pt x="757346" y="402956"/>
                  <a:pt x="755686" y="400050"/>
                </a:cubicBezTo>
                <a:cubicBezTo>
                  <a:pt x="752492" y="394461"/>
                  <a:pt x="755705" y="386589"/>
                  <a:pt x="752511" y="381000"/>
                </a:cubicBezTo>
                <a:cubicBezTo>
                  <a:pt x="750851" y="378094"/>
                  <a:pt x="746253" y="378551"/>
                  <a:pt x="742986" y="377825"/>
                </a:cubicBezTo>
                <a:cubicBezTo>
                  <a:pt x="736702" y="376428"/>
                  <a:pt x="730286" y="375708"/>
                  <a:pt x="723936" y="374650"/>
                </a:cubicBezTo>
                <a:cubicBezTo>
                  <a:pt x="708537" y="364384"/>
                  <a:pt x="709914" y="362391"/>
                  <a:pt x="682661" y="371475"/>
                </a:cubicBezTo>
                <a:cubicBezTo>
                  <a:pt x="679041" y="372682"/>
                  <a:pt x="678846" y="378148"/>
                  <a:pt x="676311" y="381000"/>
                </a:cubicBezTo>
                <a:cubicBezTo>
                  <a:pt x="641026" y="420696"/>
                  <a:pt x="670485" y="387442"/>
                  <a:pt x="647736" y="406400"/>
                </a:cubicBezTo>
                <a:cubicBezTo>
                  <a:pt x="616528" y="432407"/>
                  <a:pt x="656836" y="400475"/>
                  <a:pt x="631861" y="425450"/>
                </a:cubicBezTo>
                <a:cubicBezTo>
                  <a:pt x="629163" y="428148"/>
                  <a:pt x="625823" y="430250"/>
                  <a:pt x="622336" y="431800"/>
                </a:cubicBezTo>
                <a:cubicBezTo>
                  <a:pt x="616219" y="434518"/>
                  <a:pt x="603286" y="438150"/>
                  <a:pt x="603286" y="438150"/>
                </a:cubicBezTo>
                <a:cubicBezTo>
                  <a:pt x="600111" y="437092"/>
                  <a:pt x="596374" y="437066"/>
                  <a:pt x="593761" y="434975"/>
                </a:cubicBezTo>
                <a:cubicBezTo>
                  <a:pt x="590781" y="432591"/>
                  <a:pt x="590898" y="427000"/>
                  <a:pt x="587411" y="425450"/>
                </a:cubicBezTo>
                <a:cubicBezTo>
                  <a:pt x="580572" y="422411"/>
                  <a:pt x="572594" y="423333"/>
                  <a:pt x="565186" y="422275"/>
                </a:cubicBezTo>
                <a:cubicBezTo>
                  <a:pt x="564128" y="415925"/>
                  <a:pt x="565205" y="408814"/>
                  <a:pt x="562011" y="403225"/>
                </a:cubicBezTo>
                <a:cubicBezTo>
                  <a:pt x="560351" y="400319"/>
                  <a:pt x="555799" y="400523"/>
                  <a:pt x="552486" y="400050"/>
                </a:cubicBezTo>
                <a:cubicBezTo>
                  <a:pt x="533511" y="397339"/>
                  <a:pt x="514386" y="395817"/>
                  <a:pt x="495336" y="393700"/>
                </a:cubicBezTo>
                <a:cubicBezTo>
                  <a:pt x="491103" y="391583"/>
                  <a:pt x="487317" y="388052"/>
                  <a:pt x="482636" y="387350"/>
                </a:cubicBezTo>
                <a:cubicBezTo>
                  <a:pt x="418779" y="377772"/>
                  <a:pt x="448033" y="394973"/>
                  <a:pt x="422311" y="377825"/>
                </a:cubicBezTo>
                <a:cubicBezTo>
                  <a:pt x="413844" y="378883"/>
                  <a:pt x="405306" y="379474"/>
                  <a:pt x="396911" y="381000"/>
                </a:cubicBezTo>
                <a:cubicBezTo>
                  <a:pt x="393618" y="381599"/>
                  <a:pt x="390653" y="383449"/>
                  <a:pt x="387386" y="384175"/>
                </a:cubicBezTo>
                <a:cubicBezTo>
                  <a:pt x="381102" y="385572"/>
                  <a:pt x="374686" y="386292"/>
                  <a:pt x="368336" y="387350"/>
                </a:cubicBezTo>
                <a:cubicBezTo>
                  <a:pt x="342875" y="404324"/>
                  <a:pt x="356624" y="402147"/>
                  <a:pt x="327061" y="393700"/>
                </a:cubicBezTo>
                <a:cubicBezTo>
                  <a:pt x="335311" y="368949"/>
                  <a:pt x="335883" y="371133"/>
                  <a:pt x="327061" y="327025"/>
                </a:cubicBezTo>
                <a:cubicBezTo>
                  <a:pt x="326313" y="323283"/>
                  <a:pt x="320949" y="322382"/>
                  <a:pt x="317536" y="320675"/>
                </a:cubicBezTo>
                <a:cubicBezTo>
                  <a:pt x="312438" y="318126"/>
                  <a:pt x="306953" y="316442"/>
                  <a:pt x="301661" y="314325"/>
                </a:cubicBezTo>
                <a:cubicBezTo>
                  <a:pt x="299544" y="311150"/>
                  <a:pt x="297018" y="308213"/>
                  <a:pt x="295311" y="304800"/>
                </a:cubicBezTo>
                <a:cubicBezTo>
                  <a:pt x="293814" y="301807"/>
                  <a:pt x="293992" y="298060"/>
                  <a:pt x="292136" y="295275"/>
                </a:cubicBezTo>
                <a:cubicBezTo>
                  <a:pt x="289645" y="291539"/>
                  <a:pt x="285486" y="289199"/>
                  <a:pt x="282611" y="285750"/>
                </a:cubicBezTo>
                <a:cubicBezTo>
                  <a:pt x="280168" y="282819"/>
                  <a:pt x="278378" y="279400"/>
                  <a:pt x="276261" y="276225"/>
                </a:cubicBezTo>
                <a:cubicBezTo>
                  <a:pt x="276103" y="275434"/>
                  <a:pt x="272514" y="254079"/>
                  <a:pt x="269911" y="250825"/>
                </a:cubicBezTo>
                <a:cubicBezTo>
                  <a:pt x="267527" y="247845"/>
                  <a:pt x="263561" y="246592"/>
                  <a:pt x="260386" y="244475"/>
                </a:cubicBezTo>
                <a:cubicBezTo>
                  <a:pt x="248392" y="226483"/>
                  <a:pt x="254389" y="242358"/>
                  <a:pt x="263561" y="228600"/>
                </a:cubicBezTo>
                <a:cubicBezTo>
                  <a:pt x="265982" y="224969"/>
                  <a:pt x="265678" y="220133"/>
                  <a:pt x="266736" y="215900"/>
                </a:cubicBezTo>
                <a:cubicBezTo>
                  <a:pt x="265678" y="210608"/>
                  <a:pt x="266874" y="204285"/>
                  <a:pt x="263561" y="200025"/>
                </a:cubicBezTo>
                <a:cubicBezTo>
                  <a:pt x="262098" y="198144"/>
                  <a:pt x="237988" y="182400"/>
                  <a:pt x="231811" y="180975"/>
                </a:cubicBezTo>
                <a:cubicBezTo>
                  <a:pt x="222473" y="178820"/>
                  <a:pt x="212761" y="178858"/>
                  <a:pt x="203236" y="177800"/>
                </a:cubicBezTo>
                <a:cubicBezTo>
                  <a:pt x="199003" y="175683"/>
                  <a:pt x="194968" y="173112"/>
                  <a:pt x="190536" y="171450"/>
                </a:cubicBezTo>
                <a:cubicBezTo>
                  <a:pt x="186450" y="169918"/>
                  <a:pt x="180149" y="171975"/>
                  <a:pt x="177836" y="168275"/>
                </a:cubicBezTo>
                <a:cubicBezTo>
                  <a:pt x="167068" y="151046"/>
                  <a:pt x="182409" y="147803"/>
                  <a:pt x="168311" y="136525"/>
                </a:cubicBezTo>
                <a:cubicBezTo>
                  <a:pt x="165698" y="134434"/>
                  <a:pt x="161961" y="134408"/>
                  <a:pt x="158786" y="133350"/>
                </a:cubicBezTo>
                <a:cubicBezTo>
                  <a:pt x="150722" y="93030"/>
                  <a:pt x="162762" y="137967"/>
                  <a:pt x="146086" y="107950"/>
                </a:cubicBezTo>
                <a:cubicBezTo>
                  <a:pt x="142835" y="102099"/>
                  <a:pt x="139736" y="88900"/>
                  <a:pt x="139736" y="88900"/>
                </a:cubicBezTo>
                <a:cubicBezTo>
                  <a:pt x="138678" y="80433"/>
                  <a:pt x="139730" y="71422"/>
                  <a:pt x="136561" y="63500"/>
                </a:cubicBezTo>
                <a:cubicBezTo>
                  <a:pt x="135144" y="59957"/>
                  <a:pt x="130778" y="56402"/>
                  <a:pt x="127036" y="57150"/>
                </a:cubicBezTo>
                <a:cubicBezTo>
                  <a:pt x="123294" y="57898"/>
                  <a:pt x="122803" y="63500"/>
                  <a:pt x="120686" y="66675"/>
                </a:cubicBezTo>
                <a:cubicBezTo>
                  <a:pt x="116781" y="97912"/>
                  <a:pt x="117297" y="91472"/>
                  <a:pt x="114336" y="127000"/>
                </a:cubicBezTo>
                <a:cubicBezTo>
                  <a:pt x="110497" y="173072"/>
                  <a:pt x="121022" y="158414"/>
                  <a:pt x="101636" y="177800"/>
                </a:cubicBezTo>
                <a:cubicBezTo>
                  <a:pt x="108770" y="199202"/>
                  <a:pt x="98826" y="178980"/>
                  <a:pt x="133386" y="190500"/>
                </a:cubicBezTo>
                <a:cubicBezTo>
                  <a:pt x="137646" y="191920"/>
                  <a:pt x="140154" y="196481"/>
                  <a:pt x="142911" y="200025"/>
                </a:cubicBezTo>
                <a:cubicBezTo>
                  <a:pt x="147596" y="206049"/>
                  <a:pt x="152198" y="212249"/>
                  <a:pt x="155611" y="219075"/>
                </a:cubicBezTo>
                <a:cubicBezTo>
                  <a:pt x="157728" y="223308"/>
                  <a:pt x="159004" y="228079"/>
                  <a:pt x="161961" y="231775"/>
                </a:cubicBezTo>
                <a:cubicBezTo>
                  <a:pt x="167571" y="238787"/>
                  <a:pt x="181011" y="250825"/>
                  <a:pt x="181011" y="250825"/>
                </a:cubicBezTo>
                <a:cubicBezTo>
                  <a:pt x="177836" y="252942"/>
                  <a:pt x="175059" y="255835"/>
                  <a:pt x="171486" y="257175"/>
                </a:cubicBezTo>
                <a:cubicBezTo>
                  <a:pt x="166433" y="259070"/>
                  <a:pt x="160846" y="259041"/>
                  <a:pt x="155611" y="260350"/>
                </a:cubicBezTo>
                <a:cubicBezTo>
                  <a:pt x="152364" y="261162"/>
                  <a:pt x="149304" y="262606"/>
                  <a:pt x="146086" y="263525"/>
                </a:cubicBezTo>
                <a:cubicBezTo>
                  <a:pt x="141890" y="264724"/>
                  <a:pt x="137619" y="265642"/>
                  <a:pt x="133386" y="266700"/>
                </a:cubicBezTo>
                <a:cubicBezTo>
                  <a:pt x="130211" y="268817"/>
                  <a:pt x="127668" y="272796"/>
                  <a:pt x="123861" y="273050"/>
                </a:cubicBezTo>
                <a:cubicBezTo>
                  <a:pt x="117602" y="273467"/>
                  <a:pt x="88613" y="272889"/>
                  <a:pt x="76236" y="266700"/>
                </a:cubicBezTo>
                <a:cubicBezTo>
                  <a:pt x="51617" y="254390"/>
                  <a:pt x="81127" y="265155"/>
                  <a:pt x="57186" y="257175"/>
                </a:cubicBezTo>
                <a:cubicBezTo>
                  <a:pt x="46274" y="259357"/>
                  <a:pt x="39073" y="260536"/>
                  <a:pt x="28611" y="263525"/>
                </a:cubicBezTo>
                <a:cubicBezTo>
                  <a:pt x="25393" y="264444"/>
                  <a:pt x="22012" y="265075"/>
                  <a:pt x="19086" y="266700"/>
                </a:cubicBezTo>
                <a:cubicBezTo>
                  <a:pt x="-1725" y="278262"/>
                  <a:pt x="36" y="272410"/>
                  <a:pt x="36" y="28575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Freihandform 31"/>
          <p:cNvSpPr/>
          <p:nvPr/>
        </p:nvSpPr>
        <p:spPr>
          <a:xfrm>
            <a:off x="5284470" y="4494631"/>
            <a:ext cx="1814187" cy="1361339"/>
          </a:xfrm>
          <a:custGeom>
            <a:avLst/>
            <a:gdLst>
              <a:gd name="connsiteX0" fmla="*/ 3810 w 1814187"/>
              <a:gd name="connsiteY0" fmla="*/ 340259 h 1361339"/>
              <a:gd name="connsiteX1" fmla="*/ 22860 w 1814187"/>
              <a:gd name="connsiteY1" fmla="*/ 332639 h 1361339"/>
              <a:gd name="connsiteX2" fmla="*/ 26670 w 1814187"/>
              <a:gd name="connsiteY2" fmla="*/ 321209 h 1361339"/>
              <a:gd name="connsiteX3" fmla="*/ 30480 w 1814187"/>
              <a:gd name="connsiteY3" fmla="*/ 286919 h 1361339"/>
              <a:gd name="connsiteX4" fmla="*/ 57150 w 1814187"/>
              <a:gd name="connsiteY4" fmla="*/ 283109 h 1361339"/>
              <a:gd name="connsiteX5" fmla="*/ 72390 w 1814187"/>
              <a:gd name="connsiteY5" fmla="*/ 271679 h 1361339"/>
              <a:gd name="connsiteX6" fmla="*/ 83820 w 1814187"/>
              <a:gd name="connsiteY6" fmla="*/ 264059 h 1361339"/>
              <a:gd name="connsiteX7" fmla="*/ 91440 w 1814187"/>
              <a:gd name="connsiteY7" fmla="*/ 275489 h 1361339"/>
              <a:gd name="connsiteX8" fmla="*/ 102870 w 1814187"/>
              <a:gd name="connsiteY8" fmla="*/ 302159 h 1361339"/>
              <a:gd name="connsiteX9" fmla="*/ 137160 w 1814187"/>
              <a:gd name="connsiteY9" fmla="*/ 305969 h 1361339"/>
              <a:gd name="connsiteX10" fmla="*/ 148590 w 1814187"/>
              <a:gd name="connsiteY10" fmla="*/ 313589 h 1361339"/>
              <a:gd name="connsiteX11" fmla="*/ 167640 w 1814187"/>
              <a:gd name="connsiteY11" fmla="*/ 305969 h 1361339"/>
              <a:gd name="connsiteX12" fmla="*/ 179070 w 1814187"/>
              <a:gd name="connsiteY12" fmla="*/ 302159 h 1361339"/>
              <a:gd name="connsiteX13" fmla="*/ 182880 w 1814187"/>
              <a:gd name="connsiteY13" fmla="*/ 225959 h 1361339"/>
              <a:gd name="connsiteX14" fmla="*/ 190500 w 1814187"/>
              <a:gd name="connsiteY14" fmla="*/ 214529 h 1361339"/>
              <a:gd name="connsiteX15" fmla="*/ 194310 w 1814187"/>
              <a:gd name="connsiteY15" fmla="*/ 203099 h 1361339"/>
              <a:gd name="connsiteX16" fmla="*/ 190500 w 1814187"/>
              <a:gd name="connsiteY16" fmla="*/ 145949 h 1361339"/>
              <a:gd name="connsiteX17" fmla="*/ 171450 w 1814187"/>
              <a:gd name="connsiteY17" fmla="*/ 111659 h 1361339"/>
              <a:gd name="connsiteX18" fmla="*/ 167640 w 1814187"/>
              <a:gd name="connsiteY18" fmla="*/ 100229 h 1361339"/>
              <a:gd name="connsiteX19" fmla="*/ 156210 w 1814187"/>
              <a:gd name="connsiteY19" fmla="*/ 77369 h 1361339"/>
              <a:gd name="connsiteX20" fmla="*/ 167640 w 1814187"/>
              <a:gd name="connsiteY20" fmla="*/ 69749 h 1361339"/>
              <a:gd name="connsiteX21" fmla="*/ 240030 w 1814187"/>
              <a:gd name="connsiteY21" fmla="*/ 69749 h 1361339"/>
              <a:gd name="connsiteX22" fmla="*/ 274320 w 1814187"/>
              <a:gd name="connsiteY22" fmla="*/ 73559 h 1361339"/>
              <a:gd name="connsiteX23" fmla="*/ 278130 w 1814187"/>
              <a:gd name="connsiteY23" fmla="*/ 62129 h 1361339"/>
              <a:gd name="connsiteX24" fmla="*/ 278130 w 1814187"/>
              <a:gd name="connsiteY24" fmla="*/ 1169 h 1361339"/>
              <a:gd name="connsiteX25" fmla="*/ 289560 w 1814187"/>
              <a:gd name="connsiteY25" fmla="*/ 4979 h 1361339"/>
              <a:gd name="connsiteX26" fmla="*/ 293370 w 1814187"/>
              <a:gd name="connsiteY26" fmla="*/ 16409 h 1361339"/>
              <a:gd name="connsiteX27" fmla="*/ 297180 w 1814187"/>
              <a:gd name="connsiteY27" fmla="*/ 35459 h 1361339"/>
              <a:gd name="connsiteX28" fmla="*/ 323850 w 1814187"/>
              <a:gd name="connsiteY28" fmla="*/ 39269 h 1361339"/>
              <a:gd name="connsiteX29" fmla="*/ 335280 w 1814187"/>
              <a:gd name="connsiteY29" fmla="*/ 81179 h 1361339"/>
              <a:gd name="connsiteX30" fmla="*/ 346710 w 1814187"/>
              <a:gd name="connsiteY30" fmla="*/ 84989 h 1361339"/>
              <a:gd name="connsiteX31" fmla="*/ 358140 w 1814187"/>
              <a:gd name="connsiteY31" fmla="*/ 92609 h 1361339"/>
              <a:gd name="connsiteX32" fmla="*/ 441960 w 1814187"/>
              <a:gd name="connsiteY32" fmla="*/ 100229 h 1361339"/>
              <a:gd name="connsiteX33" fmla="*/ 468630 w 1814187"/>
              <a:gd name="connsiteY33" fmla="*/ 111659 h 1361339"/>
              <a:gd name="connsiteX34" fmla="*/ 480060 w 1814187"/>
              <a:gd name="connsiteY34" fmla="*/ 115469 h 1361339"/>
              <a:gd name="connsiteX35" fmla="*/ 491490 w 1814187"/>
              <a:gd name="connsiteY35" fmla="*/ 123089 h 1361339"/>
              <a:gd name="connsiteX36" fmla="*/ 518160 w 1814187"/>
              <a:gd name="connsiteY36" fmla="*/ 126899 h 1361339"/>
              <a:gd name="connsiteX37" fmla="*/ 575310 w 1814187"/>
              <a:gd name="connsiteY37" fmla="*/ 126899 h 1361339"/>
              <a:gd name="connsiteX38" fmla="*/ 586740 w 1814187"/>
              <a:gd name="connsiteY38" fmla="*/ 115469 h 1361339"/>
              <a:gd name="connsiteX39" fmla="*/ 598170 w 1814187"/>
              <a:gd name="connsiteY39" fmla="*/ 111659 h 1361339"/>
              <a:gd name="connsiteX40" fmla="*/ 609600 w 1814187"/>
              <a:gd name="connsiteY40" fmla="*/ 104039 h 1361339"/>
              <a:gd name="connsiteX41" fmla="*/ 647700 w 1814187"/>
              <a:gd name="connsiteY41" fmla="*/ 96419 h 1361339"/>
              <a:gd name="connsiteX42" fmla="*/ 659130 w 1814187"/>
              <a:gd name="connsiteY42" fmla="*/ 88799 h 1361339"/>
              <a:gd name="connsiteX43" fmla="*/ 697230 w 1814187"/>
              <a:gd name="connsiteY43" fmla="*/ 88799 h 1361339"/>
              <a:gd name="connsiteX44" fmla="*/ 704850 w 1814187"/>
              <a:gd name="connsiteY44" fmla="*/ 153569 h 1361339"/>
              <a:gd name="connsiteX45" fmla="*/ 708660 w 1814187"/>
              <a:gd name="connsiteY45" fmla="*/ 164999 h 1361339"/>
              <a:gd name="connsiteX46" fmla="*/ 697230 w 1814187"/>
              <a:gd name="connsiteY46" fmla="*/ 187859 h 1361339"/>
              <a:gd name="connsiteX47" fmla="*/ 701040 w 1814187"/>
              <a:gd name="connsiteY47" fmla="*/ 199289 h 1361339"/>
              <a:gd name="connsiteX48" fmla="*/ 712470 w 1814187"/>
              <a:gd name="connsiteY48" fmla="*/ 203099 h 1361339"/>
              <a:gd name="connsiteX49" fmla="*/ 739140 w 1814187"/>
              <a:gd name="connsiteY49" fmla="*/ 206909 h 1361339"/>
              <a:gd name="connsiteX50" fmla="*/ 746760 w 1814187"/>
              <a:gd name="connsiteY50" fmla="*/ 218339 h 1361339"/>
              <a:gd name="connsiteX51" fmla="*/ 830580 w 1814187"/>
              <a:gd name="connsiteY51" fmla="*/ 233579 h 1361339"/>
              <a:gd name="connsiteX52" fmla="*/ 842010 w 1814187"/>
              <a:gd name="connsiteY52" fmla="*/ 237389 h 1361339"/>
              <a:gd name="connsiteX53" fmla="*/ 864870 w 1814187"/>
              <a:gd name="connsiteY53" fmla="*/ 248819 h 1361339"/>
              <a:gd name="connsiteX54" fmla="*/ 929640 w 1814187"/>
              <a:gd name="connsiteY54" fmla="*/ 252629 h 1361339"/>
              <a:gd name="connsiteX55" fmla="*/ 948690 w 1814187"/>
              <a:gd name="connsiteY55" fmla="*/ 256439 h 1361339"/>
              <a:gd name="connsiteX56" fmla="*/ 960120 w 1814187"/>
              <a:gd name="connsiteY56" fmla="*/ 260249 h 1361339"/>
              <a:gd name="connsiteX57" fmla="*/ 1017270 w 1814187"/>
              <a:gd name="connsiteY57" fmla="*/ 264059 h 1361339"/>
              <a:gd name="connsiteX58" fmla="*/ 1074420 w 1814187"/>
              <a:gd name="connsiteY58" fmla="*/ 283109 h 1361339"/>
              <a:gd name="connsiteX59" fmla="*/ 1089660 w 1814187"/>
              <a:gd name="connsiteY59" fmla="*/ 302159 h 1361339"/>
              <a:gd name="connsiteX60" fmla="*/ 1104900 w 1814187"/>
              <a:gd name="connsiteY60" fmla="*/ 317399 h 1361339"/>
              <a:gd name="connsiteX61" fmla="*/ 1143000 w 1814187"/>
              <a:gd name="connsiteY61" fmla="*/ 325019 h 1361339"/>
              <a:gd name="connsiteX62" fmla="*/ 1146810 w 1814187"/>
              <a:gd name="connsiteY62" fmla="*/ 344069 h 1361339"/>
              <a:gd name="connsiteX63" fmla="*/ 1158240 w 1814187"/>
              <a:gd name="connsiteY63" fmla="*/ 347879 h 1361339"/>
              <a:gd name="connsiteX64" fmla="*/ 1169670 w 1814187"/>
              <a:gd name="connsiteY64" fmla="*/ 340259 h 1361339"/>
              <a:gd name="connsiteX65" fmla="*/ 1211580 w 1814187"/>
              <a:gd name="connsiteY65" fmla="*/ 328829 h 1361339"/>
              <a:gd name="connsiteX66" fmla="*/ 1230630 w 1814187"/>
              <a:gd name="connsiteY66" fmla="*/ 332639 h 1361339"/>
              <a:gd name="connsiteX67" fmla="*/ 1253490 w 1814187"/>
              <a:gd name="connsiteY67" fmla="*/ 340259 h 1361339"/>
              <a:gd name="connsiteX68" fmla="*/ 1257300 w 1814187"/>
              <a:gd name="connsiteY68" fmla="*/ 351689 h 1361339"/>
              <a:gd name="connsiteX69" fmla="*/ 1268730 w 1814187"/>
              <a:gd name="connsiteY69" fmla="*/ 363119 h 1361339"/>
              <a:gd name="connsiteX70" fmla="*/ 1276350 w 1814187"/>
              <a:gd name="connsiteY70" fmla="*/ 374549 h 1361339"/>
              <a:gd name="connsiteX71" fmla="*/ 1291590 w 1814187"/>
              <a:gd name="connsiteY71" fmla="*/ 359309 h 1361339"/>
              <a:gd name="connsiteX72" fmla="*/ 1306830 w 1814187"/>
              <a:gd name="connsiteY72" fmla="*/ 347879 h 1361339"/>
              <a:gd name="connsiteX73" fmla="*/ 1344930 w 1814187"/>
              <a:gd name="connsiteY73" fmla="*/ 351689 h 1361339"/>
              <a:gd name="connsiteX74" fmla="*/ 1375410 w 1814187"/>
              <a:gd name="connsiteY74" fmla="*/ 359309 h 1361339"/>
              <a:gd name="connsiteX75" fmla="*/ 1386840 w 1814187"/>
              <a:gd name="connsiteY75" fmla="*/ 351689 h 1361339"/>
              <a:gd name="connsiteX76" fmla="*/ 1398270 w 1814187"/>
              <a:gd name="connsiteY76" fmla="*/ 340259 h 1361339"/>
              <a:gd name="connsiteX77" fmla="*/ 1413510 w 1814187"/>
              <a:gd name="connsiteY77" fmla="*/ 344069 h 1361339"/>
              <a:gd name="connsiteX78" fmla="*/ 1394460 w 1814187"/>
              <a:gd name="connsiteY78" fmla="*/ 363119 h 1361339"/>
              <a:gd name="connsiteX79" fmla="*/ 1386840 w 1814187"/>
              <a:gd name="connsiteY79" fmla="*/ 374549 h 1361339"/>
              <a:gd name="connsiteX80" fmla="*/ 1390650 w 1814187"/>
              <a:gd name="connsiteY80" fmla="*/ 412649 h 1361339"/>
              <a:gd name="connsiteX81" fmla="*/ 1398270 w 1814187"/>
              <a:gd name="connsiteY81" fmla="*/ 424079 h 1361339"/>
              <a:gd name="connsiteX82" fmla="*/ 1421130 w 1814187"/>
              <a:gd name="connsiteY82" fmla="*/ 458369 h 1361339"/>
              <a:gd name="connsiteX83" fmla="*/ 1428750 w 1814187"/>
              <a:gd name="connsiteY83" fmla="*/ 485039 h 1361339"/>
              <a:gd name="connsiteX84" fmla="*/ 1440180 w 1814187"/>
              <a:gd name="connsiteY84" fmla="*/ 507899 h 1361339"/>
              <a:gd name="connsiteX85" fmla="*/ 1432560 w 1814187"/>
              <a:gd name="connsiteY85" fmla="*/ 519329 h 1361339"/>
              <a:gd name="connsiteX86" fmla="*/ 1421130 w 1814187"/>
              <a:gd name="connsiteY86" fmla="*/ 530759 h 1361339"/>
              <a:gd name="connsiteX87" fmla="*/ 1417320 w 1814187"/>
              <a:gd name="connsiteY87" fmla="*/ 545999 h 1361339"/>
              <a:gd name="connsiteX88" fmla="*/ 1424940 w 1814187"/>
              <a:gd name="connsiteY88" fmla="*/ 557429 h 1361339"/>
              <a:gd name="connsiteX89" fmla="*/ 1405890 w 1814187"/>
              <a:gd name="connsiteY89" fmla="*/ 580289 h 1361339"/>
              <a:gd name="connsiteX90" fmla="*/ 1402080 w 1814187"/>
              <a:gd name="connsiteY90" fmla="*/ 603149 h 1361339"/>
              <a:gd name="connsiteX91" fmla="*/ 1390650 w 1814187"/>
              <a:gd name="connsiteY91" fmla="*/ 606959 h 1361339"/>
              <a:gd name="connsiteX92" fmla="*/ 1386840 w 1814187"/>
              <a:gd name="connsiteY92" fmla="*/ 618389 h 1361339"/>
              <a:gd name="connsiteX93" fmla="*/ 1383030 w 1814187"/>
              <a:gd name="connsiteY93" fmla="*/ 633629 h 1361339"/>
              <a:gd name="connsiteX94" fmla="*/ 1436370 w 1814187"/>
              <a:gd name="connsiteY94" fmla="*/ 626009 h 1361339"/>
              <a:gd name="connsiteX95" fmla="*/ 1443990 w 1814187"/>
              <a:gd name="connsiteY95" fmla="*/ 614579 h 1361339"/>
              <a:gd name="connsiteX96" fmla="*/ 1451610 w 1814187"/>
              <a:gd name="connsiteY96" fmla="*/ 626009 h 1361339"/>
              <a:gd name="connsiteX97" fmla="*/ 1459230 w 1814187"/>
              <a:gd name="connsiteY97" fmla="*/ 656489 h 1361339"/>
              <a:gd name="connsiteX98" fmla="*/ 1463040 w 1814187"/>
              <a:gd name="connsiteY98" fmla="*/ 667919 h 1361339"/>
              <a:gd name="connsiteX99" fmla="*/ 1478280 w 1814187"/>
              <a:gd name="connsiteY99" fmla="*/ 675539 h 1361339"/>
              <a:gd name="connsiteX100" fmla="*/ 1493520 w 1814187"/>
              <a:gd name="connsiteY100" fmla="*/ 671729 h 1361339"/>
              <a:gd name="connsiteX101" fmla="*/ 1504950 w 1814187"/>
              <a:gd name="connsiteY101" fmla="*/ 664109 h 1361339"/>
              <a:gd name="connsiteX102" fmla="*/ 1535430 w 1814187"/>
              <a:gd name="connsiteY102" fmla="*/ 656489 h 1361339"/>
              <a:gd name="connsiteX103" fmla="*/ 1512570 w 1814187"/>
              <a:gd name="connsiteY103" fmla="*/ 652679 h 1361339"/>
              <a:gd name="connsiteX104" fmla="*/ 1516380 w 1814187"/>
              <a:gd name="connsiteY104" fmla="*/ 633629 h 1361339"/>
              <a:gd name="connsiteX105" fmla="*/ 1535430 w 1814187"/>
              <a:gd name="connsiteY105" fmla="*/ 637439 h 1361339"/>
              <a:gd name="connsiteX106" fmla="*/ 1539240 w 1814187"/>
              <a:gd name="connsiteY106" fmla="*/ 664109 h 1361339"/>
              <a:gd name="connsiteX107" fmla="*/ 1543050 w 1814187"/>
              <a:gd name="connsiteY107" fmla="*/ 675539 h 1361339"/>
              <a:gd name="connsiteX108" fmla="*/ 1554480 w 1814187"/>
              <a:gd name="connsiteY108" fmla="*/ 667919 h 1361339"/>
              <a:gd name="connsiteX109" fmla="*/ 1596390 w 1814187"/>
              <a:gd name="connsiteY109" fmla="*/ 675539 h 1361339"/>
              <a:gd name="connsiteX110" fmla="*/ 1626870 w 1814187"/>
              <a:gd name="connsiteY110" fmla="*/ 683159 h 1361339"/>
              <a:gd name="connsiteX111" fmla="*/ 1638300 w 1814187"/>
              <a:gd name="connsiteY111" fmla="*/ 690779 h 1361339"/>
              <a:gd name="connsiteX112" fmla="*/ 1664970 w 1814187"/>
              <a:gd name="connsiteY112" fmla="*/ 679349 h 1361339"/>
              <a:gd name="connsiteX113" fmla="*/ 1676400 w 1814187"/>
              <a:gd name="connsiteY113" fmla="*/ 675539 h 1361339"/>
              <a:gd name="connsiteX114" fmla="*/ 1722120 w 1814187"/>
              <a:gd name="connsiteY114" fmla="*/ 671729 h 1361339"/>
              <a:gd name="connsiteX115" fmla="*/ 1790700 w 1814187"/>
              <a:gd name="connsiteY115" fmla="*/ 675539 h 1361339"/>
              <a:gd name="connsiteX116" fmla="*/ 1794510 w 1814187"/>
              <a:gd name="connsiteY116" fmla="*/ 698399 h 1361339"/>
              <a:gd name="connsiteX117" fmla="*/ 1805940 w 1814187"/>
              <a:gd name="connsiteY117" fmla="*/ 725069 h 1361339"/>
              <a:gd name="connsiteX118" fmla="*/ 1809750 w 1814187"/>
              <a:gd name="connsiteY118" fmla="*/ 744119 h 1361339"/>
              <a:gd name="connsiteX119" fmla="*/ 1813560 w 1814187"/>
              <a:gd name="connsiteY119" fmla="*/ 755549 h 1361339"/>
              <a:gd name="connsiteX120" fmla="*/ 1798320 w 1814187"/>
              <a:gd name="connsiteY120" fmla="*/ 759359 h 1361339"/>
              <a:gd name="connsiteX121" fmla="*/ 1764030 w 1814187"/>
              <a:gd name="connsiteY121" fmla="*/ 774599 h 1361339"/>
              <a:gd name="connsiteX122" fmla="*/ 1752600 w 1814187"/>
              <a:gd name="connsiteY122" fmla="*/ 778409 h 1361339"/>
              <a:gd name="connsiteX123" fmla="*/ 1744980 w 1814187"/>
              <a:gd name="connsiteY123" fmla="*/ 801269 h 1361339"/>
              <a:gd name="connsiteX124" fmla="*/ 1722120 w 1814187"/>
              <a:gd name="connsiteY124" fmla="*/ 820319 h 1361339"/>
              <a:gd name="connsiteX125" fmla="*/ 1714500 w 1814187"/>
              <a:gd name="connsiteY125" fmla="*/ 831749 h 1361339"/>
              <a:gd name="connsiteX126" fmla="*/ 1687830 w 1814187"/>
              <a:gd name="connsiteY126" fmla="*/ 839369 h 1361339"/>
              <a:gd name="connsiteX127" fmla="*/ 1691640 w 1814187"/>
              <a:gd name="connsiteY127" fmla="*/ 858419 h 1361339"/>
              <a:gd name="connsiteX128" fmla="*/ 1706880 w 1814187"/>
              <a:gd name="connsiteY128" fmla="*/ 862229 h 1361339"/>
              <a:gd name="connsiteX129" fmla="*/ 1695450 w 1814187"/>
              <a:gd name="connsiteY129" fmla="*/ 866039 h 1361339"/>
              <a:gd name="connsiteX130" fmla="*/ 1676400 w 1814187"/>
              <a:gd name="connsiteY130" fmla="*/ 869849 h 1361339"/>
              <a:gd name="connsiteX131" fmla="*/ 1680210 w 1814187"/>
              <a:gd name="connsiteY131" fmla="*/ 888899 h 1361339"/>
              <a:gd name="connsiteX132" fmla="*/ 1691640 w 1814187"/>
              <a:gd name="connsiteY132" fmla="*/ 896519 h 1361339"/>
              <a:gd name="connsiteX133" fmla="*/ 1676400 w 1814187"/>
              <a:gd name="connsiteY133" fmla="*/ 930809 h 1361339"/>
              <a:gd name="connsiteX134" fmla="*/ 1664970 w 1814187"/>
              <a:gd name="connsiteY134" fmla="*/ 934619 h 1361339"/>
              <a:gd name="connsiteX135" fmla="*/ 1687830 w 1814187"/>
              <a:gd name="connsiteY135" fmla="*/ 953669 h 1361339"/>
              <a:gd name="connsiteX136" fmla="*/ 1710690 w 1814187"/>
              <a:gd name="connsiteY136" fmla="*/ 965099 h 1361339"/>
              <a:gd name="connsiteX137" fmla="*/ 1699260 w 1814187"/>
              <a:gd name="connsiteY137" fmla="*/ 1003199 h 1361339"/>
              <a:gd name="connsiteX138" fmla="*/ 1687830 w 1814187"/>
              <a:gd name="connsiteY138" fmla="*/ 1010819 h 1361339"/>
              <a:gd name="connsiteX139" fmla="*/ 1664970 w 1814187"/>
              <a:gd name="connsiteY139" fmla="*/ 1003199 h 1361339"/>
              <a:gd name="connsiteX140" fmla="*/ 1649730 w 1814187"/>
              <a:gd name="connsiteY140" fmla="*/ 984149 h 1361339"/>
              <a:gd name="connsiteX141" fmla="*/ 1592580 w 1814187"/>
              <a:gd name="connsiteY141" fmla="*/ 987959 h 1361339"/>
              <a:gd name="connsiteX142" fmla="*/ 1581150 w 1814187"/>
              <a:gd name="connsiteY142" fmla="*/ 995579 h 1361339"/>
              <a:gd name="connsiteX143" fmla="*/ 1569720 w 1814187"/>
              <a:gd name="connsiteY143" fmla="*/ 999389 h 1361339"/>
              <a:gd name="connsiteX144" fmla="*/ 1562100 w 1814187"/>
              <a:gd name="connsiteY144" fmla="*/ 1029869 h 1361339"/>
              <a:gd name="connsiteX145" fmla="*/ 1550670 w 1814187"/>
              <a:gd name="connsiteY145" fmla="*/ 1037489 h 1361339"/>
              <a:gd name="connsiteX146" fmla="*/ 1543050 w 1814187"/>
              <a:gd name="connsiteY146" fmla="*/ 1060349 h 1361339"/>
              <a:gd name="connsiteX147" fmla="*/ 1539240 w 1814187"/>
              <a:gd name="connsiteY147" fmla="*/ 1071779 h 1361339"/>
              <a:gd name="connsiteX148" fmla="*/ 1516380 w 1814187"/>
              <a:gd name="connsiteY148" fmla="*/ 1087019 h 1361339"/>
              <a:gd name="connsiteX149" fmla="*/ 1504950 w 1814187"/>
              <a:gd name="connsiteY149" fmla="*/ 1094639 h 1361339"/>
              <a:gd name="connsiteX150" fmla="*/ 1493520 w 1814187"/>
              <a:gd name="connsiteY150" fmla="*/ 1106069 h 1361339"/>
              <a:gd name="connsiteX151" fmla="*/ 1497330 w 1814187"/>
              <a:gd name="connsiteY151" fmla="*/ 1132739 h 1361339"/>
              <a:gd name="connsiteX152" fmla="*/ 1524000 w 1814187"/>
              <a:gd name="connsiteY152" fmla="*/ 1125119 h 1361339"/>
              <a:gd name="connsiteX153" fmla="*/ 1543050 w 1814187"/>
              <a:gd name="connsiteY153" fmla="*/ 1144169 h 1361339"/>
              <a:gd name="connsiteX154" fmla="*/ 1554480 w 1814187"/>
              <a:gd name="connsiteY154" fmla="*/ 1178459 h 1361339"/>
              <a:gd name="connsiteX155" fmla="*/ 1546860 w 1814187"/>
              <a:gd name="connsiteY155" fmla="*/ 1205129 h 1361339"/>
              <a:gd name="connsiteX156" fmla="*/ 1535430 w 1814187"/>
              <a:gd name="connsiteY156" fmla="*/ 1212749 h 1361339"/>
              <a:gd name="connsiteX157" fmla="*/ 1520190 w 1814187"/>
              <a:gd name="connsiteY157" fmla="*/ 1235609 h 1361339"/>
              <a:gd name="connsiteX158" fmla="*/ 1504950 w 1814187"/>
              <a:gd name="connsiteY158" fmla="*/ 1231799 h 1361339"/>
              <a:gd name="connsiteX159" fmla="*/ 1478280 w 1814187"/>
              <a:gd name="connsiteY159" fmla="*/ 1197509 h 1361339"/>
              <a:gd name="connsiteX160" fmla="*/ 1474470 w 1814187"/>
              <a:gd name="connsiteY160" fmla="*/ 1186079 h 1361339"/>
              <a:gd name="connsiteX161" fmla="*/ 1447800 w 1814187"/>
              <a:gd name="connsiteY161" fmla="*/ 1174649 h 1361339"/>
              <a:gd name="connsiteX162" fmla="*/ 1360170 w 1814187"/>
              <a:gd name="connsiteY162" fmla="*/ 1178459 h 1361339"/>
              <a:gd name="connsiteX163" fmla="*/ 1348740 w 1814187"/>
              <a:gd name="connsiteY163" fmla="*/ 1186079 h 1361339"/>
              <a:gd name="connsiteX164" fmla="*/ 1310640 w 1814187"/>
              <a:gd name="connsiteY164" fmla="*/ 1189889 h 1361339"/>
              <a:gd name="connsiteX165" fmla="*/ 1314450 w 1814187"/>
              <a:gd name="connsiteY165" fmla="*/ 1201319 h 1361339"/>
              <a:gd name="connsiteX166" fmla="*/ 1325880 w 1814187"/>
              <a:gd name="connsiteY166" fmla="*/ 1208939 h 1361339"/>
              <a:gd name="connsiteX167" fmla="*/ 1333500 w 1814187"/>
              <a:gd name="connsiteY167" fmla="*/ 1231799 h 1361339"/>
              <a:gd name="connsiteX168" fmla="*/ 1310640 w 1814187"/>
              <a:gd name="connsiteY168" fmla="*/ 1243229 h 1361339"/>
              <a:gd name="connsiteX169" fmla="*/ 1287780 w 1814187"/>
              <a:gd name="connsiteY169" fmla="*/ 1262279 h 1361339"/>
              <a:gd name="connsiteX170" fmla="*/ 1276350 w 1814187"/>
              <a:gd name="connsiteY170" fmla="*/ 1266089 h 1361339"/>
              <a:gd name="connsiteX171" fmla="*/ 1261110 w 1814187"/>
              <a:gd name="connsiteY171" fmla="*/ 1285139 h 1361339"/>
              <a:gd name="connsiteX172" fmla="*/ 1249680 w 1814187"/>
              <a:gd name="connsiteY172" fmla="*/ 1300379 h 1361339"/>
              <a:gd name="connsiteX173" fmla="*/ 1234440 w 1814187"/>
              <a:gd name="connsiteY173" fmla="*/ 1307999 h 1361339"/>
              <a:gd name="connsiteX174" fmla="*/ 1207770 w 1814187"/>
              <a:gd name="connsiteY174" fmla="*/ 1319429 h 1361339"/>
              <a:gd name="connsiteX175" fmla="*/ 1162050 w 1814187"/>
              <a:gd name="connsiteY175" fmla="*/ 1346099 h 1361339"/>
              <a:gd name="connsiteX176" fmla="*/ 1135380 w 1814187"/>
              <a:gd name="connsiteY176" fmla="*/ 1353719 h 1361339"/>
              <a:gd name="connsiteX177" fmla="*/ 1097280 w 1814187"/>
              <a:gd name="connsiteY177" fmla="*/ 1361339 h 1361339"/>
              <a:gd name="connsiteX178" fmla="*/ 1074420 w 1814187"/>
              <a:gd name="connsiteY178" fmla="*/ 1346099 h 1361339"/>
              <a:gd name="connsiteX179" fmla="*/ 1085850 w 1814187"/>
              <a:gd name="connsiteY179" fmla="*/ 1334669 h 1361339"/>
              <a:gd name="connsiteX180" fmla="*/ 1101090 w 1814187"/>
              <a:gd name="connsiteY180" fmla="*/ 1311809 h 1361339"/>
              <a:gd name="connsiteX181" fmla="*/ 1097280 w 1814187"/>
              <a:gd name="connsiteY181" fmla="*/ 1300379 h 1361339"/>
              <a:gd name="connsiteX182" fmla="*/ 1032510 w 1814187"/>
              <a:gd name="connsiteY182" fmla="*/ 1311809 h 1361339"/>
              <a:gd name="connsiteX183" fmla="*/ 1005840 w 1814187"/>
              <a:gd name="connsiteY183" fmla="*/ 1319429 h 1361339"/>
              <a:gd name="connsiteX184" fmla="*/ 986790 w 1814187"/>
              <a:gd name="connsiteY184" fmla="*/ 1323239 h 1361339"/>
              <a:gd name="connsiteX185" fmla="*/ 914400 w 1814187"/>
              <a:gd name="connsiteY185" fmla="*/ 1319429 h 1361339"/>
              <a:gd name="connsiteX186" fmla="*/ 902970 w 1814187"/>
              <a:gd name="connsiteY186" fmla="*/ 1315619 h 1361339"/>
              <a:gd name="connsiteX187" fmla="*/ 887730 w 1814187"/>
              <a:gd name="connsiteY187" fmla="*/ 1304189 h 1361339"/>
              <a:gd name="connsiteX188" fmla="*/ 838200 w 1814187"/>
              <a:gd name="connsiteY188" fmla="*/ 1307999 h 1361339"/>
              <a:gd name="connsiteX189" fmla="*/ 746760 w 1814187"/>
              <a:gd name="connsiteY189" fmla="*/ 1292759 h 1361339"/>
              <a:gd name="connsiteX190" fmla="*/ 742950 w 1814187"/>
              <a:gd name="connsiteY190" fmla="*/ 1281329 h 1361339"/>
              <a:gd name="connsiteX191" fmla="*/ 750570 w 1814187"/>
              <a:gd name="connsiteY191" fmla="*/ 1243229 h 1361339"/>
              <a:gd name="connsiteX192" fmla="*/ 739140 w 1814187"/>
              <a:gd name="connsiteY192" fmla="*/ 1235609 h 1361339"/>
              <a:gd name="connsiteX193" fmla="*/ 681990 w 1814187"/>
              <a:gd name="connsiteY193" fmla="*/ 1227989 h 1361339"/>
              <a:gd name="connsiteX194" fmla="*/ 670560 w 1814187"/>
              <a:gd name="connsiteY194" fmla="*/ 1220369 h 1361339"/>
              <a:gd name="connsiteX195" fmla="*/ 659130 w 1814187"/>
              <a:gd name="connsiteY195" fmla="*/ 1208939 h 1361339"/>
              <a:gd name="connsiteX196" fmla="*/ 636270 w 1814187"/>
              <a:gd name="connsiteY196" fmla="*/ 1205129 h 1361339"/>
              <a:gd name="connsiteX197" fmla="*/ 624840 w 1814187"/>
              <a:gd name="connsiteY197" fmla="*/ 1201319 h 1361339"/>
              <a:gd name="connsiteX198" fmla="*/ 609600 w 1814187"/>
              <a:gd name="connsiteY198" fmla="*/ 1197509 h 1361339"/>
              <a:gd name="connsiteX199" fmla="*/ 609600 w 1814187"/>
              <a:gd name="connsiteY199" fmla="*/ 1178459 h 1361339"/>
              <a:gd name="connsiteX200" fmla="*/ 613410 w 1814187"/>
              <a:gd name="connsiteY200" fmla="*/ 1167029 h 1361339"/>
              <a:gd name="connsiteX201" fmla="*/ 601980 w 1814187"/>
              <a:gd name="connsiteY201" fmla="*/ 1140359 h 1361339"/>
              <a:gd name="connsiteX202" fmla="*/ 590550 w 1814187"/>
              <a:gd name="connsiteY202" fmla="*/ 1132739 h 1361339"/>
              <a:gd name="connsiteX203" fmla="*/ 541020 w 1814187"/>
              <a:gd name="connsiteY203" fmla="*/ 1136549 h 1361339"/>
              <a:gd name="connsiteX204" fmla="*/ 518160 w 1814187"/>
              <a:gd name="connsiteY204" fmla="*/ 1144169 h 1361339"/>
              <a:gd name="connsiteX205" fmla="*/ 426720 w 1814187"/>
              <a:gd name="connsiteY205" fmla="*/ 1132739 h 1361339"/>
              <a:gd name="connsiteX206" fmla="*/ 415290 w 1814187"/>
              <a:gd name="connsiteY206" fmla="*/ 1125119 h 1361339"/>
              <a:gd name="connsiteX207" fmla="*/ 361950 w 1814187"/>
              <a:gd name="connsiteY207" fmla="*/ 1128929 h 1361339"/>
              <a:gd name="connsiteX208" fmla="*/ 346710 w 1814187"/>
              <a:gd name="connsiteY208" fmla="*/ 1136549 h 1361339"/>
              <a:gd name="connsiteX209" fmla="*/ 323850 w 1814187"/>
              <a:gd name="connsiteY209" fmla="*/ 1140359 h 1361339"/>
              <a:gd name="connsiteX210" fmla="*/ 312420 w 1814187"/>
              <a:gd name="connsiteY210" fmla="*/ 1144169 h 1361339"/>
              <a:gd name="connsiteX211" fmla="*/ 251460 w 1814187"/>
              <a:gd name="connsiteY211" fmla="*/ 1140359 h 1361339"/>
              <a:gd name="connsiteX212" fmla="*/ 217170 w 1814187"/>
              <a:gd name="connsiteY212" fmla="*/ 1113689 h 1361339"/>
              <a:gd name="connsiteX213" fmla="*/ 209550 w 1814187"/>
              <a:gd name="connsiteY213" fmla="*/ 1102259 h 1361339"/>
              <a:gd name="connsiteX214" fmla="*/ 171450 w 1814187"/>
              <a:gd name="connsiteY214" fmla="*/ 1087019 h 1361339"/>
              <a:gd name="connsiteX215" fmla="*/ 160020 w 1814187"/>
              <a:gd name="connsiteY215" fmla="*/ 1079399 h 1361339"/>
              <a:gd name="connsiteX216" fmla="*/ 171450 w 1814187"/>
              <a:gd name="connsiteY216" fmla="*/ 1056539 h 1361339"/>
              <a:gd name="connsiteX217" fmla="*/ 167640 w 1814187"/>
              <a:gd name="connsiteY217" fmla="*/ 1033679 h 1361339"/>
              <a:gd name="connsiteX218" fmla="*/ 144780 w 1814187"/>
              <a:gd name="connsiteY218" fmla="*/ 1014629 h 1361339"/>
              <a:gd name="connsiteX219" fmla="*/ 133350 w 1814187"/>
              <a:gd name="connsiteY219" fmla="*/ 1003199 h 1361339"/>
              <a:gd name="connsiteX220" fmla="*/ 106680 w 1814187"/>
              <a:gd name="connsiteY220" fmla="*/ 991769 h 1361339"/>
              <a:gd name="connsiteX221" fmla="*/ 76200 w 1814187"/>
              <a:gd name="connsiteY221" fmla="*/ 987959 h 1361339"/>
              <a:gd name="connsiteX222" fmla="*/ 57150 w 1814187"/>
              <a:gd name="connsiteY222" fmla="*/ 953669 h 1361339"/>
              <a:gd name="connsiteX223" fmla="*/ 41910 w 1814187"/>
              <a:gd name="connsiteY223" fmla="*/ 873659 h 1361339"/>
              <a:gd name="connsiteX224" fmla="*/ 30480 w 1814187"/>
              <a:gd name="connsiteY224" fmla="*/ 866039 h 1361339"/>
              <a:gd name="connsiteX225" fmla="*/ 15240 w 1814187"/>
              <a:gd name="connsiteY225" fmla="*/ 862229 h 1361339"/>
              <a:gd name="connsiteX226" fmla="*/ 11430 w 1814187"/>
              <a:gd name="connsiteY226" fmla="*/ 839369 h 1361339"/>
              <a:gd name="connsiteX227" fmla="*/ 3810 w 1814187"/>
              <a:gd name="connsiteY227" fmla="*/ 808889 h 1361339"/>
              <a:gd name="connsiteX228" fmla="*/ 11430 w 1814187"/>
              <a:gd name="connsiteY228" fmla="*/ 797459 h 1361339"/>
              <a:gd name="connsiteX229" fmla="*/ 15240 w 1814187"/>
              <a:gd name="connsiteY229" fmla="*/ 782219 h 1361339"/>
              <a:gd name="connsiteX230" fmla="*/ 19050 w 1814187"/>
              <a:gd name="connsiteY230" fmla="*/ 770789 h 1361339"/>
              <a:gd name="connsiteX231" fmla="*/ 11430 w 1814187"/>
              <a:gd name="connsiteY231" fmla="*/ 751739 h 1361339"/>
              <a:gd name="connsiteX232" fmla="*/ 11430 w 1814187"/>
              <a:gd name="connsiteY232" fmla="*/ 626009 h 1361339"/>
              <a:gd name="connsiteX233" fmla="*/ 38100 w 1814187"/>
              <a:gd name="connsiteY233" fmla="*/ 622199 h 1361339"/>
              <a:gd name="connsiteX234" fmla="*/ 64770 w 1814187"/>
              <a:gd name="connsiteY234" fmla="*/ 606959 h 1361339"/>
              <a:gd name="connsiteX235" fmla="*/ 72390 w 1814187"/>
              <a:gd name="connsiteY235" fmla="*/ 595529 h 1361339"/>
              <a:gd name="connsiteX236" fmla="*/ 83820 w 1814187"/>
              <a:gd name="connsiteY236" fmla="*/ 580289 h 1361339"/>
              <a:gd name="connsiteX237" fmla="*/ 87630 w 1814187"/>
              <a:gd name="connsiteY237" fmla="*/ 568859 h 1361339"/>
              <a:gd name="connsiteX238" fmla="*/ 76200 w 1814187"/>
              <a:gd name="connsiteY238" fmla="*/ 565049 h 1361339"/>
              <a:gd name="connsiteX239" fmla="*/ 38100 w 1814187"/>
              <a:gd name="connsiteY239" fmla="*/ 561239 h 1361339"/>
              <a:gd name="connsiteX240" fmla="*/ 41910 w 1814187"/>
              <a:gd name="connsiteY240" fmla="*/ 549809 h 1361339"/>
              <a:gd name="connsiteX241" fmla="*/ 30480 w 1814187"/>
              <a:gd name="connsiteY241" fmla="*/ 542189 h 1361339"/>
              <a:gd name="connsiteX242" fmla="*/ 22860 w 1814187"/>
              <a:gd name="connsiteY242" fmla="*/ 519329 h 1361339"/>
              <a:gd name="connsiteX243" fmla="*/ 15240 w 1814187"/>
              <a:gd name="connsiteY243" fmla="*/ 507899 h 1361339"/>
              <a:gd name="connsiteX244" fmla="*/ 11430 w 1814187"/>
              <a:gd name="connsiteY244" fmla="*/ 496469 h 1361339"/>
              <a:gd name="connsiteX245" fmla="*/ 0 w 1814187"/>
              <a:gd name="connsiteY245" fmla="*/ 458369 h 1361339"/>
              <a:gd name="connsiteX246" fmla="*/ 3810 w 1814187"/>
              <a:gd name="connsiteY246" fmla="*/ 359309 h 1361339"/>
              <a:gd name="connsiteX247" fmla="*/ 19050 w 1814187"/>
              <a:gd name="connsiteY247" fmla="*/ 336449 h 1361339"/>
              <a:gd name="connsiteX248" fmla="*/ 3810 w 1814187"/>
              <a:gd name="connsiteY248" fmla="*/ 340259 h 136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814187" h="1361339">
                <a:moveTo>
                  <a:pt x="3810" y="340259"/>
                </a:moveTo>
                <a:cubicBezTo>
                  <a:pt x="4445" y="339624"/>
                  <a:pt x="17606" y="337017"/>
                  <a:pt x="22860" y="332639"/>
                </a:cubicBezTo>
                <a:cubicBezTo>
                  <a:pt x="25945" y="330068"/>
                  <a:pt x="26010" y="325170"/>
                  <a:pt x="26670" y="321209"/>
                </a:cubicBezTo>
                <a:cubicBezTo>
                  <a:pt x="28561" y="309865"/>
                  <a:pt x="23296" y="295899"/>
                  <a:pt x="30480" y="286919"/>
                </a:cubicBezTo>
                <a:cubicBezTo>
                  <a:pt x="36090" y="279907"/>
                  <a:pt x="48260" y="284379"/>
                  <a:pt x="57150" y="283109"/>
                </a:cubicBezTo>
                <a:cubicBezTo>
                  <a:pt x="62230" y="279299"/>
                  <a:pt x="67223" y="275370"/>
                  <a:pt x="72390" y="271679"/>
                </a:cubicBezTo>
                <a:cubicBezTo>
                  <a:pt x="76116" y="269017"/>
                  <a:pt x="79330" y="263161"/>
                  <a:pt x="83820" y="264059"/>
                </a:cubicBezTo>
                <a:cubicBezTo>
                  <a:pt x="88310" y="264957"/>
                  <a:pt x="89392" y="271393"/>
                  <a:pt x="91440" y="275489"/>
                </a:cubicBezTo>
                <a:cubicBezTo>
                  <a:pt x="94015" y="280640"/>
                  <a:pt x="97740" y="299827"/>
                  <a:pt x="102870" y="302159"/>
                </a:cubicBezTo>
                <a:cubicBezTo>
                  <a:pt x="113340" y="306918"/>
                  <a:pt x="125730" y="304699"/>
                  <a:pt x="137160" y="305969"/>
                </a:cubicBezTo>
                <a:cubicBezTo>
                  <a:pt x="140970" y="308509"/>
                  <a:pt x="144011" y="313589"/>
                  <a:pt x="148590" y="313589"/>
                </a:cubicBezTo>
                <a:cubicBezTo>
                  <a:pt x="155429" y="313589"/>
                  <a:pt x="161236" y="308370"/>
                  <a:pt x="167640" y="305969"/>
                </a:cubicBezTo>
                <a:cubicBezTo>
                  <a:pt x="171400" y="304559"/>
                  <a:pt x="175260" y="303429"/>
                  <a:pt x="179070" y="302159"/>
                </a:cubicBezTo>
                <a:cubicBezTo>
                  <a:pt x="180340" y="276759"/>
                  <a:pt x="179591" y="251177"/>
                  <a:pt x="182880" y="225959"/>
                </a:cubicBezTo>
                <a:cubicBezTo>
                  <a:pt x="183472" y="221418"/>
                  <a:pt x="188452" y="218625"/>
                  <a:pt x="190500" y="214529"/>
                </a:cubicBezTo>
                <a:cubicBezTo>
                  <a:pt x="192296" y="210937"/>
                  <a:pt x="193040" y="206909"/>
                  <a:pt x="194310" y="203099"/>
                </a:cubicBezTo>
                <a:cubicBezTo>
                  <a:pt x="193040" y="184049"/>
                  <a:pt x="192608" y="164925"/>
                  <a:pt x="190500" y="145949"/>
                </a:cubicBezTo>
                <a:cubicBezTo>
                  <a:pt x="188585" y="128714"/>
                  <a:pt x="177993" y="131287"/>
                  <a:pt x="171450" y="111659"/>
                </a:cubicBezTo>
                <a:cubicBezTo>
                  <a:pt x="170180" y="107849"/>
                  <a:pt x="169436" y="103821"/>
                  <a:pt x="167640" y="100229"/>
                </a:cubicBezTo>
                <a:cubicBezTo>
                  <a:pt x="152868" y="70686"/>
                  <a:pt x="165787" y="106099"/>
                  <a:pt x="156210" y="77369"/>
                </a:cubicBezTo>
                <a:cubicBezTo>
                  <a:pt x="160020" y="74829"/>
                  <a:pt x="163254" y="71065"/>
                  <a:pt x="167640" y="69749"/>
                </a:cubicBezTo>
                <a:cubicBezTo>
                  <a:pt x="192310" y="62348"/>
                  <a:pt x="214548" y="67625"/>
                  <a:pt x="240030" y="69749"/>
                </a:cubicBezTo>
                <a:cubicBezTo>
                  <a:pt x="252583" y="78117"/>
                  <a:pt x="255893" y="84089"/>
                  <a:pt x="274320" y="73559"/>
                </a:cubicBezTo>
                <a:cubicBezTo>
                  <a:pt x="277807" y="71566"/>
                  <a:pt x="276860" y="65939"/>
                  <a:pt x="278130" y="62129"/>
                </a:cubicBezTo>
                <a:cubicBezTo>
                  <a:pt x="273869" y="40824"/>
                  <a:pt x="268751" y="24616"/>
                  <a:pt x="278130" y="1169"/>
                </a:cubicBezTo>
                <a:cubicBezTo>
                  <a:pt x="279622" y="-2560"/>
                  <a:pt x="285750" y="3709"/>
                  <a:pt x="289560" y="4979"/>
                </a:cubicBezTo>
                <a:cubicBezTo>
                  <a:pt x="290830" y="8789"/>
                  <a:pt x="292396" y="12513"/>
                  <a:pt x="293370" y="16409"/>
                </a:cubicBezTo>
                <a:cubicBezTo>
                  <a:pt x="294941" y="22691"/>
                  <a:pt x="291999" y="31574"/>
                  <a:pt x="297180" y="35459"/>
                </a:cubicBezTo>
                <a:cubicBezTo>
                  <a:pt x="304364" y="40847"/>
                  <a:pt x="314960" y="37999"/>
                  <a:pt x="323850" y="39269"/>
                </a:cubicBezTo>
                <a:cubicBezTo>
                  <a:pt x="324781" y="43925"/>
                  <a:pt x="331137" y="79798"/>
                  <a:pt x="335280" y="81179"/>
                </a:cubicBezTo>
                <a:cubicBezTo>
                  <a:pt x="339090" y="82449"/>
                  <a:pt x="343118" y="83193"/>
                  <a:pt x="346710" y="84989"/>
                </a:cubicBezTo>
                <a:cubicBezTo>
                  <a:pt x="350806" y="87037"/>
                  <a:pt x="353618" y="91886"/>
                  <a:pt x="358140" y="92609"/>
                </a:cubicBezTo>
                <a:cubicBezTo>
                  <a:pt x="385843" y="97041"/>
                  <a:pt x="414020" y="97689"/>
                  <a:pt x="441960" y="100229"/>
                </a:cubicBezTo>
                <a:cubicBezTo>
                  <a:pt x="473678" y="108158"/>
                  <a:pt x="442318" y="98503"/>
                  <a:pt x="468630" y="111659"/>
                </a:cubicBezTo>
                <a:cubicBezTo>
                  <a:pt x="472222" y="113455"/>
                  <a:pt x="476468" y="113673"/>
                  <a:pt x="480060" y="115469"/>
                </a:cubicBezTo>
                <a:cubicBezTo>
                  <a:pt x="484156" y="117517"/>
                  <a:pt x="487104" y="121773"/>
                  <a:pt x="491490" y="123089"/>
                </a:cubicBezTo>
                <a:cubicBezTo>
                  <a:pt x="500092" y="125669"/>
                  <a:pt x="509270" y="125629"/>
                  <a:pt x="518160" y="126899"/>
                </a:cubicBezTo>
                <a:cubicBezTo>
                  <a:pt x="540108" y="134215"/>
                  <a:pt x="540781" y="136107"/>
                  <a:pt x="575310" y="126899"/>
                </a:cubicBezTo>
                <a:cubicBezTo>
                  <a:pt x="580516" y="125511"/>
                  <a:pt x="582257" y="118458"/>
                  <a:pt x="586740" y="115469"/>
                </a:cubicBezTo>
                <a:cubicBezTo>
                  <a:pt x="590082" y="113241"/>
                  <a:pt x="594578" y="113455"/>
                  <a:pt x="598170" y="111659"/>
                </a:cubicBezTo>
                <a:cubicBezTo>
                  <a:pt x="602266" y="109611"/>
                  <a:pt x="605504" y="106087"/>
                  <a:pt x="609600" y="104039"/>
                </a:cubicBezTo>
                <a:cubicBezTo>
                  <a:pt x="620240" y="98719"/>
                  <a:pt x="637871" y="97823"/>
                  <a:pt x="647700" y="96419"/>
                </a:cubicBezTo>
                <a:cubicBezTo>
                  <a:pt x="651510" y="93879"/>
                  <a:pt x="655034" y="90847"/>
                  <a:pt x="659130" y="88799"/>
                </a:cubicBezTo>
                <a:cubicBezTo>
                  <a:pt x="673907" y="81410"/>
                  <a:pt x="678149" y="86073"/>
                  <a:pt x="697230" y="88799"/>
                </a:cubicBezTo>
                <a:cubicBezTo>
                  <a:pt x="699770" y="110389"/>
                  <a:pt x="701625" y="132071"/>
                  <a:pt x="704850" y="153569"/>
                </a:cubicBezTo>
                <a:cubicBezTo>
                  <a:pt x="705446" y="157541"/>
                  <a:pt x="708660" y="160983"/>
                  <a:pt x="708660" y="164999"/>
                </a:cubicBezTo>
                <a:cubicBezTo>
                  <a:pt x="708660" y="172886"/>
                  <a:pt x="701083" y="182080"/>
                  <a:pt x="697230" y="187859"/>
                </a:cubicBezTo>
                <a:cubicBezTo>
                  <a:pt x="698500" y="191669"/>
                  <a:pt x="698200" y="196449"/>
                  <a:pt x="701040" y="199289"/>
                </a:cubicBezTo>
                <a:cubicBezTo>
                  <a:pt x="703880" y="202129"/>
                  <a:pt x="708532" y="202311"/>
                  <a:pt x="712470" y="203099"/>
                </a:cubicBezTo>
                <a:cubicBezTo>
                  <a:pt x="721276" y="204860"/>
                  <a:pt x="730250" y="205639"/>
                  <a:pt x="739140" y="206909"/>
                </a:cubicBezTo>
                <a:cubicBezTo>
                  <a:pt x="741680" y="210719"/>
                  <a:pt x="743829" y="214821"/>
                  <a:pt x="746760" y="218339"/>
                </a:cubicBezTo>
                <a:cubicBezTo>
                  <a:pt x="770305" y="246593"/>
                  <a:pt x="775101" y="230659"/>
                  <a:pt x="830580" y="233579"/>
                </a:cubicBezTo>
                <a:cubicBezTo>
                  <a:pt x="834390" y="234849"/>
                  <a:pt x="838418" y="235593"/>
                  <a:pt x="842010" y="237389"/>
                </a:cubicBezTo>
                <a:cubicBezTo>
                  <a:pt x="852445" y="242607"/>
                  <a:pt x="852899" y="247622"/>
                  <a:pt x="864870" y="248819"/>
                </a:cubicBezTo>
                <a:cubicBezTo>
                  <a:pt x="886390" y="250971"/>
                  <a:pt x="908050" y="251359"/>
                  <a:pt x="929640" y="252629"/>
                </a:cubicBezTo>
                <a:cubicBezTo>
                  <a:pt x="935990" y="253899"/>
                  <a:pt x="942408" y="254868"/>
                  <a:pt x="948690" y="256439"/>
                </a:cubicBezTo>
                <a:cubicBezTo>
                  <a:pt x="952586" y="257413"/>
                  <a:pt x="956128" y="259805"/>
                  <a:pt x="960120" y="260249"/>
                </a:cubicBezTo>
                <a:cubicBezTo>
                  <a:pt x="979096" y="262357"/>
                  <a:pt x="998220" y="262789"/>
                  <a:pt x="1017270" y="264059"/>
                </a:cubicBezTo>
                <a:cubicBezTo>
                  <a:pt x="1055782" y="283315"/>
                  <a:pt x="1036505" y="277693"/>
                  <a:pt x="1074420" y="283109"/>
                </a:cubicBezTo>
                <a:cubicBezTo>
                  <a:pt x="1081683" y="312160"/>
                  <a:pt x="1071361" y="289088"/>
                  <a:pt x="1089660" y="302159"/>
                </a:cubicBezTo>
                <a:cubicBezTo>
                  <a:pt x="1095506" y="306335"/>
                  <a:pt x="1099054" y="313223"/>
                  <a:pt x="1104900" y="317399"/>
                </a:cubicBezTo>
                <a:cubicBezTo>
                  <a:pt x="1111550" y="322149"/>
                  <a:pt x="1142093" y="324889"/>
                  <a:pt x="1143000" y="325019"/>
                </a:cubicBezTo>
                <a:cubicBezTo>
                  <a:pt x="1144270" y="331369"/>
                  <a:pt x="1143218" y="338681"/>
                  <a:pt x="1146810" y="344069"/>
                </a:cubicBezTo>
                <a:cubicBezTo>
                  <a:pt x="1149038" y="347411"/>
                  <a:pt x="1154279" y="348539"/>
                  <a:pt x="1158240" y="347879"/>
                </a:cubicBezTo>
                <a:cubicBezTo>
                  <a:pt x="1162757" y="347126"/>
                  <a:pt x="1165486" y="342119"/>
                  <a:pt x="1169670" y="340259"/>
                </a:cubicBezTo>
                <a:cubicBezTo>
                  <a:pt x="1185490" y="333228"/>
                  <a:pt x="1195283" y="332088"/>
                  <a:pt x="1211580" y="328829"/>
                </a:cubicBezTo>
                <a:cubicBezTo>
                  <a:pt x="1217930" y="330099"/>
                  <a:pt x="1224382" y="330935"/>
                  <a:pt x="1230630" y="332639"/>
                </a:cubicBezTo>
                <a:cubicBezTo>
                  <a:pt x="1238379" y="334752"/>
                  <a:pt x="1253490" y="340259"/>
                  <a:pt x="1253490" y="340259"/>
                </a:cubicBezTo>
                <a:cubicBezTo>
                  <a:pt x="1254760" y="344069"/>
                  <a:pt x="1255072" y="348347"/>
                  <a:pt x="1257300" y="351689"/>
                </a:cubicBezTo>
                <a:cubicBezTo>
                  <a:pt x="1260289" y="356172"/>
                  <a:pt x="1265281" y="358980"/>
                  <a:pt x="1268730" y="363119"/>
                </a:cubicBezTo>
                <a:cubicBezTo>
                  <a:pt x="1271661" y="366637"/>
                  <a:pt x="1273810" y="370739"/>
                  <a:pt x="1276350" y="374549"/>
                </a:cubicBezTo>
                <a:cubicBezTo>
                  <a:pt x="1302141" y="365952"/>
                  <a:pt x="1275959" y="378066"/>
                  <a:pt x="1291590" y="359309"/>
                </a:cubicBezTo>
                <a:cubicBezTo>
                  <a:pt x="1295655" y="354431"/>
                  <a:pt x="1301750" y="351689"/>
                  <a:pt x="1306830" y="347879"/>
                </a:cubicBezTo>
                <a:cubicBezTo>
                  <a:pt x="1319530" y="349149"/>
                  <a:pt x="1332340" y="349591"/>
                  <a:pt x="1344930" y="351689"/>
                </a:cubicBezTo>
                <a:cubicBezTo>
                  <a:pt x="1355260" y="353411"/>
                  <a:pt x="1375410" y="359309"/>
                  <a:pt x="1375410" y="359309"/>
                </a:cubicBezTo>
                <a:cubicBezTo>
                  <a:pt x="1379220" y="356769"/>
                  <a:pt x="1383322" y="354620"/>
                  <a:pt x="1386840" y="351689"/>
                </a:cubicBezTo>
                <a:cubicBezTo>
                  <a:pt x="1390979" y="348240"/>
                  <a:pt x="1393089" y="341739"/>
                  <a:pt x="1398270" y="340259"/>
                </a:cubicBezTo>
                <a:cubicBezTo>
                  <a:pt x="1403305" y="338820"/>
                  <a:pt x="1408430" y="342799"/>
                  <a:pt x="1413510" y="344069"/>
                </a:cubicBezTo>
                <a:cubicBezTo>
                  <a:pt x="1393190" y="374549"/>
                  <a:pt x="1419860" y="337719"/>
                  <a:pt x="1394460" y="363119"/>
                </a:cubicBezTo>
                <a:cubicBezTo>
                  <a:pt x="1391222" y="366357"/>
                  <a:pt x="1389380" y="370739"/>
                  <a:pt x="1386840" y="374549"/>
                </a:cubicBezTo>
                <a:cubicBezTo>
                  <a:pt x="1388110" y="387249"/>
                  <a:pt x="1387780" y="400213"/>
                  <a:pt x="1390650" y="412649"/>
                </a:cubicBezTo>
                <a:cubicBezTo>
                  <a:pt x="1391680" y="417111"/>
                  <a:pt x="1396222" y="419983"/>
                  <a:pt x="1398270" y="424079"/>
                </a:cubicBezTo>
                <a:cubicBezTo>
                  <a:pt x="1413702" y="454943"/>
                  <a:pt x="1395650" y="432889"/>
                  <a:pt x="1421130" y="458369"/>
                </a:cubicBezTo>
                <a:cubicBezTo>
                  <a:pt x="1422351" y="463252"/>
                  <a:pt x="1426017" y="479573"/>
                  <a:pt x="1428750" y="485039"/>
                </a:cubicBezTo>
                <a:cubicBezTo>
                  <a:pt x="1443522" y="514582"/>
                  <a:pt x="1430603" y="479169"/>
                  <a:pt x="1440180" y="507899"/>
                </a:cubicBezTo>
                <a:cubicBezTo>
                  <a:pt x="1437640" y="511709"/>
                  <a:pt x="1435491" y="515811"/>
                  <a:pt x="1432560" y="519329"/>
                </a:cubicBezTo>
                <a:cubicBezTo>
                  <a:pt x="1429111" y="523468"/>
                  <a:pt x="1423803" y="526081"/>
                  <a:pt x="1421130" y="530759"/>
                </a:cubicBezTo>
                <a:cubicBezTo>
                  <a:pt x="1418532" y="535305"/>
                  <a:pt x="1418590" y="540919"/>
                  <a:pt x="1417320" y="545999"/>
                </a:cubicBezTo>
                <a:cubicBezTo>
                  <a:pt x="1419860" y="549809"/>
                  <a:pt x="1424940" y="552850"/>
                  <a:pt x="1424940" y="557429"/>
                </a:cubicBezTo>
                <a:cubicBezTo>
                  <a:pt x="1424940" y="562733"/>
                  <a:pt x="1408075" y="578104"/>
                  <a:pt x="1405890" y="580289"/>
                </a:cubicBezTo>
                <a:cubicBezTo>
                  <a:pt x="1404620" y="587909"/>
                  <a:pt x="1405913" y="596442"/>
                  <a:pt x="1402080" y="603149"/>
                </a:cubicBezTo>
                <a:cubicBezTo>
                  <a:pt x="1400087" y="606636"/>
                  <a:pt x="1393490" y="604119"/>
                  <a:pt x="1390650" y="606959"/>
                </a:cubicBezTo>
                <a:cubicBezTo>
                  <a:pt x="1387810" y="609799"/>
                  <a:pt x="1387943" y="614527"/>
                  <a:pt x="1386840" y="618389"/>
                </a:cubicBezTo>
                <a:cubicBezTo>
                  <a:pt x="1385401" y="623424"/>
                  <a:pt x="1377855" y="632833"/>
                  <a:pt x="1383030" y="633629"/>
                </a:cubicBezTo>
                <a:cubicBezTo>
                  <a:pt x="1400782" y="636360"/>
                  <a:pt x="1418590" y="628549"/>
                  <a:pt x="1436370" y="626009"/>
                </a:cubicBezTo>
                <a:cubicBezTo>
                  <a:pt x="1442344" y="590167"/>
                  <a:pt x="1436955" y="600510"/>
                  <a:pt x="1443990" y="614579"/>
                </a:cubicBezTo>
                <a:cubicBezTo>
                  <a:pt x="1446038" y="618675"/>
                  <a:pt x="1449070" y="622199"/>
                  <a:pt x="1451610" y="626009"/>
                </a:cubicBezTo>
                <a:cubicBezTo>
                  <a:pt x="1454150" y="636169"/>
                  <a:pt x="1455918" y="646554"/>
                  <a:pt x="1459230" y="656489"/>
                </a:cubicBezTo>
                <a:cubicBezTo>
                  <a:pt x="1460500" y="660299"/>
                  <a:pt x="1460200" y="665079"/>
                  <a:pt x="1463040" y="667919"/>
                </a:cubicBezTo>
                <a:cubicBezTo>
                  <a:pt x="1467056" y="671935"/>
                  <a:pt x="1473200" y="672999"/>
                  <a:pt x="1478280" y="675539"/>
                </a:cubicBezTo>
                <a:cubicBezTo>
                  <a:pt x="1483360" y="674269"/>
                  <a:pt x="1488707" y="673792"/>
                  <a:pt x="1493520" y="671729"/>
                </a:cubicBezTo>
                <a:cubicBezTo>
                  <a:pt x="1497729" y="669925"/>
                  <a:pt x="1500647" y="665674"/>
                  <a:pt x="1504950" y="664109"/>
                </a:cubicBezTo>
                <a:cubicBezTo>
                  <a:pt x="1514792" y="660530"/>
                  <a:pt x="1535430" y="656489"/>
                  <a:pt x="1535430" y="656489"/>
                </a:cubicBezTo>
                <a:cubicBezTo>
                  <a:pt x="1527810" y="655219"/>
                  <a:pt x="1517515" y="658614"/>
                  <a:pt x="1512570" y="652679"/>
                </a:cubicBezTo>
                <a:cubicBezTo>
                  <a:pt x="1508424" y="647704"/>
                  <a:pt x="1510992" y="637221"/>
                  <a:pt x="1516380" y="633629"/>
                </a:cubicBezTo>
                <a:cubicBezTo>
                  <a:pt x="1521768" y="630037"/>
                  <a:pt x="1529080" y="636169"/>
                  <a:pt x="1535430" y="637439"/>
                </a:cubicBezTo>
                <a:cubicBezTo>
                  <a:pt x="1536700" y="646329"/>
                  <a:pt x="1537479" y="655303"/>
                  <a:pt x="1539240" y="664109"/>
                </a:cubicBezTo>
                <a:cubicBezTo>
                  <a:pt x="1540028" y="668047"/>
                  <a:pt x="1539154" y="674565"/>
                  <a:pt x="1543050" y="675539"/>
                </a:cubicBezTo>
                <a:cubicBezTo>
                  <a:pt x="1547492" y="676650"/>
                  <a:pt x="1550670" y="670459"/>
                  <a:pt x="1554480" y="667919"/>
                </a:cubicBezTo>
                <a:cubicBezTo>
                  <a:pt x="1568450" y="670459"/>
                  <a:pt x="1582496" y="672614"/>
                  <a:pt x="1596390" y="675539"/>
                </a:cubicBezTo>
                <a:cubicBezTo>
                  <a:pt x="1606638" y="677696"/>
                  <a:pt x="1626870" y="683159"/>
                  <a:pt x="1626870" y="683159"/>
                </a:cubicBezTo>
                <a:cubicBezTo>
                  <a:pt x="1630680" y="685699"/>
                  <a:pt x="1633767" y="690131"/>
                  <a:pt x="1638300" y="690779"/>
                </a:cubicBezTo>
                <a:cubicBezTo>
                  <a:pt x="1650635" y="692541"/>
                  <a:pt x="1655608" y="684030"/>
                  <a:pt x="1664970" y="679349"/>
                </a:cubicBezTo>
                <a:cubicBezTo>
                  <a:pt x="1668562" y="677553"/>
                  <a:pt x="1672419" y="676070"/>
                  <a:pt x="1676400" y="675539"/>
                </a:cubicBezTo>
                <a:cubicBezTo>
                  <a:pt x="1691559" y="673518"/>
                  <a:pt x="1706880" y="672999"/>
                  <a:pt x="1722120" y="671729"/>
                </a:cubicBezTo>
                <a:cubicBezTo>
                  <a:pt x="1744980" y="672999"/>
                  <a:pt x="1769216" y="667624"/>
                  <a:pt x="1790700" y="675539"/>
                </a:cubicBezTo>
                <a:cubicBezTo>
                  <a:pt x="1797949" y="678210"/>
                  <a:pt x="1792995" y="690824"/>
                  <a:pt x="1794510" y="698399"/>
                </a:cubicBezTo>
                <a:cubicBezTo>
                  <a:pt x="1798025" y="715973"/>
                  <a:pt x="1796645" y="711126"/>
                  <a:pt x="1805940" y="725069"/>
                </a:cubicBezTo>
                <a:cubicBezTo>
                  <a:pt x="1807210" y="731419"/>
                  <a:pt x="1808179" y="737837"/>
                  <a:pt x="1809750" y="744119"/>
                </a:cubicBezTo>
                <a:cubicBezTo>
                  <a:pt x="1810724" y="748015"/>
                  <a:pt x="1815970" y="752336"/>
                  <a:pt x="1813560" y="755549"/>
                </a:cubicBezTo>
                <a:cubicBezTo>
                  <a:pt x="1810418" y="759738"/>
                  <a:pt x="1803400" y="758089"/>
                  <a:pt x="1798320" y="759359"/>
                </a:cubicBezTo>
                <a:cubicBezTo>
                  <a:pt x="1780207" y="771434"/>
                  <a:pt x="1791234" y="765531"/>
                  <a:pt x="1764030" y="774599"/>
                </a:cubicBezTo>
                <a:lnTo>
                  <a:pt x="1752600" y="778409"/>
                </a:lnTo>
                <a:cubicBezTo>
                  <a:pt x="1750060" y="786029"/>
                  <a:pt x="1751663" y="796814"/>
                  <a:pt x="1744980" y="801269"/>
                </a:cubicBezTo>
                <a:cubicBezTo>
                  <a:pt x="1733741" y="808761"/>
                  <a:pt x="1731287" y="809318"/>
                  <a:pt x="1722120" y="820319"/>
                </a:cubicBezTo>
                <a:cubicBezTo>
                  <a:pt x="1719189" y="823837"/>
                  <a:pt x="1718076" y="828888"/>
                  <a:pt x="1714500" y="831749"/>
                </a:cubicBezTo>
                <a:cubicBezTo>
                  <a:pt x="1712016" y="833737"/>
                  <a:pt x="1688826" y="839120"/>
                  <a:pt x="1687830" y="839369"/>
                </a:cubicBezTo>
                <a:cubicBezTo>
                  <a:pt x="1689100" y="845719"/>
                  <a:pt x="1687494" y="853444"/>
                  <a:pt x="1691640" y="858419"/>
                </a:cubicBezTo>
                <a:cubicBezTo>
                  <a:pt x="1694992" y="862442"/>
                  <a:pt x="1704538" y="857545"/>
                  <a:pt x="1706880" y="862229"/>
                </a:cubicBezTo>
                <a:cubicBezTo>
                  <a:pt x="1708676" y="865821"/>
                  <a:pt x="1699346" y="865065"/>
                  <a:pt x="1695450" y="866039"/>
                </a:cubicBezTo>
                <a:cubicBezTo>
                  <a:pt x="1689168" y="867610"/>
                  <a:pt x="1682750" y="868579"/>
                  <a:pt x="1676400" y="869849"/>
                </a:cubicBezTo>
                <a:cubicBezTo>
                  <a:pt x="1677670" y="876199"/>
                  <a:pt x="1676997" y="883276"/>
                  <a:pt x="1680210" y="888899"/>
                </a:cubicBezTo>
                <a:cubicBezTo>
                  <a:pt x="1682482" y="892875"/>
                  <a:pt x="1690647" y="892049"/>
                  <a:pt x="1691640" y="896519"/>
                </a:cubicBezTo>
                <a:cubicBezTo>
                  <a:pt x="1696199" y="917035"/>
                  <a:pt x="1690704" y="923657"/>
                  <a:pt x="1676400" y="930809"/>
                </a:cubicBezTo>
                <a:cubicBezTo>
                  <a:pt x="1672808" y="932605"/>
                  <a:pt x="1668780" y="933349"/>
                  <a:pt x="1664970" y="934619"/>
                </a:cubicBezTo>
                <a:cubicBezTo>
                  <a:pt x="1673396" y="943045"/>
                  <a:pt x="1677221" y="948365"/>
                  <a:pt x="1687830" y="953669"/>
                </a:cubicBezTo>
                <a:cubicBezTo>
                  <a:pt x="1719378" y="969443"/>
                  <a:pt x="1677933" y="943261"/>
                  <a:pt x="1710690" y="965099"/>
                </a:cubicBezTo>
                <a:cubicBezTo>
                  <a:pt x="1709165" y="971199"/>
                  <a:pt x="1702043" y="1001344"/>
                  <a:pt x="1699260" y="1003199"/>
                </a:cubicBezTo>
                <a:lnTo>
                  <a:pt x="1687830" y="1010819"/>
                </a:lnTo>
                <a:cubicBezTo>
                  <a:pt x="1680210" y="1008279"/>
                  <a:pt x="1667510" y="1010819"/>
                  <a:pt x="1664970" y="1003199"/>
                </a:cubicBezTo>
                <a:cubicBezTo>
                  <a:pt x="1659712" y="987425"/>
                  <a:pt x="1664502" y="993997"/>
                  <a:pt x="1649730" y="984149"/>
                </a:cubicBezTo>
                <a:cubicBezTo>
                  <a:pt x="1630680" y="985419"/>
                  <a:pt x="1611413" y="984820"/>
                  <a:pt x="1592580" y="987959"/>
                </a:cubicBezTo>
                <a:cubicBezTo>
                  <a:pt x="1588063" y="988712"/>
                  <a:pt x="1585246" y="993531"/>
                  <a:pt x="1581150" y="995579"/>
                </a:cubicBezTo>
                <a:cubicBezTo>
                  <a:pt x="1577558" y="997375"/>
                  <a:pt x="1573530" y="998119"/>
                  <a:pt x="1569720" y="999389"/>
                </a:cubicBezTo>
                <a:cubicBezTo>
                  <a:pt x="1569530" y="1000338"/>
                  <a:pt x="1565224" y="1025964"/>
                  <a:pt x="1562100" y="1029869"/>
                </a:cubicBezTo>
                <a:cubicBezTo>
                  <a:pt x="1559239" y="1033445"/>
                  <a:pt x="1554480" y="1034949"/>
                  <a:pt x="1550670" y="1037489"/>
                </a:cubicBezTo>
                <a:lnTo>
                  <a:pt x="1543050" y="1060349"/>
                </a:lnTo>
                <a:cubicBezTo>
                  <a:pt x="1541780" y="1064159"/>
                  <a:pt x="1542582" y="1069551"/>
                  <a:pt x="1539240" y="1071779"/>
                </a:cubicBezTo>
                <a:lnTo>
                  <a:pt x="1516380" y="1087019"/>
                </a:lnTo>
                <a:cubicBezTo>
                  <a:pt x="1512570" y="1089559"/>
                  <a:pt x="1508188" y="1091401"/>
                  <a:pt x="1504950" y="1094639"/>
                </a:cubicBezTo>
                <a:lnTo>
                  <a:pt x="1493520" y="1106069"/>
                </a:lnTo>
                <a:cubicBezTo>
                  <a:pt x="1494790" y="1114959"/>
                  <a:pt x="1491581" y="1125840"/>
                  <a:pt x="1497330" y="1132739"/>
                </a:cubicBezTo>
                <a:cubicBezTo>
                  <a:pt x="1498370" y="1133987"/>
                  <a:pt x="1521481" y="1125959"/>
                  <a:pt x="1524000" y="1125119"/>
                </a:cubicBezTo>
                <a:cubicBezTo>
                  <a:pt x="1533965" y="1131762"/>
                  <a:pt x="1538165" y="1132446"/>
                  <a:pt x="1543050" y="1144169"/>
                </a:cubicBezTo>
                <a:cubicBezTo>
                  <a:pt x="1547684" y="1155290"/>
                  <a:pt x="1554480" y="1178459"/>
                  <a:pt x="1554480" y="1178459"/>
                </a:cubicBezTo>
                <a:cubicBezTo>
                  <a:pt x="1554231" y="1179455"/>
                  <a:pt x="1548848" y="1202645"/>
                  <a:pt x="1546860" y="1205129"/>
                </a:cubicBezTo>
                <a:cubicBezTo>
                  <a:pt x="1543999" y="1208705"/>
                  <a:pt x="1539240" y="1210209"/>
                  <a:pt x="1535430" y="1212749"/>
                </a:cubicBezTo>
                <a:cubicBezTo>
                  <a:pt x="1532715" y="1220894"/>
                  <a:pt x="1530705" y="1232605"/>
                  <a:pt x="1520190" y="1235609"/>
                </a:cubicBezTo>
                <a:cubicBezTo>
                  <a:pt x="1515155" y="1237048"/>
                  <a:pt x="1510030" y="1233069"/>
                  <a:pt x="1504950" y="1231799"/>
                </a:cubicBezTo>
                <a:cubicBezTo>
                  <a:pt x="1495088" y="1221937"/>
                  <a:pt x="1482837" y="1211181"/>
                  <a:pt x="1478280" y="1197509"/>
                </a:cubicBezTo>
                <a:cubicBezTo>
                  <a:pt x="1477010" y="1193699"/>
                  <a:pt x="1476979" y="1189215"/>
                  <a:pt x="1474470" y="1186079"/>
                </a:cubicBezTo>
                <a:cubicBezTo>
                  <a:pt x="1467892" y="1177857"/>
                  <a:pt x="1456951" y="1176937"/>
                  <a:pt x="1447800" y="1174649"/>
                </a:cubicBezTo>
                <a:cubicBezTo>
                  <a:pt x="1418590" y="1175919"/>
                  <a:pt x="1389215" y="1175108"/>
                  <a:pt x="1360170" y="1178459"/>
                </a:cubicBezTo>
                <a:cubicBezTo>
                  <a:pt x="1355621" y="1178984"/>
                  <a:pt x="1353202" y="1185049"/>
                  <a:pt x="1348740" y="1186079"/>
                </a:cubicBezTo>
                <a:cubicBezTo>
                  <a:pt x="1336304" y="1188949"/>
                  <a:pt x="1323340" y="1188619"/>
                  <a:pt x="1310640" y="1189889"/>
                </a:cubicBezTo>
                <a:cubicBezTo>
                  <a:pt x="1311910" y="1193699"/>
                  <a:pt x="1311941" y="1198183"/>
                  <a:pt x="1314450" y="1201319"/>
                </a:cubicBezTo>
                <a:cubicBezTo>
                  <a:pt x="1317311" y="1204895"/>
                  <a:pt x="1323453" y="1205056"/>
                  <a:pt x="1325880" y="1208939"/>
                </a:cubicBezTo>
                <a:cubicBezTo>
                  <a:pt x="1330137" y="1215750"/>
                  <a:pt x="1333500" y="1231799"/>
                  <a:pt x="1333500" y="1231799"/>
                </a:cubicBezTo>
                <a:cubicBezTo>
                  <a:pt x="1300743" y="1253637"/>
                  <a:pt x="1342188" y="1227455"/>
                  <a:pt x="1310640" y="1243229"/>
                </a:cubicBezTo>
                <a:cubicBezTo>
                  <a:pt x="1285709" y="1255694"/>
                  <a:pt x="1313059" y="1245427"/>
                  <a:pt x="1287780" y="1262279"/>
                </a:cubicBezTo>
                <a:cubicBezTo>
                  <a:pt x="1284438" y="1264507"/>
                  <a:pt x="1280160" y="1264819"/>
                  <a:pt x="1276350" y="1266089"/>
                </a:cubicBezTo>
                <a:cubicBezTo>
                  <a:pt x="1268933" y="1288341"/>
                  <a:pt x="1278344" y="1267905"/>
                  <a:pt x="1261110" y="1285139"/>
                </a:cubicBezTo>
                <a:cubicBezTo>
                  <a:pt x="1256620" y="1289629"/>
                  <a:pt x="1254501" y="1296246"/>
                  <a:pt x="1249680" y="1300379"/>
                </a:cubicBezTo>
                <a:cubicBezTo>
                  <a:pt x="1245368" y="1304075"/>
                  <a:pt x="1239371" y="1305181"/>
                  <a:pt x="1234440" y="1307999"/>
                </a:cubicBezTo>
                <a:cubicBezTo>
                  <a:pt x="1213975" y="1319693"/>
                  <a:pt x="1232801" y="1313171"/>
                  <a:pt x="1207770" y="1319429"/>
                </a:cubicBezTo>
                <a:cubicBezTo>
                  <a:pt x="1192385" y="1329045"/>
                  <a:pt x="1178568" y="1339020"/>
                  <a:pt x="1162050" y="1346099"/>
                </a:cubicBezTo>
                <a:cubicBezTo>
                  <a:pt x="1155386" y="1348955"/>
                  <a:pt x="1141825" y="1352338"/>
                  <a:pt x="1135380" y="1353719"/>
                </a:cubicBezTo>
                <a:cubicBezTo>
                  <a:pt x="1122716" y="1356433"/>
                  <a:pt x="1097280" y="1361339"/>
                  <a:pt x="1097280" y="1361339"/>
                </a:cubicBezTo>
                <a:cubicBezTo>
                  <a:pt x="1092040" y="1360029"/>
                  <a:pt x="1072315" y="1358729"/>
                  <a:pt x="1074420" y="1346099"/>
                </a:cubicBezTo>
                <a:cubicBezTo>
                  <a:pt x="1075306" y="1340784"/>
                  <a:pt x="1082542" y="1338922"/>
                  <a:pt x="1085850" y="1334669"/>
                </a:cubicBezTo>
                <a:cubicBezTo>
                  <a:pt x="1091473" y="1327440"/>
                  <a:pt x="1101090" y="1311809"/>
                  <a:pt x="1101090" y="1311809"/>
                </a:cubicBezTo>
                <a:cubicBezTo>
                  <a:pt x="1099820" y="1307999"/>
                  <a:pt x="1101286" y="1300665"/>
                  <a:pt x="1097280" y="1300379"/>
                </a:cubicBezTo>
                <a:cubicBezTo>
                  <a:pt x="1080915" y="1299210"/>
                  <a:pt x="1051937" y="1306952"/>
                  <a:pt x="1032510" y="1311809"/>
                </a:cubicBezTo>
                <a:cubicBezTo>
                  <a:pt x="1025482" y="1332892"/>
                  <a:pt x="1034152" y="1319429"/>
                  <a:pt x="1005840" y="1319429"/>
                </a:cubicBezTo>
                <a:cubicBezTo>
                  <a:pt x="999364" y="1319429"/>
                  <a:pt x="993140" y="1321969"/>
                  <a:pt x="986790" y="1323239"/>
                </a:cubicBezTo>
                <a:cubicBezTo>
                  <a:pt x="962660" y="1321969"/>
                  <a:pt x="938464" y="1321617"/>
                  <a:pt x="914400" y="1319429"/>
                </a:cubicBezTo>
                <a:cubicBezTo>
                  <a:pt x="910400" y="1319065"/>
                  <a:pt x="906457" y="1317612"/>
                  <a:pt x="902970" y="1315619"/>
                </a:cubicBezTo>
                <a:cubicBezTo>
                  <a:pt x="897457" y="1312469"/>
                  <a:pt x="892810" y="1307999"/>
                  <a:pt x="887730" y="1304189"/>
                </a:cubicBezTo>
                <a:cubicBezTo>
                  <a:pt x="871220" y="1305459"/>
                  <a:pt x="854759" y="1307999"/>
                  <a:pt x="838200" y="1307999"/>
                </a:cubicBezTo>
                <a:cubicBezTo>
                  <a:pt x="787141" y="1307999"/>
                  <a:pt x="763782" y="1326803"/>
                  <a:pt x="746760" y="1292759"/>
                </a:cubicBezTo>
                <a:cubicBezTo>
                  <a:pt x="744964" y="1289167"/>
                  <a:pt x="744220" y="1285139"/>
                  <a:pt x="742950" y="1281329"/>
                </a:cubicBezTo>
                <a:cubicBezTo>
                  <a:pt x="745490" y="1268629"/>
                  <a:pt x="761346" y="1250413"/>
                  <a:pt x="750570" y="1243229"/>
                </a:cubicBezTo>
                <a:cubicBezTo>
                  <a:pt x="746760" y="1240689"/>
                  <a:pt x="743236" y="1237657"/>
                  <a:pt x="739140" y="1235609"/>
                </a:cubicBezTo>
                <a:cubicBezTo>
                  <a:pt x="723577" y="1227828"/>
                  <a:pt x="692205" y="1228840"/>
                  <a:pt x="681990" y="1227989"/>
                </a:cubicBezTo>
                <a:cubicBezTo>
                  <a:pt x="678180" y="1225449"/>
                  <a:pt x="674078" y="1223300"/>
                  <a:pt x="670560" y="1220369"/>
                </a:cubicBezTo>
                <a:cubicBezTo>
                  <a:pt x="666421" y="1216920"/>
                  <a:pt x="664054" y="1211127"/>
                  <a:pt x="659130" y="1208939"/>
                </a:cubicBezTo>
                <a:cubicBezTo>
                  <a:pt x="652071" y="1205802"/>
                  <a:pt x="643811" y="1206805"/>
                  <a:pt x="636270" y="1205129"/>
                </a:cubicBezTo>
                <a:cubicBezTo>
                  <a:pt x="632350" y="1204258"/>
                  <a:pt x="628702" y="1202422"/>
                  <a:pt x="624840" y="1201319"/>
                </a:cubicBezTo>
                <a:cubicBezTo>
                  <a:pt x="619805" y="1199880"/>
                  <a:pt x="614680" y="1198779"/>
                  <a:pt x="609600" y="1197509"/>
                </a:cubicBezTo>
                <a:cubicBezTo>
                  <a:pt x="590810" y="1184982"/>
                  <a:pt x="598317" y="1195383"/>
                  <a:pt x="609600" y="1178459"/>
                </a:cubicBezTo>
                <a:cubicBezTo>
                  <a:pt x="611828" y="1175117"/>
                  <a:pt x="612140" y="1170839"/>
                  <a:pt x="613410" y="1167029"/>
                </a:cubicBezTo>
                <a:cubicBezTo>
                  <a:pt x="610495" y="1155370"/>
                  <a:pt x="610751" y="1149130"/>
                  <a:pt x="601980" y="1140359"/>
                </a:cubicBezTo>
                <a:cubicBezTo>
                  <a:pt x="598742" y="1137121"/>
                  <a:pt x="594360" y="1135279"/>
                  <a:pt x="590550" y="1132739"/>
                </a:cubicBezTo>
                <a:cubicBezTo>
                  <a:pt x="574040" y="1134009"/>
                  <a:pt x="557376" y="1133966"/>
                  <a:pt x="541020" y="1136549"/>
                </a:cubicBezTo>
                <a:cubicBezTo>
                  <a:pt x="533086" y="1137802"/>
                  <a:pt x="518160" y="1144169"/>
                  <a:pt x="518160" y="1144169"/>
                </a:cubicBezTo>
                <a:cubicBezTo>
                  <a:pt x="459588" y="1141240"/>
                  <a:pt x="459503" y="1151472"/>
                  <a:pt x="426720" y="1132739"/>
                </a:cubicBezTo>
                <a:cubicBezTo>
                  <a:pt x="422744" y="1130467"/>
                  <a:pt x="419100" y="1127659"/>
                  <a:pt x="415290" y="1125119"/>
                </a:cubicBezTo>
                <a:cubicBezTo>
                  <a:pt x="397510" y="1126389"/>
                  <a:pt x="379533" y="1125999"/>
                  <a:pt x="361950" y="1128929"/>
                </a:cubicBezTo>
                <a:cubicBezTo>
                  <a:pt x="356348" y="1129863"/>
                  <a:pt x="352150" y="1134917"/>
                  <a:pt x="346710" y="1136549"/>
                </a:cubicBezTo>
                <a:cubicBezTo>
                  <a:pt x="339311" y="1138769"/>
                  <a:pt x="331391" y="1138683"/>
                  <a:pt x="323850" y="1140359"/>
                </a:cubicBezTo>
                <a:cubicBezTo>
                  <a:pt x="319930" y="1141230"/>
                  <a:pt x="316230" y="1142899"/>
                  <a:pt x="312420" y="1144169"/>
                </a:cubicBezTo>
                <a:cubicBezTo>
                  <a:pt x="292100" y="1142899"/>
                  <a:pt x="271313" y="1144871"/>
                  <a:pt x="251460" y="1140359"/>
                </a:cubicBezTo>
                <a:cubicBezTo>
                  <a:pt x="242726" y="1138374"/>
                  <a:pt x="224127" y="1122038"/>
                  <a:pt x="217170" y="1113689"/>
                </a:cubicBezTo>
                <a:cubicBezTo>
                  <a:pt x="214239" y="1110171"/>
                  <a:pt x="212788" y="1105497"/>
                  <a:pt x="209550" y="1102259"/>
                </a:cubicBezTo>
                <a:cubicBezTo>
                  <a:pt x="199765" y="1092474"/>
                  <a:pt x="184152" y="1090194"/>
                  <a:pt x="171450" y="1087019"/>
                </a:cubicBezTo>
                <a:cubicBezTo>
                  <a:pt x="167640" y="1084479"/>
                  <a:pt x="161721" y="1083651"/>
                  <a:pt x="160020" y="1079399"/>
                </a:cubicBezTo>
                <a:cubicBezTo>
                  <a:pt x="158048" y="1074470"/>
                  <a:pt x="169845" y="1058946"/>
                  <a:pt x="171450" y="1056539"/>
                </a:cubicBezTo>
                <a:cubicBezTo>
                  <a:pt x="170180" y="1048919"/>
                  <a:pt x="170777" y="1040738"/>
                  <a:pt x="167640" y="1033679"/>
                </a:cubicBezTo>
                <a:cubicBezTo>
                  <a:pt x="163711" y="1024840"/>
                  <a:pt x="151567" y="1020284"/>
                  <a:pt x="144780" y="1014629"/>
                </a:cubicBezTo>
                <a:cubicBezTo>
                  <a:pt x="140641" y="1011180"/>
                  <a:pt x="137735" y="1006331"/>
                  <a:pt x="133350" y="1003199"/>
                </a:cubicBezTo>
                <a:cubicBezTo>
                  <a:pt x="128865" y="999995"/>
                  <a:pt x="113353" y="992982"/>
                  <a:pt x="106680" y="991769"/>
                </a:cubicBezTo>
                <a:cubicBezTo>
                  <a:pt x="96606" y="989937"/>
                  <a:pt x="86360" y="989229"/>
                  <a:pt x="76200" y="987959"/>
                </a:cubicBezTo>
                <a:cubicBezTo>
                  <a:pt x="58732" y="961757"/>
                  <a:pt x="63856" y="973787"/>
                  <a:pt x="57150" y="953669"/>
                </a:cubicBezTo>
                <a:cubicBezTo>
                  <a:pt x="55422" y="938116"/>
                  <a:pt x="61015" y="892764"/>
                  <a:pt x="41910" y="873659"/>
                </a:cubicBezTo>
                <a:cubicBezTo>
                  <a:pt x="38672" y="870421"/>
                  <a:pt x="34689" y="867843"/>
                  <a:pt x="30480" y="866039"/>
                </a:cubicBezTo>
                <a:cubicBezTo>
                  <a:pt x="25667" y="863976"/>
                  <a:pt x="20320" y="863499"/>
                  <a:pt x="15240" y="862229"/>
                </a:cubicBezTo>
                <a:cubicBezTo>
                  <a:pt x="-603" y="838465"/>
                  <a:pt x="11430" y="863030"/>
                  <a:pt x="11430" y="839369"/>
                </a:cubicBezTo>
                <a:cubicBezTo>
                  <a:pt x="11430" y="830174"/>
                  <a:pt x="6816" y="817908"/>
                  <a:pt x="3810" y="808889"/>
                </a:cubicBezTo>
                <a:cubicBezTo>
                  <a:pt x="6350" y="805079"/>
                  <a:pt x="9626" y="801668"/>
                  <a:pt x="11430" y="797459"/>
                </a:cubicBezTo>
                <a:cubicBezTo>
                  <a:pt x="13493" y="792646"/>
                  <a:pt x="13801" y="787254"/>
                  <a:pt x="15240" y="782219"/>
                </a:cubicBezTo>
                <a:cubicBezTo>
                  <a:pt x="16343" y="778357"/>
                  <a:pt x="17780" y="774599"/>
                  <a:pt x="19050" y="770789"/>
                </a:cubicBezTo>
                <a:cubicBezTo>
                  <a:pt x="16510" y="764439"/>
                  <a:pt x="12968" y="758403"/>
                  <a:pt x="11430" y="751739"/>
                </a:cubicBezTo>
                <a:cubicBezTo>
                  <a:pt x="3830" y="718807"/>
                  <a:pt x="6740" y="641250"/>
                  <a:pt x="11430" y="626009"/>
                </a:cubicBezTo>
                <a:cubicBezTo>
                  <a:pt x="14071" y="617426"/>
                  <a:pt x="29210" y="623469"/>
                  <a:pt x="38100" y="622199"/>
                </a:cubicBezTo>
                <a:cubicBezTo>
                  <a:pt x="44076" y="619211"/>
                  <a:pt x="59385" y="612344"/>
                  <a:pt x="64770" y="606959"/>
                </a:cubicBezTo>
                <a:cubicBezTo>
                  <a:pt x="68008" y="603721"/>
                  <a:pt x="69728" y="599255"/>
                  <a:pt x="72390" y="595529"/>
                </a:cubicBezTo>
                <a:cubicBezTo>
                  <a:pt x="76081" y="590362"/>
                  <a:pt x="80010" y="585369"/>
                  <a:pt x="83820" y="580289"/>
                </a:cubicBezTo>
                <a:cubicBezTo>
                  <a:pt x="85090" y="576479"/>
                  <a:pt x="89426" y="572451"/>
                  <a:pt x="87630" y="568859"/>
                </a:cubicBezTo>
                <a:cubicBezTo>
                  <a:pt x="85834" y="565267"/>
                  <a:pt x="80169" y="565660"/>
                  <a:pt x="76200" y="565049"/>
                </a:cubicBezTo>
                <a:cubicBezTo>
                  <a:pt x="63585" y="563108"/>
                  <a:pt x="50800" y="562509"/>
                  <a:pt x="38100" y="561239"/>
                </a:cubicBezTo>
                <a:cubicBezTo>
                  <a:pt x="39370" y="557429"/>
                  <a:pt x="43402" y="553538"/>
                  <a:pt x="41910" y="549809"/>
                </a:cubicBezTo>
                <a:cubicBezTo>
                  <a:pt x="40209" y="545557"/>
                  <a:pt x="32907" y="546072"/>
                  <a:pt x="30480" y="542189"/>
                </a:cubicBezTo>
                <a:cubicBezTo>
                  <a:pt x="26223" y="535378"/>
                  <a:pt x="27315" y="526012"/>
                  <a:pt x="22860" y="519329"/>
                </a:cubicBezTo>
                <a:cubicBezTo>
                  <a:pt x="20320" y="515519"/>
                  <a:pt x="17288" y="511995"/>
                  <a:pt x="15240" y="507899"/>
                </a:cubicBezTo>
                <a:cubicBezTo>
                  <a:pt x="13444" y="504307"/>
                  <a:pt x="12584" y="500316"/>
                  <a:pt x="11430" y="496469"/>
                </a:cubicBezTo>
                <a:cubicBezTo>
                  <a:pt x="-1655" y="452852"/>
                  <a:pt x="8628" y="484254"/>
                  <a:pt x="0" y="458369"/>
                </a:cubicBezTo>
                <a:cubicBezTo>
                  <a:pt x="1270" y="425349"/>
                  <a:pt x="-1291" y="391957"/>
                  <a:pt x="3810" y="359309"/>
                </a:cubicBezTo>
                <a:cubicBezTo>
                  <a:pt x="5224" y="350261"/>
                  <a:pt x="13970" y="344069"/>
                  <a:pt x="19050" y="336449"/>
                </a:cubicBezTo>
                <a:cubicBezTo>
                  <a:pt x="28663" y="322030"/>
                  <a:pt x="3175" y="340894"/>
                  <a:pt x="3810" y="340259"/>
                </a:cubicBezTo>
                <a:close/>
              </a:path>
            </a:pathLst>
          </a:custGeom>
          <a:solidFill>
            <a:srgbClr val="FFFF00">
              <a:alpha val="50000"/>
            </a:srgbClr>
          </a:solidFill>
          <a:ln w="9525">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813962" y="3688080"/>
            <a:ext cx="1893668" cy="1958340"/>
          </a:xfrm>
          <a:custGeom>
            <a:avLst/>
            <a:gdLst>
              <a:gd name="connsiteX0" fmla="*/ 34388 w 1893668"/>
              <a:gd name="connsiteY0" fmla="*/ 918210 h 1958340"/>
              <a:gd name="connsiteX1" fmla="*/ 45818 w 1893668"/>
              <a:gd name="connsiteY1" fmla="*/ 895350 h 1958340"/>
              <a:gd name="connsiteX2" fmla="*/ 38198 w 1893668"/>
              <a:gd name="connsiteY2" fmla="*/ 883920 h 1958340"/>
              <a:gd name="connsiteX3" fmla="*/ 15338 w 1893668"/>
              <a:gd name="connsiteY3" fmla="*/ 868680 h 1958340"/>
              <a:gd name="connsiteX4" fmla="*/ 26768 w 1893668"/>
              <a:gd name="connsiteY4" fmla="*/ 773430 h 1958340"/>
              <a:gd name="connsiteX5" fmla="*/ 38198 w 1893668"/>
              <a:gd name="connsiteY5" fmla="*/ 765810 h 1958340"/>
              <a:gd name="connsiteX6" fmla="*/ 30578 w 1893668"/>
              <a:gd name="connsiteY6" fmla="*/ 742950 h 1958340"/>
              <a:gd name="connsiteX7" fmla="*/ 22958 w 1893668"/>
              <a:gd name="connsiteY7" fmla="*/ 731520 h 1958340"/>
              <a:gd name="connsiteX8" fmla="*/ 11528 w 1893668"/>
              <a:gd name="connsiteY8" fmla="*/ 701040 h 1958340"/>
              <a:gd name="connsiteX9" fmla="*/ 7718 w 1893668"/>
              <a:gd name="connsiteY9" fmla="*/ 685800 h 1958340"/>
              <a:gd name="connsiteX10" fmla="*/ 98 w 1893668"/>
              <a:gd name="connsiteY10" fmla="*/ 674370 h 1958340"/>
              <a:gd name="connsiteX11" fmla="*/ 30578 w 1893668"/>
              <a:gd name="connsiteY11" fmla="*/ 643890 h 1958340"/>
              <a:gd name="connsiteX12" fmla="*/ 38198 w 1893668"/>
              <a:gd name="connsiteY12" fmla="*/ 632460 h 1958340"/>
              <a:gd name="connsiteX13" fmla="*/ 34388 w 1893668"/>
              <a:gd name="connsiteY13" fmla="*/ 609600 h 1958340"/>
              <a:gd name="connsiteX14" fmla="*/ 68678 w 1893668"/>
              <a:gd name="connsiteY14" fmla="*/ 605790 h 1958340"/>
              <a:gd name="connsiteX15" fmla="*/ 80108 w 1893668"/>
              <a:gd name="connsiteY15" fmla="*/ 601980 h 1958340"/>
              <a:gd name="connsiteX16" fmla="*/ 106778 w 1893668"/>
              <a:gd name="connsiteY16" fmla="*/ 598170 h 1958340"/>
              <a:gd name="connsiteX17" fmla="*/ 110588 w 1893668"/>
              <a:gd name="connsiteY17" fmla="*/ 582930 h 1958340"/>
              <a:gd name="connsiteX18" fmla="*/ 118208 w 1893668"/>
              <a:gd name="connsiteY18" fmla="*/ 571500 h 1958340"/>
              <a:gd name="connsiteX19" fmla="*/ 122018 w 1893668"/>
              <a:gd name="connsiteY19" fmla="*/ 537210 h 1958340"/>
              <a:gd name="connsiteX20" fmla="*/ 144878 w 1893668"/>
              <a:gd name="connsiteY20" fmla="*/ 521970 h 1958340"/>
              <a:gd name="connsiteX21" fmla="*/ 160118 w 1893668"/>
              <a:gd name="connsiteY21" fmla="*/ 506730 h 1958340"/>
              <a:gd name="connsiteX22" fmla="*/ 171548 w 1893668"/>
              <a:gd name="connsiteY22" fmla="*/ 495300 h 1958340"/>
              <a:gd name="connsiteX23" fmla="*/ 182978 w 1893668"/>
              <a:gd name="connsiteY23" fmla="*/ 487680 h 1958340"/>
              <a:gd name="connsiteX24" fmla="*/ 198218 w 1893668"/>
              <a:gd name="connsiteY24" fmla="*/ 464820 h 1958340"/>
              <a:gd name="connsiteX25" fmla="*/ 205838 w 1893668"/>
              <a:gd name="connsiteY25" fmla="*/ 441960 h 1958340"/>
              <a:gd name="connsiteX26" fmla="*/ 202028 w 1893668"/>
              <a:gd name="connsiteY26" fmla="*/ 426720 h 1958340"/>
              <a:gd name="connsiteX27" fmla="*/ 186788 w 1893668"/>
              <a:gd name="connsiteY27" fmla="*/ 400050 h 1958340"/>
              <a:gd name="connsiteX28" fmla="*/ 213458 w 1893668"/>
              <a:gd name="connsiteY28" fmla="*/ 377190 h 1958340"/>
              <a:gd name="connsiteX29" fmla="*/ 224888 w 1893668"/>
              <a:gd name="connsiteY29" fmla="*/ 373380 h 1958340"/>
              <a:gd name="connsiteX30" fmla="*/ 243938 w 1893668"/>
              <a:gd name="connsiteY30" fmla="*/ 358140 h 1958340"/>
              <a:gd name="connsiteX31" fmla="*/ 251558 w 1893668"/>
              <a:gd name="connsiteY31" fmla="*/ 346710 h 1958340"/>
              <a:gd name="connsiteX32" fmla="*/ 262988 w 1893668"/>
              <a:gd name="connsiteY32" fmla="*/ 335280 h 1958340"/>
              <a:gd name="connsiteX33" fmla="*/ 255368 w 1893668"/>
              <a:gd name="connsiteY33" fmla="*/ 285750 h 1958340"/>
              <a:gd name="connsiteX34" fmla="*/ 251558 w 1893668"/>
              <a:gd name="connsiteY34" fmla="*/ 274320 h 1958340"/>
              <a:gd name="connsiteX35" fmla="*/ 224888 w 1893668"/>
              <a:gd name="connsiteY35" fmla="*/ 270510 h 1958340"/>
              <a:gd name="connsiteX36" fmla="*/ 217268 w 1893668"/>
              <a:gd name="connsiteY36" fmla="*/ 259080 h 1958340"/>
              <a:gd name="connsiteX37" fmla="*/ 228698 w 1893668"/>
              <a:gd name="connsiteY37" fmla="*/ 255270 h 1958340"/>
              <a:gd name="connsiteX38" fmla="*/ 243938 w 1893668"/>
              <a:gd name="connsiteY38" fmla="*/ 247650 h 1958340"/>
              <a:gd name="connsiteX39" fmla="*/ 251558 w 1893668"/>
              <a:gd name="connsiteY39" fmla="*/ 236220 h 1958340"/>
              <a:gd name="connsiteX40" fmla="*/ 255368 w 1893668"/>
              <a:gd name="connsiteY40" fmla="*/ 220980 h 1958340"/>
              <a:gd name="connsiteX41" fmla="*/ 266798 w 1893668"/>
              <a:gd name="connsiteY41" fmla="*/ 209550 h 1958340"/>
              <a:gd name="connsiteX42" fmla="*/ 289658 w 1893668"/>
              <a:gd name="connsiteY42" fmla="*/ 213360 h 1958340"/>
              <a:gd name="connsiteX43" fmla="*/ 293468 w 1893668"/>
              <a:gd name="connsiteY43" fmla="*/ 243840 h 1958340"/>
              <a:gd name="connsiteX44" fmla="*/ 304898 w 1893668"/>
              <a:gd name="connsiteY44" fmla="*/ 251460 h 1958340"/>
              <a:gd name="connsiteX45" fmla="*/ 308708 w 1893668"/>
              <a:gd name="connsiteY45" fmla="*/ 179070 h 1958340"/>
              <a:gd name="connsiteX46" fmla="*/ 304898 w 1893668"/>
              <a:gd name="connsiteY46" fmla="*/ 152400 h 1958340"/>
              <a:gd name="connsiteX47" fmla="*/ 282038 w 1893668"/>
              <a:gd name="connsiteY47" fmla="*/ 140970 h 1958340"/>
              <a:gd name="connsiteX48" fmla="*/ 285848 w 1893668"/>
              <a:gd name="connsiteY48" fmla="*/ 106680 h 1958340"/>
              <a:gd name="connsiteX49" fmla="*/ 301088 w 1893668"/>
              <a:gd name="connsiteY49" fmla="*/ 76200 h 1958340"/>
              <a:gd name="connsiteX50" fmla="*/ 297278 w 1893668"/>
              <a:gd name="connsiteY50" fmla="*/ 34290 h 1958340"/>
              <a:gd name="connsiteX51" fmla="*/ 285848 w 1893668"/>
              <a:gd name="connsiteY51" fmla="*/ 26670 h 1958340"/>
              <a:gd name="connsiteX52" fmla="*/ 282038 w 1893668"/>
              <a:gd name="connsiteY52" fmla="*/ 15240 h 1958340"/>
              <a:gd name="connsiteX53" fmla="*/ 293468 w 1893668"/>
              <a:gd name="connsiteY53" fmla="*/ 11430 h 1958340"/>
              <a:gd name="connsiteX54" fmla="*/ 323948 w 1893668"/>
              <a:gd name="connsiteY54" fmla="*/ 15240 h 1958340"/>
              <a:gd name="connsiteX55" fmla="*/ 342998 w 1893668"/>
              <a:gd name="connsiteY55" fmla="*/ 30480 h 1958340"/>
              <a:gd name="connsiteX56" fmla="*/ 354428 w 1893668"/>
              <a:gd name="connsiteY56" fmla="*/ 34290 h 1958340"/>
              <a:gd name="connsiteX57" fmla="*/ 365858 w 1893668"/>
              <a:gd name="connsiteY57" fmla="*/ 41910 h 1958340"/>
              <a:gd name="connsiteX58" fmla="*/ 369668 w 1893668"/>
              <a:gd name="connsiteY58" fmla="*/ 53340 h 1958340"/>
              <a:gd name="connsiteX59" fmla="*/ 377288 w 1893668"/>
              <a:gd name="connsiteY59" fmla="*/ 64770 h 1958340"/>
              <a:gd name="connsiteX60" fmla="*/ 392528 w 1893668"/>
              <a:gd name="connsiteY60" fmla="*/ 87630 h 1958340"/>
              <a:gd name="connsiteX61" fmla="*/ 419198 w 1893668"/>
              <a:gd name="connsiteY61" fmla="*/ 80010 h 1958340"/>
              <a:gd name="connsiteX62" fmla="*/ 423008 w 1893668"/>
              <a:gd name="connsiteY62" fmla="*/ 68580 h 1958340"/>
              <a:gd name="connsiteX63" fmla="*/ 430628 w 1893668"/>
              <a:gd name="connsiteY63" fmla="*/ 57150 h 1958340"/>
              <a:gd name="connsiteX64" fmla="*/ 445868 w 1893668"/>
              <a:gd name="connsiteY64" fmla="*/ 49530 h 1958340"/>
              <a:gd name="connsiteX65" fmla="*/ 457298 w 1893668"/>
              <a:gd name="connsiteY65" fmla="*/ 38100 h 1958340"/>
              <a:gd name="connsiteX66" fmla="*/ 480158 w 1893668"/>
              <a:gd name="connsiteY66" fmla="*/ 30480 h 1958340"/>
              <a:gd name="connsiteX67" fmla="*/ 491588 w 1893668"/>
              <a:gd name="connsiteY67" fmla="*/ 26670 h 1958340"/>
              <a:gd name="connsiteX68" fmla="*/ 503018 w 1893668"/>
              <a:gd name="connsiteY68" fmla="*/ 22860 h 1958340"/>
              <a:gd name="connsiteX69" fmla="*/ 522068 w 1893668"/>
              <a:gd name="connsiteY69" fmla="*/ 19050 h 1958340"/>
              <a:gd name="connsiteX70" fmla="*/ 533498 w 1893668"/>
              <a:gd name="connsiteY70" fmla="*/ 11430 h 1958340"/>
              <a:gd name="connsiteX71" fmla="*/ 560168 w 1893668"/>
              <a:gd name="connsiteY71" fmla="*/ 0 h 1958340"/>
              <a:gd name="connsiteX72" fmla="*/ 609698 w 1893668"/>
              <a:gd name="connsiteY72" fmla="*/ 15240 h 1958340"/>
              <a:gd name="connsiteX73" fmla="*/ 613508 w 1893668"/>
              <a:gd name="connsiteY73" fmla="*/ 26670 h 1958340"/>
              <a:gd name="connsiteX74" fmla="*/ 609698 w 1893668"/>
              <a:gd name="connsiteY74" fmla="*/ 49530 h 1958340"/>
              <a:gd name="connsiteX75" fmla="*/ 602078 w 1893668"/>
              <a:gd name="connsiteY75" fmla="*/ 60960 h 1958340"/>
              <a:gd name="connsiteX76" fmla="*/ 613508 w 1893668"/>
              <a:gd name="connsiteY76" fmla="*/ 68580 h 1958340"/>
              <a:gd name="connsiteX77" fmla="*/ 628748 w 1893668"/>
              <a:gd name="connsiteY77" fmla="*/ 72390 h 1958340"/>
              <a:gd name="connsiteX78" fmla="*/ 651608 w 1893668"/>
              <a:gd name="connsiteY78" fmla="*/ 80010 h 1958340"/>
              <a:gd name="connsiteX79" fmla="*/ 663038 w 1893668"/>
              <a:gd name="connsiteY79" fmla="*/ 83820 h 1958340"/>
              <a:gd name="connsiteX80" fmla="*/ 674468 w 1893668"/>
              <a:gd name="connsiteY80" fmla="*/ 99060 h 1958340"/>
              <a:gd name="connsiteX81" fmla="*/ 689708 w 1893668"/>
              <a:gd name="connsiteY81" fmla="*/ 125730 h 1958340"/>
              <a:gd name="connsiteX82" fmla="*/ 701138 w 1893668"/>
              <a:gd name="connsiteY82" fmla="*/ 129540 h 1958340"/>
              <a:gd name="connsiteX83" fmla="*/ 743048 w 1893668"/>
              <a:gd name="connsiteY83" fmla="*/ 137160 h 1958340"/>
              <a:gd name="connsiteX84" fmla="*/ 754478 w 1893668"/>
              <a:gd name="connsiteY84" fmla="*/ 140970 h 1958340"/>
              <a:gd name="connsiteX85" fmla="*/ 765908 w 1893668"/>
              <a:gd name="connsiteY85" fmla="*/ 148590 h 1958340"/>
              <a:gd name="connsiteX86" fmla="*/ 784958 w 1893668"/>
              <a:gd name="connsiteY86" fmla="*/ 152400 h 1958340"/>
              <a:gd name="connsiteX87" fmla="*/ 807818 w 1893668"/>
              <a:gd name="connsiteY87" fmla="*/ 163830 h 1958340"/>
              <a:gd name="connsiteX88" fmla="*/ 815438 w 1893668"/>
              <a:gd name="connsiteY88" fmla="*/ 175260 h 1958340"/>
              <a:gd name="connsiteX89" fmla="*/ 826868 w 1893668"/>
              <a:gd name="connsiteY89" fmla="*/ 179070 h 1958340"/>
              <a:gd name="connsiteX90" fmla="*/ 868778 w 1893668"/>
              <a:gd name="connsiteY90" fmla="*/ 171450 h 1958340"/>
              <a:gd name="connsiteX91" fmla="*/ 884018 w 1893668"/>
              <a:gd name="connsiteY91" fmla="*/ 175260 h 1958340"/>
              <a:gd name="connsiteX92" fmla="*/ 906878 w 1893668"/>
              <a:gd name="connsiteY92" fmla="*/ 190500 h 1958340"/>
              <a:gd name="connsiteX93" fmla="*/ 918308 w 1893668"/>
              <a:gd name="connsiteY93" fmla="*/ 198120 h 1958340"/>
              <a:gd name="connsiteX94" fmla="*/ 929738 w 1893668"/>
              <a:gd name="connsiteY94" fmla="*/ 201930 h 1958340"/>
              <a:gd name="connsiteX95" fmla="*/ 933548 w 1893668"/>
              <a:gd name="connsiteY95" fmla="*/ 217170 h 1958340"/>
              <a:gd name="connsiteX96" fmla="*/ 929738 w 1893668"/>
              <a:gd name="connsiteY96" fmla="*/ 232410 h 1958340"/>
              <a:gd name="connsiteX97" fmla="*/ 925928 w 1893668"/>
              <a:gd name="connsiteY97" fmla="*/ 243840 h 1958340"/>
              <a:gd name="connsiteX98" fmla="*/ 903068 w 1893668"/>
              <a:gd name="connsiteY98" fmla="*/ 262890 h 1958340"/>
              <a:gd name="connsiteX99" fmla="*/ 906878 w 1893668"/>
              <a:gd name="connsiteY99" fmla="*/ 281940 h 1958340"/>
              <a:gd name="connsiteX100" fmla="*/ 918308 w 1893668"/>
              <a:gd name="connsiteY100" fmla="*/ 289560 h 1958340"/>
              <a:gd name="connsiteX101" fmla="*/ 914498 w 1893668"/>
              <a:gd name="connsiteY101" fmla="*/ 331470 h 1958340"/>
              <a:gd name="connsiteX102" fmla="*/ 910688 w 1893668"/>
              <a:gd name="connsiteY102" fmla="*/ 342900 h 1958340"/>
              <a:gd name="connsiteX103" fmla="*/ 899258 w 1893668"/>
              <a:gd name="connsiteY103" fmla="*/ 354330 h 1958340"/>
              <a:gd name="connsiteX104" fmla="*/ 903068 w 1893668"/>
              <a:gd name="connsiteY104" fmla="*/ 392430 h 1958340"/>
              <a:gd name="connsiteX105" fmla="*/ 914498 w 1893668"/>
              <a:gd name="connsiteY105" fmla="*/ 403860 h 1958340"/>
              <a:gd name="connsiteX106" fmla="*/ 922118 w 1893668"/>
              <a:gd name="connsiteY106" fmla="*/ 426720 h 1958340"/>
              <a:gd name="connsiteX107" fmla="*/ 929738 w 1893668"/>
              <a:gd name="connsiteY107" fmla="*/ 438150 h 1958340"/>
              <a:gd name="connsiteX108" fmla="*/ 933548 w 1893668"/>
              <a:gd name="connsiteY108" fmla="*/ 453390 h 1958340"/>
              <a:gd name="connsiteX109" fmla="*/ 956408 w 1893668"/>
              <a:gd name="connsiteY109" fmla="*/ 468630 h 1958340"/>
              <a:gd name="connsiteX110" fmla="*/ 964028 w 1893668"/>
              <a:gd name="connsiteY110" fmla="*/ 480060 h 1958340"/>
              <a:gd name="connsiteX111" fmla="*/ 986888 w 1893668"/>
              <a:gd name="connsiteY111" fmla="*/ 495300 h 1958340"/>
              <a:gd name="connsiteX112" fmla="*/ 1032608 w 1893668"/>
              <a:gd name="connsiteY112" fmla="*/ 491490 h 1958340"/>
              <a:gd name="connsiteX113" fmla="*/ 1036418 w 1893668"/>
              <a:gd name="connsiteY113" fmla="*/ 480060 h 1958340"/>
              <a:gd name="connsiteX114" fmla="*/ 1047848 w 1893668"/>
              <a:gd name="connsiteY114" fmla="*/ 468630 h 1958340"/>
              <a:gd name="connsiteX115" fmla="*/ 1074518 w 1893668"/>
              <a:gd name="connsiteY115" fmla="*/ 491490 h 1958340"/>
              <a:gd name="connsiteX116" fmla="*/ 1085948 w 1893668"/>
              <a:gd name="connsiteY116" fmla="*/ 495300 h 1958340"/>
              <a:gd name="connsiteX117" fmla="*/ 1093568 w 1893668"/>
              <a:gd name="connsiteY117" fmla="*/ 483870 h 1958340"/>
              <a:gd name="connsiteX118" fmla="*/ 1097378 w 1893668"/>
              <a:gd name="connsiteY118" fmla="*/ 472440 h 1958340"/>
              <a:gd name="connsiteX119" fmla="*/ 1120238 w 1893668"/>
              <a:gd name="connsiteY119" fmla="*/ 449580 h 1958340"/>
              <a:gd name="connsiteX120" fmla="*/ 1131668 w 1893668"/>
              <a:gd name="connsiteY120" fmla="*/ 434340 h 1958340"/>
              <a:gd name="connsiteX121" fmla="*/ 1143098 w 1893668"/>
              <a:gd name="connsiteY121" fmla="*/ 422910 h 1958340"/>
              <a:gd name="connsiteX122" fmla="*/ 1158338 w 1893668"/>
              <a:gd name="connsiteY122" fmla="*/ 400050 h 1958340"/>
              <a:gd name="connsiteX123" fmla="*/ 1165958 w 1893668"/>
              <a:gd name="connsiteY123" fmla="*/ 388620 h 1958340"/>
              <a:gd name="connsiteX124" fmla="*/ 1192628 w 1893668"/>
              <a:gd name="connsiteY124" fmla="*/ 384810 h 1958340"/>
              <a:gd name="connsiteX125" fmla="*/ 1234538 w 1893668"/>
              <a:gd name="connsiteY125" fmla="*/ 392430 h 1958340"/>
              <a:gd name="connsiteX126" fmla="*/ 1230728 w 1893668"/>
              <a:gd name="connsiteY126" fmla="*/ 407670 h 1958340"/>
              <a:gd name="connsiteX127" fmla="*/ 1245968 w 1893668"/>
              <a:gd name="connsiteY127" fmla="*/ 434340 h 1958340"/>
              <a:gd name="connsiteX128" fmla="*/ 1253588 w 1893668"/>
              <a:gd name="connsiteY128" fmla="*/ 457200 h 1958340"/>
              <a:gd name="connsiteX129" fmla="*/ 1238348 w 1893668"/>
              <a:gd name="connsiteY129" fmla="*/ 506730 h 1958340"/>
              <a:gd name="connsiteX130" fmla="*/ 1200248 w 1893668"/>
              <a:gd name="connsiteY130" fmla="*/ 514350 h 1958340"/>
              <a:gd name="connsiteX131" fmla="*/ 1173578 w 1893668"/>
              <a:gd name="connsiteY131" fmla="*/ 541020 h 1958340"/>
              <a:gd name="connsiteX132" fmla="*/ 1188818 w 1893668"/>
              <a:gd name="connsiteY132" fmla="*/ 567690 h 1958340"/>
              <a:gd name="connsiteX133" fmla="*/ 1192628 w 1893668"/>
              <a:gd name="connsiteY133" fmla="*/ 579120 h 1958340"/>
              <a:gd name="connsiteX134" fmla="*/ 1200248 w 1893668"/>
              <a:gd name="connsiteY134" fmla="*/ 594360 h 1958340"/>
              <a:gd name="connsiteX135" fmla="*/ 1207868 w 1893668"/>
              <a:gd name="connsiteY135" fmla="*/ 624840 h 1958340"/>
              <a:gd name="connsiteX136" fmla="*/ 1211678 w 1893668"/>
              <a:gd name="connsiteY136" fmla="*/ 636270 h 1958340"/>
              <a:gd name="connsiteX137" fmla="*/ 1215488 w 1893668"/>
              <a:gd name="connsiteY137" fmla="*/ 651510 h 1958340"/>
              <a:gd name="connsiteX138" fmla="*/ 1234538 w 1893668"/>
              <a:gd name="connsiteY138" fmla="*/ 659130 h 1958340"/>
              <a:gd name="connsiteX139" fmla="*/ 1249778 w 1893668"/>
              <a:gd name="connsiteY139" fmla="*/ 647700 h 1958340"/>
              <a:gd name="connsiteX140" fmla="*/ 1257398 w 1893668"/>
              <a:gd name="connsiteY140" fmla="*/ 636270 h 1958340"/>
              <a:gd name="connsiteX141" fmla="*/ 1299308 w 1893668"/>
              <a:gd name="connsiteY141" fmla="*/ 643890 h 1958340"/>
              <a:gd name="connsiteX142" fmla="*/ 1371698 w 1893668"/>
              <a:gd name="connsiteY142" fmla="*/ 659130 h 1958340"/>
              <a:gd name="connsiteX143" fmla="*/ 1383128 w 1893668"/>
              <a:gd name="connsiteY143" fmla="*/ 670560 h 1958340"/>
              <a:gd name="connsiteX144" fmla="*/ 1413608 w 1893668"/>
              <a:gd name="connsiteY144" fmla="*/ 678180 h 1958340"/>
              <a:gd name="connsiteX145" fmla="*/ 1425038 w 1893668"/>
              <a:gd name="connsiteY145" fmla="*/ 685800 h 1958340"/>
              <a:gd name="connsiteX146" fmla="*/ 1432658 w 1893668"/>
              <a:gd name="connsiteY146" fmla="*/ 697230 h 1958340"/>
              <a:gd name="connsiteX147" fmla="*/ 1447898 w 1893668"/>
              <a:gd name="connsiteY147" fmla="*/ 701040 h 1958340"/>
              <a:gd name="connsiteX148" fmla="*/ 1459328 w 1893668"/>
              <a:gd name="connsiteY148" fmla="*/ 716280 h 1958340"/>
              <a:gd name="connsiteX149" fmla="*/ 1463138 w 1893668"/>
              <a:gd name="connsiteY149" fmla="*/ 735330 h 1958340"/>
              <a:gd name="connsiteX150" fmla="*/ 1482188 w 1893668"/>
              <a:gd name="connsiteY150" fmla="*/ 754380 h 1958340"/>
              <a:gd name="connsiteX151" fmla="*/ 1493618 w 1893668"/>
              <a:gd name="connsiteY151" fmla="*/ 781050 h 1958340"/>
              <a:gd name="connsiteX152" fmla="*/ 1505048 w 1893668"/>
              <a:gd name="connsiteY152" fmla="*/ 784860 h 1958340"/>
              <a:gd name="connsiteX153" fmla="*/ 1516478 w 1893668"/>
              <a:gd name="connsiteY153" fmla="*/ 792480 h 1958340"/>
              <a:gd name="connsiteX154" fmla="*/ 1581248 w 1893668"/>
              <a:gd name="connsiteY154" fmla="*/ 788670 h 1958340"/>
              <a:gd name="connsiteX155" fmla="*/ 1607918 w 1893668"/>
              <a:gd name="connsiteY155" fmla="*/ 784860 h 1958340"/>
              <a:gd name="connsiteX156" fmla="*/ 1619348 w 1893668"/>
              <a:gd name="connsiteY156" fmla="*/ 777240 h 1958340"/>
              <a:gd name="connsiteX157" fmla="*/ 1653638 w 1893668"/>
              <a:gd name="connsiteY157" fmla="*/ 781050 h 1958340"/>
              <a:gd name="connsiteX158" fmla="*/ 1665068 w 1893668"/>
              <a:gd name="connsiteY158" fmla="*/ 784860 h 1958340"/>
              <a:gd name="connsiteX159" fmla="*/ 1695548 w 1893668"/>
              <a:gd name="connsiteY159" fmla="*/ 800100 h 1958340"/>
              <a:gd name="connsiteX160" fmla="*/ 1783178 w 1893668"/>
              <a:gd name="connsiteY160" fmla="*/ 792480 h 1958340"/>
              <a:gd name="connsiteX161" fmla="*/ 1809848 w 1893668"/>
              <a:gd name="connsiteY161" fmla="*/ 796290 h 1958340"/>
              <a:gd name="connsiteX162" fmla="*/ 1828898 w 1893668"/>
              <a:gd name="connsiteY162" fmla="*/ 811530 h 1958340"/>
              <a:gd name="connsiteX163" fmla="*/ 1851758 w 1893668"/>
              <a:gd name="connsiteY163" fmla="*/ 819150 h 1958340"/>
              <a:gd name="connsiteX164" fmla="*/ 1863188 w 1893668"/>
              <a:gd name="connsiteY164" fmla="*/ 826770 h 1958340"/>
              <a:gd name="connsiteX165" fmla="*/ 1893668 w 1893668"/>
              <a:gd name="connsiteY165" fmla="*/ 834390 h 1958340"/>
              <a:gd name="connsiteX166" fmla="*/ 1821278 w 1893668"/>
              <a:gd name="connsiteY166" fmla="*/ 849630 h 1958340"/>
              <a:gd name="connsiteX167" fmla="*/ 1809848 w 1893668"/>
              <a:gd name="connsiteY167" fmla="*/ 857250 h 1958340"/>
              <a:gd name="connsiteX168" fmla="*/ 1798418 w 1893668"/>
              <a:gd name="connsiteY168" fmla="*/ 861060 h 1958340"/>
              <a:gd name="connsiteX169" fmla="*/ 1779368 w 1893668"/>
              <a:gd name="connsiteY169" fmla="*/ 883920 h 1958340"/>
              <a:gd name="connsiteX170" fmla="*/ 1756508 w 1893668"/>
              <a:gd name="connsiteY170" fmla="*/ 891540 h 1958340"/>
              <a:gd name="connsiteX171" fmla="*/ 1764128 w 1893668"/>
              <a:gd name="connsiteY171" fmla="*/ 914400 h 1958340"/>
              <a:gd name="connsiteX172" fmla="*/ 1767938 w 1893668"/>
              <a:gd name="connsiteY172" fmla="*/ 925830 h 1958340"/>
              <a:gd name="connsiteX173" fmla="*/ 1790798 w 1893668"/>
              <a:gd name="connsiteY173" fmla="*/ 933450 h 1958340"/>
              <a:gd name="connsiteX174" fmla="*/ 1802228 w 1893668"/>
              <a:gd name="connsiteY174" fmla="*/ 956310 h 1958340"/>
              <a:gd name="connsiteX175" fmla="*/ 1806038 w 1893668"/>
              <a:gd name="connsiteY175" fmla="*/ 971550 h 1958340"/>
              <a:gd name="connsiteX176" fmla="*/ 1840328 w 1893668"/>
              <a:gd name="connsiteY176" fmla="*/ 975360 h 1958340"/>
              <a:gd name="connsiteX177" fmla="*/ 1847948 w 1893668"/>
              <a:gd name="connsiteY177" fmla="*/ 1009650 h 1958340"/>
              <a:gd name="connsiteX178" fmla="*/ 1836518 w 1893668"/>
              <a:gd name="connsiteY178" fmla="*/ 1013460 h 1958340"/>
              <a:gd name="connsiteX179" fmla="*/ 1825088 w 1893668"/>
              <a:gd name="connsiteY179" fmla="*/ 1009650 h 1958340"/>
              <a:gd name="connsiteX180" fmla="*/ 1813658 w 1893668"/>
              <a:gd name="connsiteY180" fmla="*/ 1040130 h 1958340"/>
              <a:gd name="connsiteX181" fmla="*/ 1794608 w 1893668"/>
              <a:gd name="connsiteY181" fmla="*/ 1043940 h 1958340"/>
              <a:gd name="connsiteX182" fmla="*/ 1756508 w 1893668"/>
              <a:gd name="connsiteY182" fmla="*/ 1051560 h 1958340"/>
              <a:gd name="connsiteX183" fmla="*/ 1748888 w 1893668"/>
              <a:gd name="connsiteY183" fmla="*/ 1062990 h 1958340"/>
              <a:gd name="connsiteX184" fmla="*/ 1760318 w 1893668"/>
              <a:gd name="connsiteY184" fmla="*/ 1070610 h 1958340"/>
              <a:gd name="connsiteX185" fmla="*/ 1767938 w 1893668"/>
              <a:gd name="connsiteY185" fmla="*/ 1082040 h 1958340"/>
              <a:gd name="connsiteX186" fmla="*/ 1779368 w 1893668"/>
              <a:gd name="connsiteY186" fmla="*/ 1120140 h 1958340"/>
              <a:gd name="connsiteX187" fmla="*/ 1790798 w 1893668"/>
              <a:gd name="connsiteY187" fmla="*/ 1116330 h 1958340"/>
              <a:gd name="connsiteX188" fmla="*/ 1783178 w 1893668"/>
              <a:gd name="connsiteY188" fmla="*/ 1127760 h 1958340"/>
              <a:gd name="connsiteX189" fmla="*/ 1798418 w 1893668"/>
              <a:gd name="connsiteY189" fmla="*/ 1154430 h 1958340"/>
              <a:gd name="connsiteX190" fmla="*/ 1786988 w 1893668"/>
              <a:gd name="connsiteY190" fmla="*/ 1196340 h 1958340"/>
              <a:gd name="connsiteX191" fmla="*/ 1756508 w 1893668"/>
              <a:gd name="connsiteY191" fmla="*/ 1200150 h 1958340"/>
              <a:gd name="connsiteX192" fmla="*/ 1745078 w 1893668"/>
              <a:gd name="connsiteY192" fmla="*/ 1211580 h 1958340"/>
              <a:gd name="connsiteX193" fmla="*/ 1733648 w 1893668"/>
              <a:gd name="connsiteY193" fmla="*/ 1215390 h 1958340"/>
              <a:gd name="connsiteX194" fmla="*/ 1729838 w 1893668"/>
              <a:gd name="connsiteY194" fmla="*/ 1226820 h 1958340"/>
              <a:gd name="connsiteX195" fmla="*/ 1722218 w 1893668"/>
              <a:gd name="connsiteY195" fmla="*/ 1242060 h 1958340"/>
              <a:gd name="connsiteX196" fmla="*/ 1726028 w 1893668"/>
              <a:gd name="connsiteY196" fmla="*/ 1272540 h 1958340"/>
              <a:gd name="connsiteX197" fmla="*/ 1745078 w 1893668"/>
              <a:gd name="connsiteY197" fmla="*/ 1276350 h 1958340"/>
              <a:gd name="connsiteX198" fmla="*/ 1748888 w 1893668"/>
              <a:gd name="connsiteY198" fmla="*/ 1291590 h 1958340"/>
              <a:gd name="connsiteX199" fmla="*/ 1756508 w 1893668"/>
              <a:gd name="connsiteY199" fmla="*/ 1303020 h 1958340"/>
              <a:gd name="connsiteX200" fmla="*/ 1760318 w 1893668"/>
              <a:gd name="connsiteY200" fmla="*/ 1318260 h 1958340"/>
              <a:gd name="connsiteX201" fmla="*/ 1764128 w 1893668"/>
              <a:gd name="connsiteY201" fmla="*/ 1329690 h 1958340"/>
              <a:gd name="connsiteX202" fmla="*/ 1748888 w 1893668"/>
              <a:gd name="connsiteY202" fmla="*/ 1375410 h 1958340"/>
              <a:gd name="connsiteX203" fmla="*/ 1737458 w 1893668"/>
              <a:gd name="connsiteY203" fmla="*/ 1379220 h 1958340"/>
              <a:gd name="connsiteX204" fmla="*/ 1710788 w 1893668"/>
              <a:gd name="connsiteY204" fmla="*/ 1413510 h 1958340"/>
              <a:gd name="connsiteX205" fmla="*/ 1695548 w 1893668"/>
              <a:gd name="connsiteY205" fmla="*/ 1417320 h 1958340"/>
              <a:gd name="connsiteX206" fmla="*/ 1684118 w 1893668"/>
              <a:gd name="connsiteY206" fmla="*/ 1421130 h 1958340"/>
              <a:gd name="connsiteX207" fmla="*/ 1676498 w 1893668"/>
              <a:gd name="connsiteY207" fmla="*/ 1447800 h 1958340"/>
              <a:gd name="connsiteX208" fmla="*/ 1665068 w 1893668"/>
              <a:gd name="connsiteY208" fmla="*/ 1459230 h 1958340"/>
              <a:gd name="connsiteX209" fmla="*/ 1649828 w 1893668"/>
              <a:gd name="connsiteY209" fmla="*/ 1493520 h 1958340"/>
              <a:gd name="connsiteX210" fmla="*/ 1646018 w 1893668"/>
              <a:gd name="connsiteY210" fmla="*/ 1504950 h 1958340"/>
              <a:gd name="connsiteX211" fmla="*/ 1634588 w 1893668"/>
              <a:gd name="connsiteY211" fmla="*/ 1512570 h 1958340"/>
              <a:gd name="connsiteX212" fmla="*/ 1611728 w 1893668"/>
              <a:gd name="connsiteY212" fmla="*/ 1520190 h 1958340"/>
              <a:gd name="connsiteX213" fmla="*/ 1600298 w 1893668"/>
              <a:gd name="connsiteY213" fmla="*/ 1524000 h 1958340"/>
              <a:gd name="connsiteX214" fmla="*/ 1566008 w 1893668"/>
              <a:gd name="connsiteY214" fmla="*/ 1527810 h 1958340"/>
              <a:gd name="connsiteX215" fmla="*/ 1546958 w 1893668"/>
              <a:gd name="connsiteY215" fmla="*/ 1550670 h 1958340"/>
              <a:gd name="connsiteX216" fmla="*/ 1535528 w 1893668"/>
              <a:gd name="connsiteY216" fmla="*/ 1558290 h 1958340"/>
              <a:gd name="connsiteX217" fmla="*/ 1527908 w 1893668"/>
              <a:gd name="connsiteY217" fmla="*/ 1581150 h 1958340"/>
              <a:gd name="connsiteX218" fmla="*/ 1520288 w 1893668"/>
              <a:gd name="connsiteY218" fmla="*/ 1634490 h 1958340"/>
              <a:gd name="connsiteX219" fmla="*/ 1508858 w 1893668"/>
              <a:gd name="connsiteY219" fmla="*/ 1653540 h 1958340"/>
              <a:gd name="connsiteX220" fmla="*/ 1485998 w 1893668"/>
              <a:gd name="connsiteY220" fmla="*/ 1661160 h 1958340"/>
              <a:gd name="connsiteX221" fmla="*/ 1474568 w 1893668"/>
              <a:gd name="connsiteY221" fmla="*/ 1672590 h 1958340"/>
              <a:gd name="connsiteX222" fmla="*/ 1470758 w 1893668"/>
              <a:gd name="connsiteY222" fmla="*/ 1684020 h 1958340"/>
              <a:gd name="connsiteX223" fmla="*/ 1466948 w 1893668"/>
              <a:gd name="connsiteY223" fmla="*/ 1737360 h 1958340"/>
              <a:gd name="connsiteX224" fmla="*/ 1451708 w 1893668"/>
              <a:gd name="connsiteY224" fmla="*/ 1771650 h 1958340"/>
              <a:gd name="connsiteX225" fmla="*/ 1440278 w 1893668"/>
              <a:gd name="connsiteY225" fmla="*/ 1798320 h 1958340"/>
              <a:gd name="connsiteX226" fmla="*/ 1436468 w 1893668"/>
              <a:gd name="connsiteY226" fmla="*/ 1809750 h 1958340"/>
              <a:gd name="connsiteX227" fmla="*/ 1425038 w 1893668"/>
              <a:gd name="connsiteY227" fmla="*/ 1817370 h 1958340"/>
              <a:gd name="connsiteX228" fmla="*/ 1345028 w 1893668"/>
              <a:gd name="connsiteY228" fmla="*/ 1844040 h 1958340"/>
              <a:gd name="connsiteX229" fmla="*/ 1325978 w 1893668"/>
              <a:gd name="connsiteY229" fmla="*/ 1870710 h 1958340"/>
              <a:gd name="connsiteX230" fmla="*/ 1318358 w 1893668"/>
              <a:gd name="connsiteY230" fmla="*/ 1885950 h 1958340"/>
              <a:gd name="connsiteX231" fmla="*/ 1310738 w 1893668"/>
              <a:gd name="connsiteY231" fmla="*/ 1897380 h 1958340"/>
              <a:gd name="connsiteX232" fmla="*/ 1306928 w 1893668"/>
              <a:gd name="connsiteY232" fmla="*/ 1908810 h 1958340"/>
              <a:gd name="connsiteX233" fmla="*/ 1291688 w 1893668"/>
              <a:gd name="connsiteY233" fmla="*/ 1931670 h 1958340"/>
              <a:gd name="connsiteX234" fmla="*/ 1284068 w 1893668"/>
              <a:gd name="connsiteY234" fmla="*/ 1943100 h 1958340"/>
              <a:gd name="connsiteX235" fmla="*/ 1276448 w 1893668"/>
              <a:gd name="connsiteY235" fmla="*/ 1954530 h 1958340"/>
              <a:gd name="connsiteX236" fmla="*/ 1265018 w 1893668"/>
              <a:gd name="connsiteY236" fmla="*/ 1958340 h 1958340"/>
              <a:gd name="connsiteX237" fmla="*/ 1253588 w 1893668"/>
              <a:gd name="connsiteY237" fmla="*/ 1950720 h 1958340"/>
              <a:gd name="connsiteX238" fmla="*/ 1238348 w 1893668"/>
              <a:gd name="connsiteY238" fmla="*/ 1924050 h 1958340"/>
              <a:gd name="connsiteX239" fmla="*/ 1226918 w 1893668"/>
              <a:gd name="connsiteY239" fmla="*/ 1916430 h 1958340"/>
              <a:gd name="connsiteX240" fmla="*/ 1211678 w 1893668"/>
              <a:gd name="connsiteY240" fmla="*/ 1893570 h 1958340"/>
              <a:gd name="connsiteX241" fmla="*/ 1207868 w 1893668"/>
              <a:gd name="connsiteY241" fmla="*/ 1882140 h 1958340"/>
              <a:gd name="connsiteX242" fmla="*/ 1196438 w 1893668"/>
              <a:gd name="connsiteY242" fmla="*/ 1878330 h 1958340"/>
              <a:gd name="connsiteX243" fmla="*/ 1089758 w 1893668"/>
              <a:gd name="connsiteY243" fmla="*/ 1889760 h 1958340"/>
              <a:gd name="connsiteX244" fmla="*/ 1078328 w 1893668"/>
              <a:gd name="connsiteY244" fmla="*/ 1901190 h 1958340"/>
              <a:gd name="connsiteX245" fmla="*/ 1066898 w 1893668"/>
              <a:gd name="connsiteY245" fmla="*/ 1916430 h 1958340"/>
              <a:gd name="connsiteX246" fmla="*/ 1059278 w 1893668"/>
              <a:gd name="connsiteY246" fmla="*/ 1927860 h 1958340"/>
              <a:gd name="connsiteX247" fmla="*/ 1047848 w 1893668"/>
              <a:gd name="connsiteY247" fmla="*/ 1931670 h 1958340"/>
              <a:gd name="connsiteX248" fmla="*/ 1036418 w 1893668"/>
              <a:gd name="connsiteY248" fmla="*/ 1943100 h 1958340"/>
              <a:gd name="connsiteX249" fmla="*/ 1028798 w 1893668"/>
              <a:gd name="connsiteY249" fmla="*/ 1954530 h 1958340"/>
              <a:gd name="connsiteX250" fmla="*/ 1005938 w 1893668"/>
              <a:gd name="connsiteY250" fmla="*/ 1950720 h 1958340"/>
              <a:gd name="connsiteX251" fmla="*/ 983078 w 1893668"/>
              <a:gd name="connsiteY251" fmla="*/ 1935480 h 1958340"/>
              <a:gd name="connsiteX252" fmla="*/ 956408 w 1893668"/>
              <a:gd name="connsiteY252" fmla="*/ 1924050 h 1958340"/>
              <a:gd name="connsiteX253" fmla="*/ 983078 w 1893668"/>
              <a:gd name="connsiteY253" fmla="*/ 1905000 h 1958340"/>
              <a:gd name="connsiteX254" fmla="*/ 986888 w 1893668"/>
              <a:gd name="connsiteY254" fmla="*/ 1889760 h 1958340"/>
              <a:gd name="connsiteX255" fmla="*/ 1009748 w 1893668"/>
              <a:gd name="connsiteY255" fmla="*/ 1874520 h 1958340"/>
              <a:gd name="connsiteX256" fmla="*/ 1024988 w 1893668"/>
              <a:gd name="connsiteY256" fmla="*/ 1851660 h 1958340"/>
              <a:gd name="connsiteX257" fmla="*/ 1040228 w 1893668"/>
              <a:gd name="connsiteY257" fmla="*/ 1817370 h 1958340"/>
              <a:gd name="connsiteX258" fmla="*/ 1051658 w 1893668"/>
              <a:gd name="connsiteY258" fmla="*/ 1805940 h 1958340"/>
              <a:gd name="connsiteX259" fmla="*/ 1108808 w 1893668"/>
              <a:gd name="connsiteY259" fmla="*/ 1798320 h 1958340"/>
              <a:gd name="connsiteX260" fmla="*/ 1120238 w 1893668"/>
              <a:gd name="connsiteY260" fmla="*/ 1809750 h 1958340"/>
              <a:gd name="connsiteX261" fmla="*/ 1131668 w 1893668"/>
              <a:gd name="connsiteY261" fmla="*/ 1813560 h 1958340"/>
              <a:gd name="connsiteX262" fmla="*/ 1181198 w 1893668"/>
              <a:gd name="connsiteY262" fmla="*/ 1794510 h 1958340"/>
              <a:gd name="connsiteX263" fmla="*/ 1173578 w 1893668"/>
              <a:gd name="connsiteY263" fmla="*/ 1767840 h 1958340"/>
              <a:gd name="connsiteX264" fmla="*/ 1165958 w 1893668"/>
              <a:gd name="connsiteY264" fmla="*/ 1756410 h 1958340"/>
              <a:gd name="connsiteX265" fmla="*/ 1154528 w 1893668"/>
              <a:gd name="connsiteY265" fmla="*/ 1752600 h 1958340"/>
              <a:gd name="connsiteX266" fmla="*/ 1135478 w 1893668"/>
              <a:gd name="connsiteY266" fmla="*/ 1744980 h 1958340"/>
              <a:gd name="connsiteX267" fmla="*/ 1139288 w 1893668"/>
              <a:gd name="connsiteY267" fmla="*/ 1733550 h 1958340"/>
              <a:gd name="connsiteX268" fmla="*/ 1165958 w 1893668"/>
              <a:gd name="connsiteY268" fmla="*/ 1722120 h 1958340"/>
              <a:gd name="connsiteX269" fmla="*/ 1165958 w 1893668"/>
              <a:gd name="connsiteY269" fmla="*/ 1691640 h 1958340"/>
              <a:gd name="connsiteX270" fmla="*/ 1154528 w 1893668"/>
              <a:gd name="connsiteY270" fmla="*/ 1680210 h 1958340"/>
              <a:gd name="connsiteX271" fmla="*/ 1158338 w 1893668"/>
              <a:gd name="connsiteY271" fmla="*/ 1668780 h 1958340"/>
              <a:gd name="connsiteX272" fmla="*/ 1165958 w 1893668"/>
              <a:gd name="connsiteY272" fmla="*/ 1653540 h 1958340"/>
              <a:gd name="connsiteX273" fmla="*/ 1169768 w 1893668"/>
              <a:gd name="connsiteY273" fmla="*/ 1642110 h 1958340"/>
              <a:gd name="connsiteX274" fmla="*/ 1181198 w 1893668"/>
              <a:gd name="connsiteY274" fmla="*/ 1638300 h 1958340"/>
              <a:gd name="connsiteX275" fmla="*/ 1196438 w 1893668"/>
              <a:gd name="connsiteY275" fmla="*/ 1630680 h 1958340"/>
              <a:gd name="connsiteX276" fmla="*/ 1215488 w 1893668"/>
              <a:gd name="connsiteY276" fmla="*/ 1604010 h 1958340"/>
              <a:gd name="connsiteX277" fmla="*/ 1234538 w 1893668"/>
              <a:gd name="connsiteY277" fmla="*/ 1581150 h 1958340"/>
              <a:gd name="connsiteX278" fmla="*/ 1268828 w 1893668"/>
              <a:gd name="connsiteY278" fmla="*/ 1562100 h 1958340"/>
              <a:gd name="connsiteX279" fmla="*/ 1291688 w 1893668"/>
              <a:gd name="connsiteY279" fmla="*/ 1543050 h 1958340"/>
              <a:gd name="connsiteX280" fmla="*/ 1287878 w 1893668"/>
              <a:gd name="connsiteY280" fmla="*/ 1512570 h 1958340"/>
              <a:gd name="connsiteX281" fmla="*/ 1284068 w 1893668"/>
              <a:gd name="connsiteY281" fmla="*/ 1501140 h 1958340"/>
              <a:gd name="connsiteX282" fmla="*/ 1272638 w 1893668"/>
              <a:gd name="connsiteY282" fmla="*/ 1493520 h 1958340"/>
              <a:gd name="connsiteX283" fmla="*/ 1265018 w 1893668"/>
              <a:gd name="connsiteY283" fmla="*/ 1482090 h 1958340"/>
              <a:gd name="connsiteX284" fmla="*/ 1253588 w 1893668"/>
              <a:gd name="connsiteY284" fmla="*/ 1478280 h 1958340"/>
              <a:gd name="connsiteX285" fmla="*/ 1242158 w 1893668"/>
              <a:gd name="connsiteY285" fmla="*/ 1470660 h 1958340"/>
              <a:gd name="connsiteX286" fmla="*/ 1230728 w 1893668"/>
              <a:gd name="connsiteY286" fmla="*/ 1474470 h 1958340"/>
              <a:gd name="connsiteX287" fmla="*/ 1219298 w 1893668"/>
              <a:gd name="connsiteY287" fmla="*/ 1485900 h 1958340"/>
              <a:gd name="connsiteX288" fmla="*/ 1093568 w 1893668"/>
              <a:gd name="connsiteY288" fmla="*/ 1489710 h 1958340"/>
              <a:gd name="connsiteX289" fmla="*/ 1047848 w 1893668"/>
              <a:gd name="connsiteY289" fmla="*/ 1478280 h 1958340"/>
              <a:gd name="connsiteX290" fmla="*/ 1024988 w 1893668"/>
              <a:gd name="connsiteY290" fmla="*/ 1463040 h 1958340"/>
              <a:gd name="connsiteX291" fmla="*/ 1013558 w 1893668"/>
              <a:gd name="connsiteY291" fmla="*/ 1447800 h 1958340"/>
              <a:gd name="connsiteX292" fmla="*/ 998318 w 1893668"/>
              <a:gd name="connsiteY292" fmla="*/ 1443990 h 1958340"/>
              <a:gd name="connsiteX293" fmla="*/ 979268 w 1893668"/>
              <a:gd name="connsiteY293" fmla="*/ 1459230 h 1958340"/>
              <a:gd name="connsiteX294" fmla="*/ 986888 w 1893668"/>
              <a:gd name="connsiteY294" fmla="*/ 1470660 h 1958340"/>
              <a:gd name="connsiteX295" fmla="*/ 944978 w 1893668"/>
              <a:gd name="connsiteY295" fmla="*/ 1482090 h 1958340"/>
              <a:gd name="connsiteX296" fmla="*/ 933548 w 1893668"/>
              <a:gd name="connsiteY296" fmla="*/ 1474470 h 1958340"/>
              <a:gd name="connsiteX297" fmla="*/ 929738 w 1893668"/>
              <a:gd name="connsiteY297" fmla="*/ 1463040 h 1958340"/>
              <a:gd name="connsiteX298" fmla="*/ 922118 w 1893668"/>
              <a:gd name="connsiteY298" fmla="*/ 1447800 h 1958340"/>
              <a:gd name="connsiteX299" fmla="*/ 910688 w 1893668"/>
              <a:gd name="connsiteY299" fmla="*/ 1409700 h 1958340"/>
              <a:gd name="connsiteX300" fmla="*/ 899258 w 1893668"/>
              <a:gd name="connsiteY300" fmla="*/ 1413510 h 1958340"/>
              <a:gd name="connsiteX301" fmla="*/ 876398 w 1893668"/>
              <a:gd name="connsiteY301" fmla="*/ 1432560 h 1958340"/>
              <a:gd name="connsiteX302" fmla="*/ 853538 w 1893668"/>
              <a:gd name="connsiteY302" fmla="*/ 1436370 h 1958340"/>
              <a:gd name="connsiteX303" fmla="*/ 845918 w 1893668"/>
              <a:gd name="connsiteY303" fmla="*/ 1424940 h 1958340"/>
              <a:gd name="connsiteX304" fmla="*/ 868778 w 1893668"/>
              <a:gd name="connsiteY304" fmla="*/ 1417320 h 1958340"/>
              <a:gd name="connsiteX305" fmla="*/ 891638 w 1893668"/>
              <a:gd name="connsiteY305" fmla="*/ 1405890 h 1958340"/>
              <a:gd name="connsiteX306" fmla="*/ 899258 w 1893668"/>
              <a:gd name="connsiteY306" fmla="*/ 1329690 h 1958340"/>
              <a:gd name="connsiteX307" fmla="*/ 906878 w 1893668"/>
              <a:gd name="connsiteY307" fmla="*/ 1318260 h 1958340"/>
              <a:gd name="connsiteX308" fmla="*/ 899258 w 1893668"/>
              <a:gd name="connsiteY308" fmla="*/ 1280160 h 1958340"/>
              <a:gd name="connsiteX309" fmla="*/ 895448 w 1893668"/>
              <a:gd name="connsiteY309" fmla="*/ 1268730 h 1958340"/>
              <a:gd name="connsiteX310" fmla="*/ 884018 w 1893668"/>
              <a:gd name="connsiteY310" fmla="*/ 1257300 h 1958340"/>
              <a:gd name="connsiteX311" fmla="*/ 868778 w 1893668"/>
              <a:gd name="connsiteY311" fmla="*/ 1234440 h 1958340"/>
              <a:gd name="connsiteX312" fmla="*/ 864968 w 1893668"/>
              <a:gd name="connsiteY312" fmla="*/ 1219200 h 1958340"/>
              <a:gd name="connsiteX313" fmla="*/ 857348 w 1893668"/>
              <a:gd name="connsiteY313" fmla="*/ 1207770 h 1958340"/>
              <a:gd name="connsiteX314" fmla="*/ 861158 w 1893668"/>
              <a:gd name="connsiteY314" fmla="*/ 1188720 h 1958340"/>
              <a:gd name="connsiteX315" fmla="*/ 868778 w 1893668"/>
              <a:gd name="connsiteY315" fmla="*/ 1165860 h 1958340"/>
              <a:gd name="connsiteX316" fmla="*/ 876398 w 1893668"/>
              <a:gd name="connsiteY316" fmla="*/ 1154430 h 1958340"/>
              <a:gd name="connsiteX317" fmla="*/ 826868 w 1893668"/>
              <a:gd name="connsiteY317" fmla="*/ 1158240 h 1958340"/>
              <a:gd name="connsiteX318" fmla="*/ 758288 w 1893668"/>
              <a:gd name="connsiteY318" fmla="*/ 1165860 h 1958340"/>
              <a:gd name="connsiteX319" fmla="*/ 743048 w 1893668"/>
              <a:gd name="connsiteY319" fmla="*/ 1162050 h 1958340"/>
              <a:gd name="connsiteX320" fmla="*/ 716378 w 1893668"/>
              <a:gd name="connsiteY320" fmla="*/ 1139190 h 1958340"/>
              <a:gd name="connsiteX321" fmla="*/ 689708 w 1893668"/>
              <a:gd name="connsiteY321" fmla="*/ 1135380 h 1958340"/>
              <a:gd name="connsiteX322" fmla="*/ 613508 w 1893668"/>
              <a:gd name="connsiteY322" fmla="*/ 1131570 h 1958340"/>
              <a:gd name="connsiteX323" fmla="*/ 602078 w 1893668"/>
              <a:gd name="connsiteY323" fmla="*/ 1127760 h 1958340"/>
              <a:gd name="connsiteX324" fmla="*/ 590648 w 1893668"/>
              <a:gd name="connsiteY324" fmla="*/ 1116330 h 1958340"/>
              <a:gd name="connsiteX325" fmla="*/ 567788 w 1893668"/>
              <a:gd name="connsiteY325" fmla="*/ 1112520 h 1958340"/>
              <a:gd name="connsiteX326" fmla="*/ 563978 w 1893668"/>
              <a:gd name="connsiteY326" fmla="*/ 1101090 h 1958340"/>
              <a:gd name="connsiteX327" fmla="*/ 552548 w 1893668"/>
              <a:gd name="connsiteY327" fmla="*/ 1089660 h 1958340"/>
              <a:gd name="connsiteX328" fmla="*/ 518258 w 1893668"/>
              <a:gd name="connsiteY328" fmla="*/ 1082040 h 1958340"/>
              <a:gd name="connsiteX329" fmla="*/ 480158 w 1893668"/>
              <a:gd name="connsiteY329" fmla="*/ 1066800 h 1958340"/>
              <a:gd name="connsiteX330" fmla="*/ 453488 w 1893668"/>
              <a:gd name="connsiteY330" fmla="*/ 1070610 h 1958340"/>
              <a:gd name="connsiteX331" fmla="*/ 434438 w 1893668"/>
              <a:gd name="connsiteY331" fmla="*/ 1074420 h 1958340"/>
              <a:gd name="connsiteX332" fmla="*/ 388718 w 1893668"/>
              <a:gd name="connsiteY332" fmla="*/ 1062990 h 1958340"/>
              <a:gd name="connsiteX333" fmla="*/ 346808 w 1893668"/>
              <a:gd name="connsiteY333" fmla="*/ 1055370 h 1958340"/>
              <a:gd name="connsiteX334" fmla="*/ 304898 w 1893668"/>
              <a:gd name="connsiteY334" fmla="*/ 1043940 h 1958340"/>
              <a:gd name="connsiteX335" fmla="*/ 255368 w 1893668"/>
              <a:gd name="connsiteY335" fmla="*/ 1036320 h 1958340"/>
              <a:gd name="connsiteX336" fmla="*/ 232508 w 1893668"/>
              <a:gd name="connsiteY336" fmla="*/ 1028700 h 1958340"/>
              <a:gd name="connsiteX337" fmla="*/ 221078 w 1893668"/>
              <a:gd name="connsiteY337" fmla="*/ 1024890 h 1958340"/>
              <a:gd name="connsiteX338" fmla="*/ 205838 w 1893668"/>
              <a:gd name="connsiteY338" fmla="*/ 1013460 h 1958340"/>
              <a:gd name="connsiteX339" fmla="*/ 175358 w 1893668"/>
              <a:gd name="connsiteY339" fmla="*/ 1005840 h 1958340"/>
              <a:gd name="connsiteX340" fmla="*/ 175358 w 1893668"/>
              <a:gd name="connsiteY340" fmla="*/ 982980 h 1958340"/>
              <a:gd name="connsiteX341" fmla="*/ 167738 w 1893668"/>
              <a:gd name="connsiteY341" fmla="*/ 933450 h 1958340"/>
              <a:gd name="connsiteX342" fmla="*/ 152498 w 1893668"/>
              <a:gd name="connsiteY342" fmla="*/ 891540 h 1958340"/>
              <a:gd name="connsiteX343" fmla="*/ 141068 w 1893668"/>
              <a:gd name="connsiteY343" fmla="*/ 887730 h 1958340"/>
              <a:gd name="connsiteX344" fmla="*/ 129638 w 1893668"/>
              <a:gd name="connsiteY344" fmla="*/ 891540 h 1958340"/>
              <a:gd name="connsiteX345" fmla="*/ 106778 w 1893668"/>
              <a:gd name="connsiteY345" fmla="*/ 906780 h 1958340"/>
              <a:gd name="connsiteX346" fmla="*/ 68678 w 1893668"/>
              <a:gd name="connsiteY346" fmla="*/ 918210 h 1958340"/>
              <a:gd name="connsiteX347" fmla="*/ 34388 w 1893668"/>
              <a:gd name="connsiteY347" fmla="*/ 918210 h 195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893668" h="1958340">
                <a:moveTo>
                  <a:pt x="34388" y="918210"/>
                </a:moveTo>
                <a:cubicBezTo>
                  <a:pt x="38198" y="910590"/>
                  <a:pt x="44877" y="903817"/>
                  <a:pt x="45818" y="895350"/>
                </a:cubicBezTo>
                <a:cubicBezTo>
                  <a:pt x="46324" y="890799"/>
                  <a:pt x="41644" y="886935"/>
                  <a:pt x="38198" y="883920"/>
                </a:cubicBezTo>
                <a:cubicBezTo>
                  <a:pt x="31306" y="877889"/>
                  <a:pt x="15338" y="868680"/>
                  <a:pt x="15338" y="868680"/>
                </a:cubicBezTo>
                <a:cubicBezTo>
                  <a:pt x="15992" y="854302"/>
                  <a:pt x="4184" y="796014"/>
                  <a:pt x="26768" y="773430"/>
                </a:cubicBezTo>
                <a:cubicBezTo>
                  <a:pt x="30006" y="770192"/>
                  <a:pt x="34388" y="768350"/>
                  <a:pt x="38198" y="765810"/>
                </a:cubicBezTo>
                <a:cubicBezTo>
                  <a:pt x="35658" y="758190"/>
                  <a:pt x="33840" y="750290"/>
                  <a:pt x="30578" y="742950"/>
                </a:cubicBezTo>
                <a:cubicBezTo>
                  <a:pt x="28718" y="738766"/>
                  <a:pt x="24566" y="735807"/>
                  <a:pt x="22958" y="731520"/>
                </a:cubicBezTo>
                <a:cubicBezTo>
                  <a:pt x="8834" y="693856"/>
                  <a:pt x="29398" y="727845"/>
                  <a:pt x="11528" y="701040"/>
                </a:cubicBezTo>
                <a:cubicBezTo>
                  <a:pt x="10258" y="695960"/>
                  <a:pt x="9781" y="690613"/>
                  <a:pt x="7718" y="685800"/>
                </a:cubicBezTo>
                <a:cubicBezTo>
                  <a:pt x="5914" y="681591"/>
                  <a:pt x="-895" y="678840"/>
                  <a:pt x="98" y="674370"/>
                </a:cubicBezTo>
                <a:cubicBezTo>
                  <a:pt x="4696" y="653681"/>
                  <a:pt x="15701" y="651329"/>
                  <a:pt x="30578" y="643890"/>
                </a:cubicBezTo>
                <a:cubicBezTo>
                  <a:pt x="33118" y="640080"/>
                  <a:pt x="38198" y="637039"/>
                  <a:pt x="38198" y="632460"/>
                </a:cubicBezTo>
                <a:cubicBezTo>
                  <a:pt x="38198" y="629336"/>
                  <a:pt x="20493" y="615158"/>
                  <a:pt x="34388" y="609600"/>
                </a:cubicBezTo>
                <a:cubicBezTo>
                  <a:pt x="45066" y="605329"/>
                  <a:pt x="57248" y="607060"/>
                  <a:pt x="68678" y="605790"/>
                </a:cubicBezTo>
                <a:cubicBezTo>
                  <a:pt x="72488" y="604520"/>
                  <a:pt x="76170" y="602768"/>
                  <a:pt x="80108" y="601980"/>
                </a:cubicBezTo>
                <a:cubicBezTo>
                  <a:pt x="88914" y="600219"/>
                  <a:pt x="99163" y="602930"/>
                  <a:pt x="106778" y="598170"/>
                </a:cubicBezTo>
                <a:cubicBezTo>
                  <a:pt x="111218" y="595395"/>
                  <a:pt x="108525" y="587743"/>
                  <a:pt x="110588" y="582930"/>
                </a:cubicBezTo>
                <a:cubicBezTo>
                  <a:pt x="112392" y="578721"/>
                  <a:pt x="115668" y="575310"/>
                  <a:pt x="118208" y="571500"/>
                </a:cubicBezTo>
                <a:cubicBezTo>
                  <a:pt x="119478" y="560070"/>
                  <a:pt x="116566" y="547336"/>
                  <a:pt x="122018" y="537210"/>
                </a:cubicBezTo>
                <a:cubicBezTo>
                  <a:pt x="126360" y="529147"/>
                  <a:pt x="144878" y="521970"/>
                  <a:pt x="144878" y="521970"/>
                </a:cubicBezTo>
                <a:cubicBezTo>
                  <a:pt x="152135" y="500199"/>
                  <a:pt x="142701" y="518341"/>
                  <a:pt x="160118" y="506730"/>
                </a:cubicBezTo>
                <a:cubicBezTo>
                  <a:pt x="164601" y="503741"/>
                  <a:pt x="167409" y="498749"/>
                  <a:pt x="171548" y="495300"/>
                </a:cubicBezTo>
                <a:cubicBezTo>
                  <a:pt x="175066" y="492369"/>
                  <a:pt x="179168" y="490220"/>
                  <a:pt x="182978" y="487680"/>
                </a:cubicBezTo>
                <a:cubicBezTo>
                  <a:pt x="188058" y="480060"/>
                  <a:pt x="195322" y="473508"/>
                  <a:pt x="198218" y="464820"/>
                </a:cubicBezTo>
                <a:lnTo>
                  <a:pt x="205838" y="441960"/>
                </a:lnTo>
                <a:cubicBezTo>
                  <a:pt x="204568" y="436880"/>
                  <a:pt x="203867" y="431623"/>
                  <a:pt x="202028" y="426720"/>
                </a:cubicBezTo>
                <a:cubicBezTo>
                  <a:pt x="197885" y="415671"/>
                  <a:pt x="193105" y="409525"/>
                  <a:pt x="186788" y="400050"/>
                </a:cubicBezTo>
                <a:cubicBezTo>
                  <a:pt x="192546" y="377018"/>
                  <a:pt x="185630" y="386466"/>
                  <a:pt x="213458" y="377190"/>
                </a:cubicBezTo>
                <a:lnTo>
                  <a:pt x="224888" y="373380"/>
                </a:lnTo>
                <a:cubicBezTo>
                  <a:pt x="246726" y="340623"/>
                  <a:pt x="217648" y="379172"/>
                  <a:pt x="243938" y="358140"/>
                </a:cubicBezTo>
                <a:cubicBezTo>
                  <a:pt x="247514" y="355279"/>
                  <a:pt x="248627" y="350228"/>
                  <a:pt x="251558" y="346710"/>
                </a:cubicBezTo>
                <a:cubicBezTo>
                  <a:pt x="255007" y="342571"/>
                  <a:pt x="259178" y="339090"/>
                  <a:pt x="262988" y="335280"/>
                </a:cubicBezTo>
                <a:cubicBezTo>
                  <a:pt x="260675" y="316773"/>
                  <a:pt x="259732" y="303204"/>
                  <a:pt x="255368" y="285750"/>
                </a:cubicBezTo>
                <a:cubicBezTo>
                  <a:pt x="254394" y="281854"/>
                  <a:pt x="255150" y="276116"/>
                  <a:pt x="251558" y="274320"/>
                </a:cubicBezTo>
                <a:cubicBezTo>
                  <a:pt x="243526" y="270304"/>
                  <a:pt x="233778" y="271780"/>
                  <a:pt x="224888" y="270510"/>
                </a:cubicBezTo>
                <a:cubicBezTo>
                  <a:pt x="222348" y="266700"/>
                  <a:pt x="216157" y="263522"/>
                  <a:pt x="217268" y="259080"/>
                </a:cubicBezTo>
                <a:cubicBezTo>
                  <a:pt x="218242" y="255184"/>
                  <a:pt x="225007" y="256852"/>
                  <a:pt x="228698" y="255270"/>
                </a:cubicBezTo>
                <a:cubicBezTo>
                  <a:pt x="233918" y="253033"/>
                  <a:pt x="238858" y="250190"/>
                  <a:pt x="243938" y="247650"/>
                </a:cubicBezTo>
                <a:cubicBezTo>
                  <a:pt x="246478" y="243840"/>
                  <a:pt x="249754" y="240429"/>
                  <a:pt x="251558" y="236220"/>
                </a:cubicBezTo>
                <a:cubicBezTo>
                  <a:pt x="253621" y="231407"/>
                  <a:pt x="252770" y="225526"/>
                  <a:pt x="255368" y="220980"/>
                </a:cubicBezTo>
                <a:cubicBezTo>
                  <a:pt x="258041" y="216302"/>
                  <a:pt x="262988" y="213360"/>
                  <a:pt x="266798" y="209550"/>
                </a:cubicBezTo>
                <a:cubicBezTo>
                  <a:pt x="274418" y="210820"/>
                  <a:pt x="284915" y="207262"/>
                  <a:pt x="289658" y="213360"/>
                </a:cubicBezTo>
                <a:cubicBezTo>
                  <a:pt x="295944" y="221442"/>
                  <a:pt x="289665" y="234333"/>
                  <a:pt x="293468" y="243840"/>
                </a:cubicBezTo>
                <a:cubicBezTo>
                  <a:pt x="295169" y="248092"/>
                  <a:pt x="301088" y="248920"/>
                  <a:pt x="304898" y="251460"/>
                </a:cubicBezTo>
                <a:cubicBezTo>
                  <a:pt x="306168" y="227330"/>
                  <a:pt x="308708" y="203233"/>
                  <a:pt x="308708" y="179070"/>
                </a:cubicBezTo>
                <a:cubicBezTo>
                  <a:pt x="308708" y="170090"/>
                  <a:pt x="308545" y="160606"/>
                  <a:pt x="304898" y="152400"/>
                </a:cubicBezTo>
                <a:cubicBezTo>
                  <a:pt x="302329" y="146620"/>
                  <a:pt x="287110" y="142661"/>
                  <a:pt x="282038" y="140970"/>
                </a:cubicBezTo>
                <a:cubicBezTo>
                  <a:pt x="283308" y="129540"/>
                  <a:pt x="283438" y="117925"/>
                  <a:pt x="285848" y="106680"/>
                </a:cubicBezTo>
                <a:cubicBezTo>
                  <a:pt x="288791" y="92944"/>
                  <a:pt x="293944" y="86916"/>
                  <a:pt x="301088" y="76200"/>
                </a:cubicBezTo>
                <a:cubicBezTo>
                  <a:pt x="308752" y="45542"/>
                  <a:pt x="316763" y="50527"/>
                  <a:pt x="297278" y="34290"/>
                </a:cubicBezTo>
                <a:cubicBezTo>
                  <a:pt x="293760" y="31359"/>
                  <a:pt x="289658" y="29210"/>
                  <a:pt x="285848" y="26670"/>
                </a:cubicBezTo>
                <a:cubicBezTo>
                  <a:pt x="284578" y="22860"/>
                  <a:pt x="280242" y="18832"/>
                  <a:pt x="282038" y="15240"/>
                </a:cubicBezTo>
                <a:cubicBezTo>
                  <a:pt x="283834" y="11648"/>
                  <a:pt x="289452" y="11430"/>
                  <a:pt x="293468" y="11430"/>
                </a:cubicBezTo>
                <a:cubicBezTo>
                  <a:pt x="303707" y="11430"/>
                  <a:pt x="313788" y="13970"/>
                  <a:pt x="323948" y="15240"/>
                </a:cubicBezTo>
                <a:cubicBezTo>
                  <a:pt x="352678" y="24817"/>
                  <a:pt x="318379" y="10785"/>
                  <a:pt x="342998" y="30480"/>
                </a:cubicBezTo>
                <a:cubicBezTo>
                  <a:pt x="346134" y="32989"/>
                  <a:pt x="350836" y="32494"/>
                  <a:pt x="354428" y="34290"/>
                </a:cubicBezTo>
                <a:cubicBezTo>
                  <a:pt x="358524" y="36338"/>
                  <a:pt x="362048" y="39370"/>
                  <a:pt x="365858" y="41910"/>
                </a:cubicBezTo>
                <a:cubicBezTo>
                  <a:pt x="367128" y="45720"/>
                  <a:pt x="367872" y="49748"/>
                  <a:pt x="369668" y="53340"/>
                </a:cubicBezTo>
                <a:cubicBezTo>
                  <a:pt x="371716" y="57436"/>
                  <a:pt x="375680" y="60483"/>
                  <a:pt x="377288" y="64770"/>
                </a:cubicBezTo>
                <a:cubicBezTo>
                  <a:pt x="386483" y="89291"/>
                  <a:pt x="372103" y="80822"/>
                  <a:pt x="392528" y="87630"/>
                </a:cubicBezTo>
                <a:cubicBezTo>
                  <a:pt x="392660" y="87597"/>
                  <a:pt x="417376" y="81832"/>
                  <a:pt x="419198" y="80010"/>
                </a:cubicBezTo>
                <a:cubicBezTo>
                  <a:pt x="422038" y="77170"/>
                  <a:pt x="421212" y="72172"/>
                  <a:pt x="423008" y="68580"/>
                </a:cubicBezTo>
                <a:cubicBezTo>
                  <a:pt x="425056" y="64484"/>
                  <a:pt x="427110" y="60081"/>
                  <a:pt x="430628" y="57150"/>
                </a:cubicBezTo>
                <a:cubicBezTo>
                  <a:pt x="434991" y="53514"/>
                  <a:pt x="441246" y="52831"/>
                  <a:pt x="445868" y="49530"/>
                </a:cubicBezTo>
                <a:cubicBezTo>
                  <a:pt x="450253" y="46398"/>
                  <a:pt x="452588" y="40717"/>
                  <a:pt x="457298" y="38100"/>
                </a:cubicBezTo>
                <a:cubicBezTo>
                  <a:pt x="464319" y="34199"/>
                  <a:pt x="472538" y="33020"/>
                  <a:pt x="480158" y="30480"/>
                </a:cubicBezTo>
                <a:lnTo>
                  <a:pt x="491588" y="26670"/>
                </a:lnTo>
                <a:cubicBezTo>
                  <a:pt x="495398" y="25400"/>
                  <a:pt x="499080" y="23648"/>
                  <a:pt x="503018" y="22860"/>
                </a:cubicBezTo>
                <a:lnTo>
                  <a:pt x="522068" y="19050"/>
                </a:lnTo>
                <a:cubicBezTo>
                  <a:pt x="525878" y="16510"/>
                  <a:pt x="529289" y="13234"/>
                  <a:pt x="533498" y="11430"/>
                </a:cubicBezTo>
                <a:cubicBezTo>
                  <a:pt x="567942" y="-3332"/>
                  <a:pt x="531472" y="19130"/>
                  <a:pt x="560168" y="0"/>
                </a:cubicBezTo>
                <a:cubicBezTo>
                  <a:pt x="594282" y="3101"/>
                  <a:pt x="598331" y="-7495"/>
                  <a:pt x="609698" y="15240"/>
                </a:cubicBezTo>
                <a:cubicBezTo>
                  <a:pt x="611494" y="18832"/>
                  <a:pt x="612238" y="22860"/>
                  <a:pt x="613508" y="26670"/>
                </a:cubicBezTo>
                <a:cubicBezTo>
                  <a:pt x="612238" y="34290"/>
                  <a:pt x="612141" y="42201"/>
                  <a:pt x="609698" y="49530"/>
                </a:cubicBezTo>
                <a:cubicBezTo>
                  <a:pt x="608250" y="53874"/>
                  <a:pt x="601180" y="56470"/>
                  <a:pt x="602078" y="60960"/>
                </a:cubicBezTo>
                <a:cubicBezTo>
                  <a:pt x="602976" y="65450"/>
                  <a:pt x="609299" y="66776"/>
                  <a:pt x="613508" y="68580"/>
                </a:cubicBezTo>
                <a:cubicBezTo>
                  <a:pt x="618321" y="70643"/>
                  <a:pt x="623732" y="70885"/>
                  <a:pt x="628748" y="72390"/>
                </a:cubicBezTo>
                <a:cubicBezTo>
                  <a:pt x="636441" y="74698"/>
                  <a:pt x="643988" y="77470"/>
                  <a:pt x="651608" y="80010"/>
                </a:cubicBezTo>
                <a:lnTo>
                  <a:pt x="663038" y="83820"/>
                </a:lnTo>
                <a:cubicBezTo>
                  <a:pt x="666848" y="88900"/>
                  <a:pt x="671103" y="93675"/>
                  <a:pt x="674468" y="99060"/>
                </a:cubicBezTo>
                <a:cubicBezTo>
                  <a:pt x="677280" y="103560"/>
                  <a:pt x="684464" y="121535"/>
                  <a:pt x="689708" y="125730"/>
                </a:cubicBezTo>
                <a:cubicBezTo>
                  <a:pt x="692844" y="128239"/>
                  <a:pt x="697276" y="128437"/>
                  <a:pt x="701138" y="129540"/>
                </a:cubicBezTo>
                <a:cubicBezTo>
                  <a:pt x="719102" y="134673"/>
                  <a:pt x="721464" y="134077"/>
                  <a:pt x="743048" y="137160"/>
                </a:cubicBezTo>
                <a:cubicBezTo>
                  <a:pt x="746858" y="138430"/>
                  <a:pt x="750886" y="139174"/>
                  <a:pt x="754478" y="140970"/>
                </a:cubicBezTo>
                <a:cubicBezTo>
                  <a:pt x="758574" y="143018"/>
                  <a:pt x="761621" y="146982"/>
                  <a:pt x="765908" y="148590"/>
                </a:cubicBezTo>
                <a:cubicBezTo>
                  <a:pt x="771971" y="150864"/>
                  <a:pt x="778676" y="150829"/>
                  <a:pt x="784958" y="152400"/>
                </a:cubicBezTo>
                <a:cubicBezTo>
                  <a:pt x="797577" y="155555"/>
                  <a:pt x="796643" y="156380"/>
                  <a:pt x="807818" y="163830"/>
                </a:cubicBezTo>
                <a:cubicBezTo>
                  <a:pt x="810358" y="167640"/>
                  <a:pt x="811862" y="172399"/>
                  <a:pt x="815438" y="175260"/>
                </a:cubicBezTo>
                <a:cubicBezTo>
                  <a:pt x="818574" y="177769"/>
                  <a:pt x="822852" y="179070"/>
                  <a:pt x="826868" y="179070"/>
                </a:cubicBezTo>
                <a:cubicBezTo>
                  <a:pt x="840520" y="179070"/>
                  <a:pt x="855439" y="174785"/>
                  <a:pt x="868778" y="171450"/>
                </a:cubicBezTo>
                <a:cubicBezTo>
                  <a:pt x="873858" y="172720"/>
                  <a:pt x="879334" y="172918"/>
                  <a:pt x="884018" y="175260"/>
                </a:cubicBezTo>
                <a:cubicBezTo>
                  <a:pt x="892209" y="179356"/>
                  <a:pt x="899258" y="185420"/>
                  <a:pt x="906878" y="190500"/>
                </a:cubicBezTo>
                <a:cubicBezTo>
                  <a:pt x="910688" y="193040"/>
                  <a:pt x="913964" y="196672"/>
                  <a:pt x="918308" y="198120"/>
                </a:cubicBezTo>
                <a:lnTo>
                  <a:pt x="929738" y="201930"/>
                </a:lnTo>
                <a:cubicBezTo>
                  <a:pt x="931008" y="207010"/>
                  <a:pt x="933548" y="211934"/>
                  <a:pt x="933548" y="217170"/>
                </a:cubicBezTo>
                <a:cubicBezTo>
                  <a:pt x="933548" y="222406"/>
                  <a:pt x="931177" y="227375"/>
                  <a:pt x="929738" y="232410"/>
                </a:cubicBezTo>
                <a:cubicBezTo>
                  <a:pt x="928635" y="236272"/>
                  <a:pt x="928156" y="240498"/>
                  <a:pt x="925928" y="243840"/>
                </a:cubicBezTo>
                <a:cubicBezTo>
                  <a:pt x="920061" y="252641"/>
                  <a:pt x="911502" y="257267"/>
                  <a:pt x="903068" y="262890"/>
                </a:cubicBezTo>
                <a:cubicBezTo>
                  <a:pt x="904338" y="269240"/>
                  <a:pt x="903665" y="276317"/>
                  <a:pt x="906878" y="281940"/>
                </a:cubicBezTo>
                <a:cubicBezTo>
                  <a:pt x="909150" y="285916"/>
                  <a:pt x="917612" y="285034"/>
                  <a:pt x="918308" y="289560"/>
                </a:cubicBezTo>
                <a:cubicBezTo>
                  <a:pt x="920441" y="303424"/>
                  <a:pt x="916482" y="317583"/>
                  <a:pt x="914498" y="331470"/>
                </a:cubicBezTo>
                <a:cubicBezTo>
                  <a:pt x="913930" y="335446"/>
                  <a:pt x="912916" y="339558"/>
                  <a:pt x="910688" y="342900"/>
                </a:cubicBezTo>
                <a:cubicBezTo>
                  <a:pt x="907699" y="347383"/>
                  <a:pt x="903068" y="350520"/>
                  <a:pt x="899258" y="354330"/>
                </a:cubicBezTo>
                <a:cubicBezTo>
                  <a:pt x="900528" y="367030"/>
                  <a:pt x="899314" y="380231"/>
                  <a:pt x="903068" y="392430"/>
                </a:cubicBezTo>
                <a:cubicBezTo>
                  <a:pt x="904653" y="397580"/>
                  <a:pt x="911881" y="399150"/>
                  <a:pt x="914498" y="403860"/>
                </a:cubicBezTo>
                <a:cubicBezTo>
                  <a:pt x="918399" y="410881"/>
                  <a:pt x="917663" y="420037"/>
                  <a:pt x="922118" y="426720"/>
                </a:cubicBezTo>
                <a:lnTo>
                  <a:pt x="929738" y="438150"/>
                </a:lnTo>
                <a:cubicBezTo>
                  <a:pt x="931008" y="443230"/>
                  <a:pt x="930100" y="449449"/>
                  <a:pt x="933548" y="453390"/>
                </a:cubicBezTo>
                <a:cubicBezTo>
                  <a:pt x="939579" y="460282"/>
                  <a:pt x="956408" y="468630"/>
                  <a:pt x="956408" y="468630"/>
                </a:cubicBezTo>
                <a:cubicBezTo>
                  <a:pt x="958948" y="472440"/>
                  <a:pt x="960582" y="477045"/>
                  <a:pt x="964028" y="480060"/>
                </a:cubicBezTo>
                <a:cubicBezTo>
                  <a:pt x="970920" y="486091"/>
                  <a:pt x="986888" y="495300"/>
                  <a:pt x="986888" y="495300"/>
                </a:cubicBezTo>
                <a:cubicBezTo>
                  <a:pt x="1002128" y="494030"/>
                  <a:pt x="1017991" y="495987"/>
                  <a:pt x="1032608" y="491490"/>
                </a:cubicBezTo>
                <a:cubicBezTo>
                  <a:pt x="1036446" y="490309"/>
                  <a:pt x="1034190" y="483402"/>
                  <a:pt x="1036418" y="480060"/>
                </a:cubicBezTo>
                <a:cubicBezTo>
                  <a:pt x="1039407" y="475577"/>
                  <a:pt x="1044038" y="472440"/>
                  <a:pt x="1047848" y="468630"/>
                </a:cubicBezTo>
                <a:cubicBezTo>
                  <a:pt x="1056856" y="477638"/>
                  <a:pt x="1063114" y="484973"/>
                  <a:pt x="1074518" y="491490"/>
                </a:cubicBezTo>
                <a:cubicBezTo>
                  <a:pt x="1078005" y="493483"/>
                  <a:pt x="1082138" y="494030"/>
                  <a:pt x="1085948" y="495300"/>
                </a:cubicBezTo>
                <a:cubicBezTo>
                  <a:pt x="1088488" y="491490"/>
                  <a:pt x="1091520" y="487966"/>
                  <a:pt x="1093568" y="483870"/>
                </a:cubicBezTo>
                <a:cubicBezTo>
                  <a:pt x="1095364" y="480278"/>
                  <a:pt x="1094912" y="475610"/>
                  <a:pt x="1097378" y="472440"/>
                </a:cubicBezTo>
                <a:cubicBezTo>
                  <a:pt x="1103994" y="463934"/>
                  <a:pt x="1113772" y="458201"/>
                  <a:pt x="1120238" y="449580"/>
                </a:cubicBezTo>
                <a:cubicBezTo>
                  <a:pt x="1124048" y="444500"/>
                  <a:pt x="1127535" y="439161"/>
                  <a:pt x="1131668" y="434340"/>
                </a:cubicBezTo>
                <a:cubicBezTo>
                  <a:pt x="1135175" y="430249"/>
                  <a:pt x="1139790" y="427163"/>
                  <a:pt x="1143098" y="422910"/>
                </a:cubicBezTo>
                <a:cubicBezTo>
                  <a:pt x="1148721" y="415681"/>
                  <a:pt x="1153258" y="407670"/>
                  <a:pt x="1158338" y="400050"/>
                </a:cubicBezTo>
                <a:cubicBezTo>
                  <a:pt x="1160878" y="396240"/>
                  <a:pt x="1161425" y="389268"/>
                  <a:pt x="1165958" y="388620"/>
                </a:cubicBezTo>
                <a:lnTo>
                  <a:pt x="1192628" y="384810"/>
                </a:lnTo>
                <a:cubicBezTo>
                  <a:pt x="1206598" y="387350"/>
                  <a:pt x="1222362" y="385125"/>
                  <a:pt x="1234538" y="392430"/>
                </a:cubicBezTo>
                <a:cubicBezTo>
                  <a:pt x="1239028" y="395124"/>
                  <a:pt x="1230728" y="402434"/>
                  <a:pt x="1230728" y="407670"/>
                </a:cubicBezTo>
                <a:cubicBezTo>
                  <a:pt x="1230728" y="423020"/>
                  <a:pt x="1236101" y="424473"/>
                  <a:pt x="1245968" y="434340"/>
                </a:cubicBezTo>
                <a:cubicBezTo>
                  <a:pt x="1248508" y="441960"/>
                  <a:pt x="1254387" y="449208"/>
                  <a:pt x="1253588" y="457200"/>
                </a:cubicBezTo>
                <a:cubicBezTo>
                  <a:pt x="1251444" y="478637"/>
                  <a:pt x="1257873" y="495573"/>
                  <a:pt x="1238348" y="506730"/>
                </a:cubicBezTo>
                <a:cubicBezTo>
                  <a:pt x="1233667" y="509405"/>
                  <a:pt x="1201639" y="514118"/>
                  <a:pt x="1200248" y="514350"/>
                </a:cubicBezTo>
                <a:cubicBezTo>
                  <a:pt x="1174046" y="531818"/>
                  <a:pt x="1180284" y="520902"/>
                  <a:pt x="1173578" y="541020"/>
                </a:cubicBezTo>
                <a:cubicBezTo>
                  <a:pt x="1181636" y="573252"/>
                  <a:pt x="1170659" y="540451"/>
                  <a:pt x="1188818" y="567690"/>
                </a:cubicBezTo>
                <a:cubicBezTo>
                  <a:pt x="1191046" y="571032"/>
                  <a:pt x="1191046" y="575429"/>
                  <a:pt x="1192628" y="579120"/>
                </a:cubicBezTo>
                <a:cubicBezTo>
                  <a:pt x="1194865" y="584340"/>
                  <a:pt x="1198452" y="588972"/>
                  <a:pt x="1200248" y="594360"/>
                </a:cubicBezTo>
                <a:cubicBezTo>
                  <a:pt x="1203560" y="604295"/>
                  <a:pt x="1204556" y="614905"/>
                  <a:pt x="1207868" y="624840"/>
                </a:cubicBezTo>
                <a:cubicBezTo>
                  <a:pt x="1209138" y="628650"/>
                  <a:pt x="1210575" y="632408"/>
                  <a:pt x="1211678" y="636270"/>
                </a:cubicBezTo>
                <a:cubicBezTo>
                  <a:pt x="1213117" y="641305"/>
                  <a:pt x="1211785" y="647807"/>
                  <a:pt x="1215488" y="651510"/>
                </a:cubicBezTo>
                <a:cubicBezTo>
                  <a:pt x="1220324" y="656346"/>
                  <a:pt x="1228188" y="656590"/>
                  <a:pt x="1234538" y="659130"/>
                </a:cubicBezTo>
                <a:cubicBezTo>
                  <a:pt x="1239618" y="655320"/>
                  <a:pt x="1245288" y="652190"/>
                  <a:pt x="1249778" y="647700"/>
                </a:cubicBezTo>
                <a:cubicBezTo>
                  <a:pt x="1253016" y="644462"/>
                  <a:pt x="1252928" y="637263"/>
                  <a:pt x="1257398" y="636270"/>
                </a:cubicBezTo>
                <a:cubicBezTo>
                  <a:pt x="1264625" y="634664"/>
                  <a:pt x="1289715" y="641492"/>
                  <a:pt x="1299308" y="643890"/>
                </a:cubicBezTo>
                <a:cubicBezTo>
                  <a:pt x="1328426" y="673008"/>
                  <a:pt x="1292922" y="642546"/>
                  <a:pt x="1371698" y="659130"/>
                </a:cubicBezTo>
                <a:cubicBezTo>
                  <a:pt x="1376971" y="660240"/>
                  <a:pt x="1378645" y="667571"/>
                  <a:pt x="1383128" y="670560"/>
                </a:cubicBezTo>
                <a:cubicBezTo>
                  <a:pt x="1388149" y="673907"/>
                  <a:pt x="1410860" y="677630"/>
                  <a:pt x="1413608" y="678180"/>
                </a:cubicBezTo>
                <a:cubicBezTo>
                  <a:pt x="1417418" y="680720"/>
                  <a:pt x="1421800" y="682562"/>
                  <a:pt x="1425038" y="685800"/>
                </a:cubicBezTo>
                <a:cubicBezTo>
                  <a:pt x="1428276" y="689038"/>
                  <a:pt x="1428848" y="694690"/>
                  <a:pt x="1432658" y="697230"/>
                </a:cubicBezTo>
                <a:cubicBezTo>
                  <a:pt x="1437015" y="700135"/>
                  <a:pt x="1442818" y="699770"/>
                  <a:pt x="1447898" y="701040"/>
                </a:cubicBezTo>
                <a:cubicBezTo>
                  <a:pt x="1451708" y="706120"/>
                  <a:pt x="1456749" y="710477"/>
                  <a:pt x="1459328" y="716280"/>
                </a:cubicBezTo>
                <a:cubicBezTo>
                  <a:pt x="1461958" y="722198"/>
                  <a:pt x="1460864" y="729267"/>
                  <a:pt x="1463138" y="735330"/>
                </a:cubicBezTo>
                <a:cubicBezTo>
                  <a:pt x="1467371" y="746619"/>
                  <a:pt x="1472875" y="748171"/>
                  <a:pt x="1482188" y="754380"/>
                </a:cubicBezTo>
                <a:cubicBezTo>
                  <a:pt x="1484476" y="763531"/>
                  <a:pt x="1485396" y="774472"/>
                  <a:pt x="1493618" y="781050"/>
                </a:cubicBezTo>
                <a:cubicBezTo>
                  <a:pt x="1496754" y="783559"/>
                  <a:pt x="1501456" y="783064"/>
                  <a:pt x="1505048" y="784860"/>
                </a:cubicBezTo>
                <a:cubicBezTo>
                  <a:pt x="1509144" y="786908"/>
                  <a:pt x="1512668" y="789940"/>
                  <a:pt x="1516478" y="792480"/>
                </a:cubicBezTo>
                <a:cubicBezTo>
                  <a:pt x="1538068" y="791210"/>
                  <a:pt x="1559695" y="790466"/>
                  <a:pt x="1581248" y="788670"/>
                </a:cubicBezTo>
                <a:cubicBezTo>
                  <a:pt x="1590197" y="787924"/>
                  <a:pt x="1599316" y="787440"/>
                  <a:pt x="1607918" y="784860"/>
                </a:cubicBezTo>
                <a:cubicBezTo>
                  <a:pt x="1612304" y="783544"/>
                  <a:pt x="1615538" y="779780"/>
                  <a:pt x="1619348" y="777240"/>
                </a:cubicBezTo>
                <a:cubicBezTo>
                  <a:pt x="1630778" y="778510"/>
                  <a:pt x="1642294" y="779159"/>
                  <a:pt x="1653638" y="781050"/>
                </a:cubicBezTo>
                <a:cubicBezTo>
                  <a:pt x="1657599" y="781710"/>
                  <a:pt x="1661932" y="782351"/>
                  <a:pt x="1665068" y="784860"/>
                </a:cubicBezTo>
                <a:cubicBezTo>
                  <a:pt x="1690131" y="804911"/>
                  <a:pt x="1645972" y="791837"/>
                  <a:pt x="1695548" y="800100"/>
                </a:cubicBezTo>
                <a:cubicBezTo>
                  <a:pt x="1725705" y="796330"/>
                  <a:pt x="1751740" y="792480"/>
                  <a:pt x="1783178" y="792480"/>
                </a:cubicBezTo>
                <a:cubicBezTo>
                  <a:pt x="1792158" y="792480"/>
                  <a:pt x="1800958" y="795020"/>
                  <a:pt x="1809848" y="796290"/>
                </a:cubicBezTo>
                <a:cubicBezTo>
                  <a:pt x="1851533" y="810185"/>
                  <a:pt x="1789507" y="786911"/>
                  <a:pt x="1828898" y="811530"/>
                </a:cubicBezTo>
                <a:cubicBezTo>
                  <a:pt x="1835709" y="815787"/>
                  <a:pt x="1845075" y="814695"/>
                  <a:pt x="1851758" y="819150"/>
                </a:cubicBezTo>
                <a:cubicBezTo>
                  <a:pt x="1855568" y="821690"/>
                  <a:pt x="1858885" y="825205"/>
                  <a:pt x="1863188" y="826770"/>
                </a:cubicBezTo>
                <a:cubicBezTo>
                  <a:pt x="1873030" y="830349"/>
                  <a:pt x="1893668" y="834390"/>
                  <a:pt x="1893668" y="834390"/>
                </a:cubicBezTo>
                <a:cubicBezTo>
                  <a:pt x="1882229" y="868708"/>
                  <a:pt x="1896086" y="838943"/>
                  <a:pt x="1821278" y="849630"/>
                </a:cubicBezTo>
                <a:cubicBezTo>
                  <a:pt x="1816745" y="850278"/>
                  <a:pt x="1813944" y="855202"/>
                  <a:pt x="1809848" y="857250"/>
                </a:cubicBezTo>
                <a:cubicBezTo>
                  <a:pt x="1806256" y="859046"/>
                  <a:pt x="1802228" y="859790"/>
                  <a:pt x="1798418" y="861060"/>
                </a:cubicBezTo>
                <a:cubicBezTo>
                  <a:pt x="1793675" y="868174"/>
                  <a:pt x="1787133" y="879606"/>
                  <a:pt x="1779368" y="883920"/>
                </a:cubicBezTo>
                <a:cubicBezTo>
                  <a:pt x="1772347" y="887821"/>
                  <a:pt x="1756508" y="891540"/>
                  <a:pt x="1756508" y="891540"/>
                </a:cubicBezTo>
                <a:cubicBezTo>
                  <a:pt x="1749812" y="911627"/>
                  <a:pt x="1751444" y="895374"/>
                  <a:pt x="1764128" y="914400"/>
                </a:cubicBezTo>
                <a:cubicBezTo>
                  <a:pt x="1766356" y="917742"/>
                  <a:pt x="1764670" y="923496"/>
                  <a:pt x="1767938" y="925830"/>
                </a:cubicBezTo>
                <a:cubicBezTo>
                  <a:pt x="1774474" y="930499"/>
                  <a:pt x="1790798" y="933450"/>
                  <a:pt x="1790798" y="933450"/>
                </a:cubicBezTo>
                <a:cubicBezTo>
                  <a:pt x="1799147" y="945973"/>
                  <a:pt x="1798284" y="942508"/>
                  <a:pt x="1802228" y="956310"/>
                </a:cubicBezTo>
                <a:cubicBezTo>
                  <a:pt x="1803667" y="961345"/>
                  <a:pt x="1801354" y="969208"/>
                  <a:pt x="1806038" y="971550"/>
                </a:cubicBezTo>
                <a:cubicBezTo>
                  <a:pt x="1816324" y="976693"/>
                  <a:pt x="1828898" y="974090"/>
                  <a:pt x="1840328" y="975360"/>
                </a:cubicBezTo>
                <a:cubicBezTo>
                  <a:pt x="1852159" y="987191"/>
                  <a:pt x="1859901" y="988732"/>
                  <a:pt x="1847948" y="1009650"/>
                </a:cubicBezTo>
                <a:cubicBezTo>
                  <a:pt x="1845955" y="1013137"/>
                  <a:pt x="1840328" y="1012190"/>
                  <a:pt x="1836518" y="1013460"/>
                </a:cubicBezTo>
                <a:cubicBezTo>
                  <a:pt x="1832708" y="1012190"/>
                  <a:pt x="1828817" y="1008158"/>
                  <a:pt x="1825088" y="1009650"/>
                </a:cubicBezTo>
                <a:cubicBezTo>
                  <a:pt x="1812238" y="1014790"/>
                  <a:pt x="1820683" y="1033105"/>
                  <a:pt x="1813658" y="1040130"/>
                </a:cubicBezTo>
                <a:cubicBezTo>
                  <a:pt x="1809079" y="1044709"/>
                  <a:pt x="1800890" y="1042369"/>
                  <a:pt x="1794608" y="1043940"/>
                </a:cubicBezTo>
                <a:cubicBezTo>
                  <a:pt x="1759142" y="1052806"/>
                  <a:pt x="1821849" y="1042226"/>
                  <a:pt x="1756508" y="1051560"/>
                </a:cubicBezTo>
                <a:cubicBezTo>
                  <a:pt x="1753968" y="1055370"/>
                  <a:pt x="1747990" y="1058500"/>
                  <a:pt x="1748888" y="1062990"/>
                </a:cubicBezTo>
                <a:cubicBezTo>
                  <a:pt x="1749786" y="1067480"/>
                  <a:pt x="1757080" y="1067372"/>
                  <a:pt x="1760318" y="1070610"/>
                </a:cubicBezTo>
                <a:cubicBezTo>
                  <a:pt x="1763556" y="1073848"/>
                  <a:pt x="1766078" y="1077856"/>
                  <a:pt x="1767938" y="1082040"/>
                </a:cubicBezTo>
                <a:cubicBezTo>
                  <a:pt x="1773239" y="1093966"/>
                  <a:pt x="1776202" y="1107474"/>
                  <a:pt x="1779368" y="1120140"/>
                </a:cubicBezTo>
                <a:cubicBezTo>
                  <a:pt x="1783178" y="1118870"/>
                  <a:pt x="1789002" y="1112738"/>
                  <a:pt x="1790798" y="1116330"/>
                </a:cubicBezTo>
                <a:cubicBezTo>
                  <a:pt x="1792846" y="1120426"/>
                  <a:pt x="1783826" y="1123227"/>
                  <a:pt x="1783178" y="1127760"/>
                </a:cubicBezTo>
                <a:cubicBezTo>
                  <a:pt x="1781259" y="1141192"/>
                  <a:pt x="1790525" y="1146537"/>
                  <a:pt x="1798418" y="1154430"/>
                </a:cubicBezTo>
                <a:cubicBezTo>
                  <a:pt x="1798344" y="1155019"/>
                  <a:pt x="1798363" y="1191790"/>
                  <a:pt x="1786988" y="1196340"/>
                </a:cubicBezTo>
                <a:cubicBezTo>
                  <a:pt x="1777481" y="1200143"/>
                  <a:pt x="1766668" y="1198880"/>
                  <a:pt x="1756508" y="1200150"/>
                </a:cubicBezTo>
                <a:cubicBezTo>
                  <a:pt x="1752698" y="1203960"/>
                  <a:pt x="1749561" y="1208591"/>
                  <a:pt x="1745078" y="1211580"/>
                </a:cubicBezTo>
                <a:cubicBezTo>
                  <a:pt x="1741736" y="1213808"/>
                  <a:pt x="1736488" y="1212550"/>
                  <a:pt x="1733648" y="1215390"/>
                </a:cubicBezTo>
                <a:cubicBezTo>
                  <a:pt x="1730808" y="1218230"/>
                  <a:pt x="1731420" y="1223129"/>
                  <a:pt x="1729838" y="1226820"/>
                </a:cubicBezTo>
                <a:cubicBezTo>
                  <a:pt x="1727601" y="1232040"/>
                  <a:pt x="1724758" y="1236980"/>
                  <a:pt x="1722218" y="1242060"/>
                </a:cubicBezTo>
                <a:cubicBezTo>
                  <a:pt x="1723488" y="1252220"/>
                  <a:pt x="1720348" y="1264021"/>
                  <a:pt x="1726028" y="1272540"/>
                </a:cubicBezTo>
                <a:cubicBezTo>
                  <a:pt x="1729620" y="1277928"/>
                  <a:pt x="1740103" y="1272204"/>
                  <a:pt x="1745078" y="1276350"/>
                </a:cubicBezTo>
                <a:cubicBezTo>
                  <a:pt x="1749101" y="1279702"/>
                  <a:pt x="1746825" y="1286777"/>
                  <a:pt x="1748888" y="1291590"/>
                </a:cubicBezTo>
                <a:cubicBezTo>
                  <a:pt x="1750692" y="1295799"/>
                  <a:pt x="1753968" y="1299210"/>
                  <a:pt x="1756508" y="1303020"/>
                </a:cubicBezTo>
                <a:cubicBezTo>
                  <a:pt x="1757778" y="1308100"/>
                  <a:pt x="1758879" y="1313225"/>
                  <a:pt x="1760318" y="1318260"/>
                </a:cubicBezTo>
                <a:cubicBezTo>
                  <a:pt x="1761421" y="1322122"/>
                  <a:pt x="1764128" y="1325674"/>
                  <a:pt x="1764128" y="1329690"/>
                </a:cubicBezTo>
                <a:cubicBezTo>
                  <a:pt x="1764128" y="1352481"/>
                  <a:pt x="1766386" y="1363745"/>
                  <a:pt x="1748888" y="1375410"/>
                </a:cubicBezTo>
                <a:cubicBezTo>
                  <a:pt x="1745546" y="1377638"/>
                  <a:pt x="1741268" y="1377950"/>
                  <a:pt x="1737458" y="1379220"/>
                </a:cubicBezTo>
                <a:cubicBezTo>
                  <a:pt x="1733276" y="1385494"/>
                  <a:pt x="1720430" y="1408001"/>
                  <a:pt x="1710788" y="1413510"/>
                </a:cubicBezTo>
                <a:cubicBezTo>
                  <a:pt x="1706242" y="1416108"/>
                  <a:pt x="1700583" y="1415881"/>
                  <a:pt x="1695548" y="1417320"/>
                </a:cubicBezTo>
                <a:cubicBezTo>
                  <a:pt x="1691686" y="1418423"/>
                  <a:pt x="1687928" y="1419860"/>
                  <a:pt x="1684118" y="1421130"/>
                </a:cubicBezTo>
                <a:cubicBezTo>
                  <a:pt x="1683610" y="1423162"/>
                  <a:pt x="1678684" y="1444520"/>
                  <a:pt x="1676498" y="1447800"/>
                </a:cubicBezTo>
                <a:cubicBezTo>
                  <a:pt x="1673509" y="1452283"/>
                  <a:pt x="1668878" y="1455420"/>
                  <a:pt x="1665068" y="1459230"/>
                </a:cubicBezTo>
                <a:cubicBezTo>
                  <a:pt x="1645409" y="1518207"/>
                  <a:pt x="1667941" y="1457294"/>
                  <a:pt x="1649828" y="1493520"/>
                </a:cubicBezTo>
                <a:cubicBezTo>
                  <a:pt x="1648032" y="1497112"/>
                  <a:pt x="1648527" y="1501814"/>
                  <a:pt x="1646018" y="1504950"/>
                </a:cubicBezTo>
                <a:cubicBezTo>
                  <a:pt x="1643157" y="1508526"/>
                  <a:pt x="1638772" y="1510710"/>
                  <a:pt x="1634588" y="1512570"/>
                </a:cubicBezTo>
                <a:cubicBezTo>
                  <a:pt x="1627248" y="1515832"/>
                  <a:pt x="1619348" y="1517650"/>
                  <a:pt x="1611728" y="1520190"/>
                </a:cubicBezTo>
                <a:cubicBezTo>
                  <a:pt x="1607918" y="1521460"/>
                  <a:pt x="1604290" y="1523556"/>
                  <a:pt x="1600298" y="1524000"/>
                </a:cubicBezTo>
                <a:lnTo>
                  <a:pt x="1566008" y="1527810"/>
                </a:lnTo>
                <a:cubicBezTo>
                  <a:pt x="1538161" y="1546375"/>
                  <a:pt x="1571128" y="1521667"/>
                  <a:pt x="1546958" y="1550670"/>
                </a:cubicBezTo>
                <a:cubicBezTo>
                  <a:pt x="1544027" y="1554188"/>
                  <a:pt x="1539338" y="1555750"/>
                  <a:pt x="1535528" y="1558290"/>
                </a:cubicBezTo>
                <a:lnTo>
                  <a:pt x="1527908" y="1581150"/>
                </a:lnTo>
                <a:cubicBezTo>
                  <a:pt x="1526935" y="1591857"/>
                  <a:pt x="1527618" y="1619831"/>
                  <a:pt x="1520288" y="1634490"/>
                </a:cubicBezTo>
                <a:cubicBezTo>
                  <a:pt x="1516976" y="1641114"/>
                  <a:pt x="1514703" y="1648994"/>
                  <a:pt x="1508858" y="1653540"/>
                </a:cubicBezTo>
                <a:cubicBezTo>
                  <a:pt x="1502518" y="1658471"/>
                  <a:pt x="1485998" y="1661160"/>
                  <a:pt x="1485998" y="1661160"/>
                </a:cubicBezTo>
                <a:cubicBezTo>
                  <a:pt x="1482188" y="1664970"/>
                  <a:pt x="1477557" y="1668107"/>
                  <a:pt x="1474568" y="1672590"/>
                </a:cubicBezTo>
                <a:cubicBezTo>
                  <a:pt x="1472340" y="1675932"/>
                  <a:pt x="1471227" y="1680031"/>
                  <a:pt x="1470758" y="1684020"/>
                </a:cubicBezTo>
                <a:cubicBezTo>
                  <a:pt x="1468675" y="1701723"/>
                  <a:pt x="1468562" y="1719608"/>
                  <a:pt x="1466948" y="1737360"/>
                </a:cubicBezTo>
                <a:cubicBezTo>
                  <a:pt x="1463852" y="1771421"/>
                  <a:pt x="1472376" y="1764761"/>
                  <a:pt x="1451708" y="1771650"/>
                </a:cubicBezTo>
                <a:cubicBezTo>
                  <a:pt x="1443779" y="1803368"/>
                  <a:pt x="1453434" y="1772008"/>
                  <a:pt x="1440278" y="1798320"/>
                </a:cubicBezTo>
                <a:cubicBezTo>
                  <a:pt x="1438482" y="1801912"/>
                  <a:pt x="1438977" y="1806614"/>
                  <a:pt x="1436468" y="1809750"/>
                </a:cubicBezTo>
                <a:cubicBezTo>
                  <a:pt x="1433607" y="1813326"/>
                  <a:pt x="1428848" y="1814830"/>
                  <a:pt x="1425038" y="1817370"/>
                </a:cubicBezTo>
                <a:cubicBezTo>
                  <a:pt x="1397801" y="1858225"/>
                  <a:pt x="1418940" y="1839692"/>
                  <a:pt x="1345028" y="1844040"/>
                </a:cubicBezTo>
                <a:cubicBezTo>
                  <a:pt x="1340122" y="1850582"/>
                  <a:pt x="1330435" y="1862910"/>
                  <a:pt x="1325978" y="1870710"/>
                </a:cubicBezTo>
                <a:cubicBezTo>
                  <a:pt x="1323160" y="1875641"/>
                  <a:pt x="1321176" y="1881019"/>
                  <a:pt x="1318358" y="1885950"/>
                </a:cubicBezTo>
                <a:cubicBezTo>
                  <a:pt x="1316086" y="1889926"/>
                  <a:pt x="1312786" y="1893284"/>
                  <a:pt x="1310738" y="1897380"/>
                </a:cubicBezTo>
                <a:cubicBezTo>
                  <a:pt x="1308942" y="1900972"/>
                  <a:pt x="1308878" y="1905299"/>
                  <a:pt x="1306928" y="1908810"/>
                </a:cubicBezTo>
                <a:cubicBezTo>
                  <a:pt x="1302480" y="1916816"/>
                  <a:pt x="1296768" y="1924050"/>
                  <a:pt x="1291688" y="1931670"/>
                </a:cubicBezTo>
                <a:lnTo>
                  <a:pt x="1284068" y="1943100"/>
                </a:lnTo>
                <a:cubicBezTo>
                  <a:pt x="1281528" y="1946910"/>
                  <a:pt x="1280792" y="1953082"/>
                  <a:pt x="1276448" y="1954530"/>
                </a:cubicBezTo>
                <a:lnTo>
                  <a:pt x="1265018" y="1958340"/>
                </a:lnTo>
                <a:cubicBezTo>
                  <a:pt x="1261208" y="1955800"/>
                  <a:pt x="1256826" y="1953958"/>
                  <a:pt x="1253588" y="1950720"/>
                </a:cubicBezTo>
                <a:cubicBezTo>
                  <a:pt x="1238566" y="1935698"/>
                  <a:pt x="1253289" y="1941979"/>
                  <a:pt x="1238348" y="1924050"/>
                </a:cubicBezTo>
                <a:cubicBezTo>
                  <a:pt x="1235417" y="1920532"/>
                  <a:pt x="1230728" y="1918970"/>
                  <a:pt x="1226918" y="1916430"/>
                </a:cubicBezTo>
                <a:cubicBezTo>
                  <a:pt x="1221838" y="1908810"/>
                  <a:pt x="1214574" y="1902258"/>
                  <a:pt x="1211678" y="1893570"/>
                </a:cubicBezTo>
                <a:cubicBezTo>
                  <a:pt x="1210408" y="1889760"/>
                  <a:pt x="1210708" y="1884980"/>
                  <a:pt x="1207868" y="1882140"/>
                </a:cubicBezTo>
                <a:cubicBezTo>
                  <a:pt x="1205028" y="1879300"/>
                  <a:pt x="1200248" y="1879600"/>
                  <a:pt x="1196438" y="1878330"/>
                </a:cubicBezTo>
                <a:cubicBezTo>
                  <a:pt x="1155744" y="1905459"/>
                  <a:pt x="1209185" y="1872699"/>
                  <a:pt x="1089758" y="1889760"/>
                </a:cubicBezTo>
                <a:cubicBezTo>
                  <a:pt x="1084424" y="1890522"/>
                  <a:pt x="1081835" y="1897099"/>
                  <a:pt x="1078328" y="1901190"/>
                </a:cubicBezTo>
                <a:cubicBezTo>
                  <a:pt x="1074195" y="1906011"/>
                  <a:pt x="1070589" y="1911263"/>
                  <a:pt x="1066898" y="1916430"/>
                </a:cubicBezTo>
                <a:cubicBezTo>
                  <a:pt x="1064236" y="1920156"/>
                  <a:pt x="1062854" y="1924999"/>
                  <a:pt x="1059278" y="1927860"/>
                </a:cubicBezTo>
                <a:cubicBezTo>
                  <a:pt x="1056142" y="1930369"/>
                  <a:pt x="1051658" y="1930400"/>
                  <a:pt x="1047848" y="1931670"/>
                </a:cubicBezTo>
                <a:cubicBezTo>
                  <a:pt x="1044038" y="1935480"/>
                  <a:pt x="1039867" y="1938961"/>
                  <a:pt x="1036418" y="1943100"/>
                </a:cubicBezTo>
                <a:cubicBezTo>
                  <a:pt x="1033487" y="1946618"/>
                  <a:pt x="1033240" y="1953419"/>
                  <a:pt x="1028798" y="1954530"/>
                </a:cubicBezTo>
                <a:cubicBezTo>
                  <a:pt x="1021304" y="1956404"/>
                  <a:pt x="1013558" y="1951990"/>
                  <a:pt x="1005938" y="1950720"/>
                </a:cubicBezTo>
                <a:cubicBezTo>
                  <a:pt x="992545" y="1930630"/>
                  <a:pt x="1006041" y="1945321"/>
                  <a:pt x="983078" y="1935480"/>
                </a:cubicBezTo>
                <a:cubicBezTo>
                  <a:pt x="946242" y="1919693"/>
                  <a:pt x="1000161" y="1934988"/>
                  <a:pt x="956408" y="1924050"/>
                </a:cubicBezTo>
                <a:cubicBezTo>
                  <a:pt x="965258" y="1888651"/>
                  <a:pt x="950382" y="1928354"/>
                  <a:pt x="983078" y="1905000"/>
                </a:cubicBezTo>
                <a:cubicBezTo>
                  <a:pt x="987339" y="1901956"/>
                  <a:pt x="984290" y="1894306"/>
                  <a:pt x="986888" y="1889760"/>
                </a:cubicBezTo>
                <a:cubicBezTo>
                  <a:pt x="993603" y="1878008"/>
                  <a:pt x="998837" y="1878157"/>
                  <a:pt x="1009748" y="1874520"/>
                </a:cubicBezTo>
                <a:cubicBezTo>
                  <a:pt x="1014828" y="1866900"/>
                  <a:pt x="1022092" y="1860348"/>
                  <a:pt x="1024988" y="1851660"/>
                </a:cubicBezTo>
                <a:cubicBezTo>
                  <a:pt x="1030526" y="1835047"/>
                  <a:pt x="1030165" y="1829445"/>
                  <a:pt x="1040228" y="1817370"/>
                </a:cubicBezTo>
                <a:cubicBezTo>
                  <a:pt x="1043677" y="1813231"/>
                  <a:pt x="1047848" y="1809750"/>
                  <a:pt x="1051658" y="1805940"/>
                </a:cubicBezTo>
                <a:cubicBezTo>
                  <a:pt x="1060450" y="1779563"/>
                  <a:pt x="1054367" y="1785510"/>
                  <a:pt x="1108808" y="1798320"/>
                </a:cubicBezTo>
                <a:cubicBezTo>
                  <a:pt x="1114053" y="1799554"/>
                  <a:pt x="1115755" y="1806761"/>
                  <a:pt x="1120238" y="1809750"/>
                </a:cubicBezTo>
                <a:cubicBezTo>
                  <a:pt x="1123580" y="1811978"/>
                  <a:pt x="1127858" y="1812290"/>
                  <a:pt x="1131668" y="1813560"/>
                </a:cubicBezTo>
                <a:cubicBezTo>
                  <a:pt x="1181349" y="1805280"/>
                  <a:pt x="1172502" y="1820597"/>
                  <a:pt x="1181198" y="1794510"/>
                </a:cubicBezTo>
                <a:cubicBezTo>
                  <a:pt x="1179977" y="1789627"/>
                  <a:pt x="1176311" y="1773306"/>
                  <a:pt x="1173578" y="1767840"/>
                </a:cubicBezTo>
                <a:cubicBezTo>
                  <a:pt x="1171530" y="1763744"/>
                  <a:pt x="1169534" y="1759271"/>
                  <a:pt x="1165958" y="1756410"/>
                </a:cubicBezTo>
                <a:cubicBezTo>
                  <a:pt x="1162822" y="1753901"/>
                  <a:pt x="1158288" y="1754010"/>
                  <a:pt x="1154528" y="1752600"/>
                </a:cubicBezTo>
                <a:cubicBezTo>
                  <a:pt x="1148124" y="1750199"/>
                  <a:pt x="1141828" y="1747520"/>
                  <a:pt x="1135478" y="1744980"/>
                </a:cubicBezTo>
                <a:cubicBezTo>
                  <a:pt x="1136748" y="1741170"/>
                  <a:pt x="1136779" y="1736686"/>
                  <a:pt x="1139288" y="1733550"/>
                </a:cubicBezTo>
                <a:cubicBezTo>
                  <a:pt x="1145866" y="1725328"/>
                  <a:pt x="1156807" y="1724408"/>
                  <a:pt x="1165958" y="1722120"/>
                </a:cubicBezTo>
                <a:cubicBezTo>
                  <a:pt x="1170105" y="1709679"/>
                  <a:pt x="1173314" y="1706352"/>
                  <a:pt x="1165958" y="1691640"/>
                </a:cubicBezTo>
                <a:cubicBezTo>
                  <a:pt x="1163548" y="1686821"/>
                  <a:pt x="1158338" y="1684020"/>
                  <a:pt x="1154528" y="1680210"/>
                </a:cubicBezTo>
                <a:cubicBezTo>
                  <a:pt x="1155798" y="1676400"/>
                  <a:pt x="1155202" y="1671289"/>
                  <a:pt x="1158338" y="1668780"/>
                </a:cubicBezTo>
                <a:cubicBezTo>
                  <a:pt x="1173314" y="1656799"/>
                  <a:pt x="1180598" y="1675501"/>
                  <a:pt x="1165958" y="1653540"/>
                </a:cubicBezTo>
                <a:cubicBezTo>
                  <a:pt x="1167228" y="1649730"/>
                  <a:pt x="1166928" y="1644950"/>
                  <a:pt x="1169768" y="1642110"/>
                </a:cubicBezTo>
                <a:cubicBezTo>
                  <a:pt x="1172608" y="1639270"/>
                  <a:pt x="1177507" y="1639882"/>
                  <a:pt x="1181198" y="1638300"/>
                </a:cubicBezTo>
                <a:cubicBezTo>
                  <a:pt x="1186418" y="1636063"/>
                  <a:pt x="1191358" y="1633220"/>
                  <a:pt x="1196438" y="1630680"/>
                </a:cubicBezTo>
                <a:cubicBezTo>
                  <a:pt x="1210538" y="1602480"/>
                  <a:pt x="1196180" y="1627179"/>
                  <a:pt x="1215488" y="1604010"/>
                </a:cubicBezTo>
                <a:cubicBezTo>
                  <a:pt x="1227074" y="1590107"/>
                  <a:pt x="1218720" y="1593453"/>
                  <a:pt x="1234538" y="1581150"/>
                </a:cubicBezTo>
                <a:cubicBezTo>
                  <a:pt x="1277785" y="1547514"/>
                  <a:pt x="1241235" y="1575896"/>
                  <a:pt x="1268828" y="1562100"/>
                </a:cubicBezTo>
                <a:cubicBezTo>
                  <a:pt x="1279437" y="1556796"/>
                  <a:pt x="1283262" y="1551476"/>
                  <a:pt x="1291688" y="1543050"/>
                </a:cubicBezTo>
                <a:cubicBezTo>
                  <a:pt x="1290418" y="1532890"/>
                  <a:pt x="1289710" y="1522644"/>
                  <a:pt x="1287878" y="1512570"/>
                </a:cubicBezTo>
                <a:cubicBezTo>
                  <a:pt x="1287160" y="1508619"/>
                  <a:pt x="1286577" y="1504276"/>
                  <a:pt x="1284068" y="1501140"/>
                </a:cubicBezTo>
                <a:cubicBezTo>
                  <a:pt x="1281207" y="1497564"/>
                  <a:pt x="1276448" y="1496060"/>
                  <a:pt x="1272638" y="1493520"/>
                </a:cubicBezTo>
                <a:cubicBezTo>
                  <a:pt x="1270098" y="1489710"/>
                  <a:pt x="1268594" y="1484951"/>
                  <a:pt x="1265018" y="1482090"/>
                </a:cubicBezTo>
                <a:cubicBezTo>
                  <a:pt x="1261882" y="1479581"/>
                  <a:pt x="1257180" y="1480076"/>
                  <a:pt x="1253588" y="1478280"/>
                </a:cubicBezTo>
                <a:cubicBezTo>
                  <a:pt x="1249492" y="1476232"/>
                  <a:pt x="1245968" y="1473200"/>
                  <a:pt x="1242158" y="1470660"/>
                </a:cubicBezTo>
                <a:cubicBezTo>
                  <a:pt x="1238348" y="1471930"/>
                  <a:pt x="1234070" y="1472242"/>
                  <a:pt x="1230728" y="1474470"/>
                </a:cubicBezTo>
                <a:cubicBezTo>
                  <a:pt x="1226245" y="1477459"/>
                  <a:pt x="1224653" y="1485305"/>
                  <a:pt x="1219298" y="1485900"/>
                </a:cubicBezTo>
                <a:cubicBezTo>
                  <a:pt x="1177625" y="1490530"/>
                  <a:pt x="1135478" y="1488440"/>
                  <a:pt x="1093568" y="1489710"/>
                </a:cubicBezTo>
                <a:cubicBezTo>
                  <a:pt x="1082141" y="1487806"/>
                  <a:pt x="1057911" y="1484989"/>
                  <a:pt x="1047848" y="1478280"/>
                </a:cubicBezTo>
                <a:cubicBezTo>
                  <a:pt x="1040228" y="1473200"/>
                  <a:pt x="1030483" y="1470366"/>
                  <a:pt x="1024988" y="1463040"/>
                </a:cubicBezTo>
                <a:cubicBezTo>
                  <a:pt x="1021178" y="1457960"/>
                  <a:pt x="1018725" y="1451491"/>
                  <a:pt x="1013558" y="1447800"/>
                </a:cubicBezTo>
                <a:cubicBezTo>
                  <a:pt x="1009297" y="1444756"/>
                  <a:pt x="1003398" y="1445260"/>
                  <a:pt x="998318" y="1443990"/>
                </a:cubicBezTo>
                <a:cubicBezTo>
                  <a:pt x="991181" y="1446369"/>
                  <a:pt x="979268" y="1447741"/>
                  <a:pt x="979268" y="1459230"/>
                </a:cubicBezTo>
                <a:cubicBezTo>
                  <a:pt x="979268" y="1463809"/>
                  <a:pt x="984348" y="1466850"/>
                  <a:pt x="986888" y="1470660"/>
                </a:cubicBezTo>
                <a:cubicBezTo>
                  <a:pt x="958640" y="1489492"/>
                  <a:pt x="973008" y="1487696"/>
                  <a:pt x="944978" y="1482090"/>
                </a:cubicBezTo>
                <a:cubicBezTo>
                  <a:pt x="941168" y="1479550"/>
                  <a:pt x="936409" y="1478046"/>
                  <a:pt x="933548" y="1474470"/>
                </a:cubicBezTo>
                <a:cubicBezTo>
                  <a:pt x="931039" y="1471334"/>
                  <a:pt x="931320" y="1466731"/>
                  <a:pt x="929738" y="1463040"/>
                </a:cubicBezTo>
                <a:cubicBezTo>
                  <a:pt x="927501" y="1457820"/>
                  <a:pt x="924227" y="1453073"/>
                  <a:pt x="922118" y="1447800"/>
                </a:cubicBezTo>
                <a:cubicBezTo>
                  <a:pt x="915934" y="1432340"/>
                  <a:pt x="914430" y="1424670"/>
                  <a:pt x="910688" y="1409700"/>
                </a:cubicBezTo>
                <a:cubicBezTo>
                  <a:pt x="906878" y="1410970"/>
                  <a:pt x="902600" y="1411282"/>
                  <a:pt x="899258" y="1413510"/>
                </a:cubicBezTo>
                <a:cubicBezTo>
                  <a:pt x="888647" y="1420584"/>
                  <a:pt x="888863" y="1428405"/>
                  <a:pt x="876398" y="1432560"/>
                </a:cubicBezTo>
                <a:cubicBezTo>
                  <a:pt x="869069" y="1435003"/>
                  <a:pt x="861158" y="1435100"/>
                  <a:pt x="853538" y="1436370"/>
                </a:cubicBezTo>
                <a:cubicBezTo>
                  <a:pt x="850998" y="1432560"/>
                  <a:pt x="843057" y="1428516"/>
                  <a:pt x="845918" y="1424940"/>
                </a:cubicBezTo>
                <a:cubicBezTo>
                  <a:pt x="850936" y="1418668"/>
                  <a:pt x="861158" y="1419860"/>
                  <a:pt x="868778" y="1417320"/>
                </a:cubicBezTo>
                <a:cubicBezTo>
                  <a:pt x="884552" y="1412062"/>
                  <a:pt x="876866" y="1415738"/>
                  <a:pt x="891638" y="1405890"/>
                </a:cubicBezTo>
                <a:cubicBezTo>
                  <a:pt x="891861" y="1402105"/>
                  <a:pt x="889319" y="1349568"/>
                  <a:pt x="899258" y="1329690"/>
                </a:cubicBezTo>
                <a:cubicBezTo>
                  <a:pt x="901306" y="1325594"/>
                  <a:pt x="904338" y="1322070"/>
                  <a:pt x="906878" y="1318260"/>
                </a:cubicBezTo>
                <a:cubicBezTo>
                  <a:pt x="903884" y="1300297"/>
                  <a:pt x="903805" y="1296074"/>
                  <a:pt x="899258" y="1280160"/>
                </a:cubicBezTo>
                <a:cubicBezTo>
                  <a:pt x="898155" y="1276298"/>
                  <a:pt x="897676" y="1272072"/>
                  <a:pt x="895448" y="1268730"/>
                </a:cubicBezTo>
                <a:cubicBezTo>
                  <a:pt x="892459" y="1264247"/>
                  <a:pt x="887326" y="1261553"/>
                  <a:pt x="884018" y="1257300"/>
                </a:cubicBezTo>
                <a:cubicBezTo>
                  <a:pt x="878395" y="1250071"/>
                  <a:pt x="868778" y="1234440"/>
                  <a:pt x="868778" y="1234440"/>
                </a:cubicBezTo>
                <a:cubicBezTo>
                  <a:pt x="867508" y="1229360"/>
                  <a:pt x="867031" y="1224013"/>
                  <a:pt x="864968" y="1219200"/>
                </a:cubicBezTo>
                <a:cubicBezTo>
                  <a:pt x="863164" y="1214991"/>
                  <a:pt x="857916" y="1212314"/>
                  <a:pt x="857348" y="1207770"/>
                </a:cubicBezTo>
                <a:cubicBezTo>
                  <a:pt x="856545" y="1201344"/>
                  <a:pt x="859454" y="1194968"/>
                  <a:pt x="861158" y="1188720"/>
                </a:cubicBezTo>
                <a:cubicBezTo>
                  <a:pt x="863271" y="1180971"/>
                  <a:pt x="864323" y="1172543"/>
                  <a:pt x="868778" y="1165860"/>
                </a:cubicBezTo>
                <a:cubicBezTo>
                  <a:pt x="871318" y="1162050"/>
                  <a:pt x="880903" y="1155249"/>
                  <a:pt x="876398" y="1154430"/>
                </a:cubicBezTo>
                <a:cubicBezTo>
                  <a:pt x="860106" y="1151468"/>
                  <a:pt x="843350" y="1156645"/>
                  <a:pt x="826868" y="1158240"/>
                </a:cubicBezTo>
                <a:cubicBezTo>
                  <a:pt x="803974" y="1160456"/>
                  <a:pt x="781148" y="1163320"/>
                  <a:pt x="758288" y="1165860"/>
                </a:cubicBezTo>
                <a:cubicBezTo>
                  <a:pt x="753208" y="1164590"/>
                  <a:pt x="747594" y="1164648"/>
                  <a:pt x="743048" y="1162050"/>
                </a:cubicBezTo>
                <a:cubicBezTo>
                  <a:pt x="725138" y="1151816"/>
                  <a:pt x="738273" y="1147152"/>
                  <a:pt x="716378" y="1139190"/>
                </a:cubicBezTo>
                <a:cubicBezTo>
                  <a:pt x="707938" y="1136121"/>
                  <a:pt x="698664" y="1136043"/>
                  <a:pt x="689708" y="1135380"/>
                </a:cubicBezTo>
                <a:cubicBezTo>
                  <a:pt x="664346" y="1133501"/>
                  <a:pt x="638908" y="1132840"/>
                  <a:pt x="613508" y="1131570"/>
                </a:cubicBezTo>
                <a:cubicBezTo>
                  <a:pt x="609698" y="1130300"/>
                  <a:pt x="605420" y="1129988"/>
                  <a:pt x="602078" y="1127760"/>
                </a:cubicBezTo>
                <a:cubicBezTo>
                  <a:pt x="597595" y="1124771"/>
                  <a:pt x="595572" y="1118518"/>
                  <a:pt x="590648" y="1116330"/>
                </a:cubicBezTo>
                <a:cubicBezTo>
                  <a:pt x="583589" y="1113193"/>
                  <a:pt x="575408" y="1113790"/>
                  <a:pt x="567788" y="1112520"/>
                </a:cubicBezTo>
                <a:cubicBezTo>
                  <a:pt x="566518" y="1108710"/>
                  <a:pt x="566206" y="1104432"/>
                  <a:pt x="563978" y="1101090"/>
                </a:cubicBezTo>
                <a:cubicBezTo>
                  <a:pt x="560989" y="1096607"/>
                  <a:pt x="557031" y="1092649"/>
                  <a:pt x="552548" y="1089660"/>
                </a:cubicBezTo>
                <a:cubicBezTo>
                  <a:pt x="546008" y="1085300"/>
                  <a:pt x="521577" y="1082870"/>
                  <a:pt x="518258" y="1082040"/>
                </a:cubicBezTo>
                <a:cubicBezTo>
                  <a:pt x="499426" y="1077332"/>
                  <a:pt x="495924" y="1074683"/>
                  <a:pt x="480158" y="1066800"/>
                </a:cubicBezTo>
                <a:cubicBezTo>
                  <a:pt x="471268" y="1068070"/>
                  <a:pt x="462346" y="1069134"/>
                  <a:pt x="453488" y="1070610"/>
                </a:cubicBezTo>
                <a:cubicBezTo>
                  <a:pt x="447100" y="1071675"/>
                  <a:pt x="440914" y="1074420"/>
                  <a:pt x="434438" y="1074420"/>
                </a:cubicBezTo>
                <a:cubicBezTo>
                  <a:pt x="400856" y="1074420"/>
                  <a:pt x="421817" y="1067718"/>
                  <a:pt x="388718" y="1062990"/>
                </a:cubicBezTo>
                <a:cubicBezTo>
                  <a:pt x="369934" y="1060307"/>
                  <a:pt x="363139" y="1060269"/>
                  <a:pt x="346808" y="1055370"/>
                </a:cubicBezTo>
                <a:cubicBezTo>
                  <a:pt x="321736" y="1047849"/>
                  <a:pt x="328654" y="1047595"/>
                  <a:pt x="304898" y="1043940"/>
                </a:cubicBezTo>
                <a:cubicBezTo>
                  <a:pt x="287176" y="1041213"/>
                  <a:pt x="272326" y="1040945"/>
                  <a:pt x="255368" y="1036320"/>
                </a:cubicBezTo>
                <a:cubicBezTo>
                  <a:pt x="247619" y="1034207"/>
                  <a:pt x="240128" y="1031240"/>
                  <a:pt x="232508" y="1028700"/>
                </a:cubicBezTo>
                <a:lnTo>
                  <a:pt x="221078" y="1024890"/>
                </a:lnTo>
                <a:cubicBezTo>
                  <a:pt x="215998" y="1021080"/>
                  <a:pt x="211700" y="1015902"/>
                  <a:pt x="205838" y="1013460"/>
                </a:cubicBezTo>
                <a:cubicBezTo>
                  <a:pt x="196171" y="1009432"/>
                  <a:pt x="175358" y="1005840"/>
                  <a:pt x="175358" y="1005840"/>
                </a:cubicBezTo>
                <a:cubicBezTo>
                  <a:pt x="157140" y="978513"/>
                  <a:pt x="173256" y="1010307"/>
                  <a:pt x="175358" y="982980"/>
                </a:cubicBezTo>
                <a:cubicBezTo>
                  <a:pt x="177200" y="959038"/>
                  <a:pt x="173680" y="951276"/>
                  <a:pt x="167738" y="933450"/>
                </a:cubicBezTo>
                <a:cubicBezTo>
                  <a:pt x="164872" y="910525"/>
                  <a:pt x="170319" y="903421"/>
                  <a:pt x="152498" y="891540"/>
                </a:cubicBezTo>
                <a:cubicBezTo>
                  <a:pt x="149156" y="889312"/>
                  <a:pt x="144878" y="889000"/>
                  <a:pt x="141068" y="887730"/>
                </a:cubicBezTo>
                <a:cubicBezTo>
                  <a:pt x="137258" y="889000"/>
                  <a:pt x="133149" y="889590"/>
                  <a:pt x="129638" y="891540"/>
                </a:cubicBezTo>
                <a:cubicBezTo>
                  <a:pt x="121632" y="895988"/>
                  <a:pt x="115663" y="904559"/>
                  <a:pt x="106778" y="906780"/>
                </a:cubicBezTo>
                <a:cubicBezTo>
                  <a:pt x="95840" y="909515"/>
                  <a:pt x="77954" y="913572"/>
                  <a:pt x="68678" y="918210"/>
                </a:cubicBezTo>
                <a:lnTo>
                  <a:pt x="34388" y="918210"/>
                </a:lnTo>
                <a:close/>
              </a:path>
            </a:pathLst>
          </a:custGeom>
          <a:solidFill>
            <a:srgbClr val="00B0F0">
              <a:alpha val="50000"/>
            </a:srgbClr>
          </a:solidFill>
          <a:ln w="9525">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7277100" y="4014198"/>
            <a:ext cx="1475201" cy="1595126"/>
          </a:xfrm>
          <a:custGeom>
            <a:avLst/>
            <a:gdLst>
              <a:gd name="connsiteX0" fmla="*/ 0 w 1475201"/>
              <a:gd name="connsiteY0" fmla="*/ 396935 h 1595126"/>
              <a:gd name="connsiteX1" fmla="*/ 8467 w 1475201"/>
              <a:gd name="connsiteY1" fmla="*/ 418102 h 1595126"/>
              <a:gd name="connsiteX2" fmla="*/ 12700 w 1475201"/>
              <a:gd name="connsiteY2" fmla="*/ 443502 h 1595126"/>
              <a:gd name="connsiteX3" fmla="*/ 25400 w 1475201"/>
              <a:gd name="connsiteY3" fmla="*/ 447735 h 1595126"/>
              <a:gd name="connsiteX4" fmla="*/ 38100 w 1475201"/>
              <a:gd name="connsiteY4" fmla="*/ 460435 h 1595126"/>
              <a:gd name="connsiteX5" fmla="*/ 114300 w 1475201"/>
              <a:gd name="connsiteY5" fmla="*/ 460435 h 1595126"/>
              <a:gd name="connsiteX6" fmla="*/ 190500 w 1475201"/>
              <a:gd name="connsiteY6" fmla="*/ 456202 h 1595126"/>
              <a:gd name="connsiteX7" fmla="*/ 203200 w 1475201"/>
              <a:gd name="connsiteY7" fmla="*/ 460435 h 1595126"/>
              <a:gd name="connsiteX8" fmla="*/ 232833 w 1475201"/>
              <a:gd name="connsiteY8" fmla="*/ 464669 h 1595126"/>
              <a:gd name="connsiteX9" fmla="*/ 245533 w 1475201"/>
              <a:gd name="connsiteY9" fmla="*/ 473135 h 1595126"/>
              <a:gd name="connsiteX10" fmla="*/ 296333 w 1475201"/>
              <a:gd name="connsiteY10" fmla="*/ 468902 h 1595126"/>
              <a:gd name="connsiteX11" fmla="*/ 317500 w 1475201"/>
              <a:gd name="connsiteY11" fmla="*/ 460435 h 1595126"/>
              <a:gd name="connsiteX12" fmla="*/ 355600 w 1475201"/>
              <a:gd name="connsiteY12" fmla="*/ 464669 h 1595126"/>
              <a:gd name="connsiteX13" fmla="*/ 385233 w 1475201"/>
              <a:gd name="connsiteY13" fmla="*/ 481602 h 1595126"/>
              <a:gd name="connsiteX14" fmla="*/ 423333 w 1475201"/>
              <a:gd name="connsiteY14" fmla="*/ 502769 h 1595126"/>
              <a:gd name="connsiteX15" fmla="*/ 427567 w 1475201"/>
              <a:gd name="connsiteY15" fmla="*/ 515469 h 1595126"/>
              <a:gd name="connsiteX16" fmla="*/ 410633 w 1475201"/>
              <a:gd name="connsiteY16" fmla="*/ 519702 h 1595126"/>
              <a:gd name="connsiteX17" fmla="*/ 381000 w 1475201"/>
              <a:gd name="connsiteY17" fmla="*/ 523935 h 1595126"/>
              <a:gd name="connsiteX18" fmla="*/ 330200 w 1475201"/>
              <a:gd name="connsiteY18" fmla="*/ 540869 h 1595126"/>
              <a:gd name="connsiteX19" fmla="*/ 313267 w 1475201"/>
              <a:gd name="connsiteY19" fmla="*/ 549335 h 1595126"/>
              <a:gd name="connsiteX20" fmla="*/ 309033 w 1475201"/>
              <a:gd name="connsiteY20" fmla="*/ 566269 h 1595126"/>
              <a:gd name="connsiteX21" fmla="*/ 296333 w 1475201"/>
              <a:gd name="connsiteY21" fmla="*/ 570502 h 1595126"/>
              <a:gd name="connsiteX22" fmla="*/ 317500 w 1475201"/>
              <a:gd name="connsiteY22" fmla="*/ 591669 h 1595126"/>
              <a:gd name="connsiteX23" fmla="*/ 321733 w 1475201"/>
              <a:gd name="connsiteY23" fmla="*/ 604369 h 1595126"/>
              <a:gd name="connsiteX24" fmla="*/ 334433 w 1475201"/>
              <a:gd name="connsiteY24" fmla="*/ 629769 h 1595126"/>
              <a:gd name="connsiteX25" fmla="*/ 338667 w 1475201"/>
              <a:gd name="connsiteY25" fmla="*/ 650935 h 1595126"/>
              <a:gd name="connsiteX26" fmla="*/ 376767 w 1475201"/>
              <a:gd name="connsiteY26" fmla="*/ 655169 h 1595126"/>
              <a:gd name="connsiteX27" fmla="*/ 389467 w 1475201"/>
              <a:gd name="connsiteY27" fmla="*/ 667869 h 1595126"/>
              <a:gd name="connsiteX28" fmla="*/ 393700 w 1475201"/>
              <a:gd name="connsiteY28" fmla="*/ 680569 h 1595126"/>
              <a:gd name="connsiteX29" fmla="*/ 359833 w 1475201"/>
              <a:gd name="connsiteY29" fmla="*/ 693269 h 1595126"/>
              <a:gd name="connsiteX30" fmla="*/ 338667 w 1475201"/>
              <a:gd name="connsiteY30" fmla="*/ 714435 h 1595126"/>
              <a:gd name="connsiteX31" fmla="*/ 313267 w 1475201"/>
              <a:gd name="connsiteY31" fmla="*/ 727135 h 1595126"/>
              <a:gd name="connsiteX32" fmla="*/ 287867 w 1475201"/>
              <a:gd name="connsiteY32" fmla="*/ 722902 h 1595126"/>
              <a:gd name="connsiteX33" fmla="*/ 283633 w 1475201"/>
              <a:gd name="connsiteY33" fmla="*/ 735602 h 1595126"/>
              <a:gd name="connsiteX34" fmla="*/ 313267 w 1475201"/>
              <a:gd name="connsiteY34" fmla="*/ 769469 h 1595126"/>
              <a:gd name="connsiteX35" fmla="*/ 317500 w 1475201"/>
              <a:gd name="connsiteY35" fmla="*/ 782169 h 1595126"/>
              <a:gd name="connsiteX36" fmla="*/ 325967 w 1475201"/>
              <a:gd name="connsiteY36" fmla="*/ 794869 h 1595126"/>
              <a:gd name="connsiteX37" fmla="*/ 330200 w 1475201"/>
              <a:gd name="connsiteY37" fmla="*/ 811802 h 1595126"/>
              <a:gd name="connsiteX38" fmla="*/ 325967 w 1475201"/>
              <a:gd name="connsiteY38" fmla="*/ 837202 h 1595126"/>
              <a:gd name="connsiteX39" fmla="*/ 325967 w 1475201"/>
              <a:gd name="connsiteY39" fmla="*/ 871069 h 1595126"/>
              <a:gd name="connsiteX40" fmla="*/ 313267 w 1475201"/>
              <a:gd name="connsiteY40" fmla="*/ 875302 h 1595126"/>
              <a:gd name="connsiteX41" fmla="*/ 279400 w 1475201"/>
              <a:gd name="connsiteY41" fmla="*/ 883769 h 1595126"/>
              <a:gd name="connsiteX42" fmla="*/ 270933 w 1475201"/>
              <a:gd name="connsiteY42" fmla="*/ 913402 h 1595126"/>
              <a:gd name="connsiteX43" fmla="*/ 262467 w 1475201"/>
              <a:gd name="connsiteY43" fmla="*/ 926102 h 1595126"/>
              <a:gd name="connsiteX44" fmla="*/ 266700 w 1475201"/>
              <a:gd name="connsiteY44" fmla="*/ 947269 h 1595126"/>
              <a:gd name="connsiteX45" fmla="*/ 292100 w 1475201"/>
              <a:gd name="connsiteY45" fmla="*/ 959969 h 1595126"/>
              <a:gd name="connsiteX46" fmla="*/ 304800 w 1475201"/>
              <a:gd name="connsiteY46" fmla="*/ 1010769 h 1595126"/>
              <a:gd name="connsiteX47" fmla="*/ 313267 w 1475201"/>
              <a:gd name="connsiteY47" fmla="*/ 1023469 h 1595126"/>
              <a:gd name="connsiteX48" fmla="*/ 325967 w 1475201"/>
              <a:gd name="connsiteY48" fmla="*/ 1027702 h 1595126"/>
              <a:gd name="connsiteX49" fmla="*/ 478367 w 1475201"/>
              <a:gd name="connsiteY49" fmla="*/ 1010769 h 1595126"/>
              <a:gd name="connsiteX50" fmla="*/ 474133 w 1475201"/>
              <a:gd name="connsiteY50" fmla="*/ 981135 h 1595126"/>
              <a:gd name="connsiteX51" fmla="*/ 461433 w 1475201"/>
              <a:gd name="connsiteY51" fmla="*/ 976902 h 1595126"/>
              <a:gd name="connsiteX52" fmla="*/ 448733 w 1475201"/>
              <a:gd name="connsiteY52" fmla="*/ 964202 h 1595126"/>
              <a:gd name="connsiteX53" fmla="*/ 423333 w 1475201"/>
              <a:gd name="connsiteY53" fmla="*/ 955735 h 1595126"/>
              <a:gd name="connsiteX54" fmla="*/ 431800 w 1475201"/>
              <a:gd name="connsiteY54" fmla="*/ 921869 h 1595126"/>
              <a:gd name="connsiteX55" fmla="*/ 448733 w 1475201"/>
              <a:gd name="connsiteY55" fmla="*/ 820269 h 1595126"/>
              <a:gd name="connsiteX56" fmla="*/ 452967 w 1475201"/>
              <a:gd name="connsiteY56" fmla="*/ 837202 h 1595126"/>
              <a:gd name="connsiteX57" fmla="*/ 461433 w 1475201"/>
              <a:gd name="connsiteY57" fmla="*/ 879535 h 1595126"/>
              <a:gd name="connsiteX58" fmla="*/ 469900 w 1475201"/>
              <a:gd name="connsiteY58" fmla="*/ 892235 h 1595126"/>
              <a:gd name="connsiteX59" fmla="*/ 482600 w 1475201"/>
              <a:gd name="connsiteY59" fmla="*/ 896469 h 1595126"/>
              <a:gd name="connsiteX60" fmla="*/ 495300 w 1475201"/>
              <a:gd name="connsiteY60" fmla="*/ 909169 h 1595126"/>
              <a:gd name="connsiteX61" fmla="*/ 512233 w 1475201"/>
              <a:gd name="connsiteY61" fmla="*/ 943035 h 1595126"/>
              <a:gd name="connsiteX62" fmla="*/ 529167 w 1475201"/>
              <a:gd name="connsiteY62" fmla="*/ 938802 h 1595126"/>
              <a:gd name="connsiteX63" fmla="*/ 541867 w 1475201"/>
              <a:gd name="connsiteY63" fmla="*/ 930335 h 1595126"/>
              <a:gd name="connsiteX64" fmla="*/ 567267 w 1475201"/>
              <a:gd name="connsiteY64" fmla="*/ 934569 h 1595126"/>
              <a:gd name="connsiteX65" fmla="*/ 575733 w 1475201"/>
              <a:gd name="connsiteY65" fmla="*/ 959969 h 1595126"/>
              <a:gd name="connsiteX66" fmla="*/ 579967 w 1475201"/>
              <a:gd name="connsiteY66" fmla="*/ 972669 h 1595126"/>
              <a:gd name="connsiteX67" fmla="*/ 588433 w 1475201"/>
              <a:gd name="connsiteY67" fmla="*/ 985369 h 1595126"/>
              <a:gd name="connsiteX68" fmla="*/ 601133 w 1475201"/>
              <a:gd name="connsiteY68" fmla="*/ 1010769 h 1595126"/>
              <a:gd name="connsiteX69" fmla="*/ 605367 w 1475201"/>
              <a:gd name="connsiteY69" fmla="*/ 1036169 h 1595126"/>
              <a:gd name="connsiteX70" fmla="*/ 626533 w 1475201"/>
              <a:gd name="connsiteY70" fmla="*/ 1057335 h 1595126"/>
              <a:gd name="connsiteX71" fmla="*/ 643467 w 1475201"/>
              <a:gd name="connsiteY71" fmla="*/ 1082735 h 1595126"/>
              <a:gd name="connsiteX72" fmla="*/ 651933 w 1475201"/>
              <a:gd name="connsiteY72" fmla="*/ 1095435 h 1595126"/>
              <a:gd name="connsiteX73" fmla="*/ 647700 w 1475201"/>
              <a:gd name="connsiteY73" fmla="*/ 1108135 h 1595126"/>
              <a:gd name="connsiteX74" fmla="*/ 656167 w 1475201"/>
              <a:gd name="connsiteY74" fmla="*/ 1129302 h 1595126"/>
              <a:gd name="connsiteX75" fmla="*/ 660400 w 1475201"/>
              <a:gd name="connsiteY75" fmla="*/ 1142002 h 1595126"/>
              <a:gd name="connsiteX76" fmla="*/ 745067 w 1475201"/>
              <a:gd name="connsiteY76" fmla="*/ 1137769 h 1595126"/>
              <a:gd name="connsiteX77" fmla="*/ 842433 w 1475201"/>
              <a:gd name="connsiteY77" fmla="*/ 1146235 h 1595126"/>
              <a:gd name="connsiteX78" fmla="*/ 872067 w 1475201"/>
              <a:gd name="connsiteY78" fmla="*/ 1163169 h 1595126"/>
              <a:gd name="connsiteX79" fmla="*/ 889000 w 1475201"/>
              <a:gd name="connsiteY79" fmla="*/ 1167402 h 1595126"/>
              <a:gd name="connsiteX80" fmla="*/ 939800 w 1475201"/>
              <a:gd name="connsiteY80" fmla="*/ 1180102 h 1595126"/>
              <a:gd name="connsiteX81" fmla="*/ 944033 w 1475201"/>
              <a:gd name="connsiteY81" fmla="*/ 1167402 h 1595126"/>
              <a:gd name="connsiteX82" fmla="*/ 956733 w 1475201"/>
              <a:gd name="connsiteY82" fmla="*/ 1154702 h 1595126"/>
              <a:gd name="connsiteX83" fmla="*/ 990600 w 1475201"/>
              <a:gd name="connsiteY83" fmla="*/ 1150469 h 1595126"/>
              <a:gd name="connsiteX84" fmla="*/ 994833 w 1475201"/>
              <a:gd name="connsiteY84" fmla="*/ 1125069 h 1595126"/>
              <a:gd name="connsiteX85" fmla="*/ 1007533 w 1475201"/>
              <a:gd name="connsiteY85" fmla="*/ 1120835 h 1595126"/>
              <a:gd name="connsiteX86" fmla="*/ 1020233 w 1475201"/>
              <a:gd name="connsiteY86" fmla="*/ 1112369 h 1595126"/>
              <a:gd name="connsiteX87" fmla="*/ 1037167 w 1475201"/>
              <a:gd name="connsiteY87" fmla="*/ 1116602 h 1595126"/>
              <a:gd name="connsiteX88" fmla="*/ 1066800 w 1475201"/>
              <a:gd name="connsiteY88" fmla="*/ 1133535 h 1595126"/>
              <a:gd name="connsiteX89" fmla="*/ 1071033 w 1475201"/>
              <a:gd name="connsiteY89" fmla="*/ 1146235 h 1595126"/>
              <a:gd name="connsiteX90" fmla="*/ 1083733 w 1475201"/>
              <a:gd name="connsiteY90" fmla="*/ 1150469 h 1595126"/>
              <a:gd name="connsiteX91" fmla="*/ 1143000 w 1475201"/>
              <a:gd name="connsiteY91" fmla="*/ 1163169 h 1595126"/>
              <a:gd name="connsiteX92" fmla="*/ 1198033 w 1475201"/>
              <a:gd name="connsiteY92" fmla="*/ 1158935 h 1595126"/>
              <a:gd name="connsiteX93" fmla="*/ 1181100 w 1475201"/>
              <a:gd name="connsiteY93" fmla="*/ 1188569 h 1595126"/>
              <a:gd name="connsiteX94" fmla="*/ 1176867 w 1475201"/>
              <a:gd name="connsiteY94" fmla="*/ 1226669 h 1595126"/>
              <a:gd name="connsiteX95" fmla="*/ 1172633 w 1475201"/>
              <a:gd name="connsiteY95" fmla="*/ 1239369 h 1595126"/>
              <a:gd name="connsiteX96" fmla="*/ 1159933 w 1475201"/>
              <a:gd name="connsiteY96" fmla="*/ 1324035 h 1595126"/>
              <a:gd name="connsiteX97" fmla="*/ 1147233 w 1475201"/>
              <a:gd name="connsiteY97" fmla="*/ 1332502 h 1595126"/>
              <a:gd name="connsiteX98" fmla="*/ 1130300 w 1475201"/>
              <a:gd name="connsiteY98" fmla="*/ 1370602 h 1595126"/>
              <a:gd name="connsiteX99" fmla="*/ 1117600 w 1475201"/>
              <a:gd name="connsiteY99" fmla="*/ 1379069 h 1595126"/>
              <a:gd name="connsiteX100" fmla="*/ 1100667 w 1475201"/>
              <a:gd name="connsiteY100" fmla="*/ 1391769 h 1595126"/>
              <a:gd name="connsiteX101" fmla="*/ 1079500 w 1475201"/>
              <a:gd name="connsiteY101" fmla="*/ 1412935 h 1595126"/>
              <a:gd name="connsiteX102" fmla="*/ 1066800 w 1475201"/>
              <a:gd name="connsiteY102" fmla="*/ 1429869 h 1595126"/>
              <a:gd name="connsiteX103" fmla="*/ 1062567 w 1475201"/>
              <a:gd name="connsiteY103" fmla="*/ 1442569 h 1595126"/>
              <a:gd name="connsiteX104" fmla="*/ 1049867 w 1475201"/>
              <a:gd name="connsiteY104" fmla="*/ 1455269 h 1595126"/>
              <a:gd name="connsiteX105" fmla="*/ 1020233 w 1475201"/>
              <a:gd name="connsiteY105" fmla="*/ 1489135 h 1595126"/>
              <a:gd name="connsiteX106" fmla="*/ 990600 w 1475201"/>
              <a:gd name="connsiteY106" fmla="*/ 1527235 h 1595126"/>
              <a:gd name="connsiteX107" fmla="*/ 977900 w 1475201"/>
              <a:gd name="connsiteY107" fmla="*/ 1535702 h 1595126"/>
              <a:gd name="connsiteX108" fmla="*/ 965200 w 1475201"/>
              <a:gd name="connsiteY108" fmla="*/ 1565335 h 1595126"/>
              <a:gd name="connsiteX109" fmla="*/ 999067 w 1475201"/>
              <a:gd name="connsiteY109" fmla="*/ 1561102 h 1595126"/>
              <a:gd name="connsiteX110" fmla="*/ 1071033 w 1475201"/>
              <a:gd name="connsiteY110" fmla="*/ 1565335 h 1595126"/>
              <a:gd name="connsiteX111" fmla="*/ 1096433 w 1475201"/>
              <a:gd name="connsiteY111" fmla="*/ 1573802 h 1595126"/>
              <a:gd name="connsiteX112" fmla="*/ 1113367 w 1475201"/>
              <a:gd name="connsiteY112" fmla="*/ 1582269 h 1595126"/>
              <a:gd name="connsiteX113" fmla="*/ 1155700 w 1475201"/>
              <a:gd name="connsiteY113" fmla="*/ 1590735 h 1595126"/>
              <a:gd name="connsiteX114" fmla="*/ 1168400 w 1475201"/>
              <a:gd name="connsiteY114" fmla="*/ 1594969 h 1595126"/>
              <a:gd name="connsiteX115" fmla="*/ 1248833 w 1475201"/>
              <a:gd name="connsiteY115" fmla="*/ 1586502 h 1595126"/>
              <a:gd name="connsiteX116" fmla="*/ 1253067 w 1475201"/>
              <a:gd name="connsiteY116" fmla="*/ 1573802 h 1595126"/>
              <a:gd name="connsiteX117" fmla="*/ 1257300 w 1475201"/>
              <a:gd name="connsiteY117" fmla="*/ 1556869 h 1595126"/>
              <a:gd name="connsiteX118" fmla="*/ 1286933 w 1475201"/>
              <a:gd name="connsiteY118" fmla="*/ 1544169 h 1595126"/>
              <a:gd name="connsiteX119" fmla="*/ 1299633 w 1475201"/>
              <a:gd name="connsiteY119" fmla="*/ 1518769 h 1595126"/>
              <a:gd name="connsiteX120" fmla="*/ 1320800 w 1475201"/>
              <a:gd name="connsiteY120" fmla="*/ 1493369 h 1595126"/>
              <a:gd name="connsiteX121" fmla="*/ 1325033 w 1475201"/>
              <a:gd name="connsiteY121" fmla="*/ 1480669 h 1595126"/>
              <a:gd name="connsiteX122" fmla="*/ 1354667 w 1475201"/>
              <a:gd name="connsiteY122" fmla="*/ 1446802 h 1595126"/>
              <a:gd name="connsiteX123" fmla="*/ 1388533 w 1475201"/>
              <a:gd name="connsiteY123" fmla="*/ 1442569 h 1595126"/>
              <a:gd name="connsiteX124" fmla="*/ 1405467 w 1475201"/>
              <a:gd name="connsiteY124" fmla="*/ 1438335 h 1595126"/>
              <a:gd name="connsiteX125" fmla="*/ 1422400 w 1475201"/>
              <a:gd name="connsiteY125" fmla="*/ 1429869 h 1595126"/>
              <a:gd name="connsiteX126" fmla="*/ 1435100 w 1475201"/>
              <a:gd name="connsiteY126" fmla="*/ 1425635 h 1595126"/>
              <a:gd name="connsiteX127" fmla="*/ 1439333 w 1475201"/>
              <a:gd name="connsiteY127" fmla="*/ 1408702 h 1595126"/>
              <a:gd name="connsiteX128" fmla="*/ 1452033 w 1475201"/>
              <a:gd name="connsiteY128" fmla="*/ 1404469 h 1595126"/>
              <a:gd name="connsiteX129" fmla="*/ 1464733 w 1475201"/>
              <a:gd name="connsiteY129" fmla="*/ 1391769 h 1595126"/>
              <a:gd name="connsiteX130" fmla="*/ 1468967 w 1475201"/>
              <a:gd name="connsiteY130" fmla="*/ 1328269 h 1595126"/>
              <a:gd name="connsiteX131" fmla="*/ 1443567 w 1475201"/>
              <a:gd name="connsiteY131" fmla="*/ 1311335 h 1595126"/>
              <a:gd name="connsiteX132" fmla="*/ 1439333 w 1475201"/>
              <a:gd name="connsiteY132" fmla="*/ 1273235 h 1595126"/>
              <a:gd name="connsiteX133" fmla="*/ 1422400 w 1475201"/>
              <a:gd name="connsiteY133" fmla="*/ 1247835 h 1595126"/>
              <a:gd name="connsiteX134" fmla="*/ 1413933 w 1475201"/>
              <a:gd name="connsiteY134" fmla="*/ 1222435 h 1595126"/>
              <a:gd name="connsiteX135" fmla="*/ 1405467 w 1475201"/>
              <a:gd name="connsiteY135" fmla="*/ 1184335 h 1595126"/>
              <a:gd name="connsiteX136" fmla="*/ 1392767 w 1475201"/>
              <a:gd name="connsiteY136" fmla="*/ 1120835 h 1595126"/>
              <a:gd name="connsiteX137" fmla="*/ 1392767 w 1475201"/>
              <a:gd name="connsiteY137" fmla="*/ 1120835 h 1595126"/>
              <a:gd name="connsiteX138" fmla="*/ 1388533 w 1475201"/>
              <a:gd name="connsiteY138" fmla="*/ 1099669 h 1595126"/>
              <a:gd name="connsiteX139" fmla="*/ 1380067 w 1475201"/>
              <a:gd name="connsiteY139" fmla="*/ 1082735 h 1595126"/>
              <a:gd name="connsiteX140" fmla="*/ 1375833 w 1475201"/>
              <a:gd name="connsiteY140" fmla="*/ 1070035 h 1595126"/>
              <a:gd name="connsiteX141" fmla="*/ 1371600 w 1475201"/>
              <a:gd name="connsiteY141" fmla="*/ 1027702 h 1595126"/>
              <a:gd name="connsiteX142" fmla="*/ 1354667 w 1475201"/>
              <a:gd name="connsiteY142" fmla="*/ 1002302 h 1595126"/>
              <a:gd name="connsiteX143" fmla="*/ 1350433 w 1475201"/>
              <a:gd name="connsiteY143" fmla="*/ 989602 h 1595126"/>
              <a:gd name="connsiteX144" fmla="*/ 1346200 w 1475201"/>
              <a:gd name="connsiteY144" fmla="*/ 968435 h 1595126"/>
              <a:gd name="connsiteX145" fmla="*/ 1333500 w 1475201"/>
              <a:gd name="connsiteY145" fmla="*/ 955735 h 1595126"/>
              <a:gd name="connsiteX146" fmla="*/ 1316567 w 1475201"/>
              <a:gd name="connsiteY146" fmla="*/ 951502 h 1595126"/>
              <a:gd name="connsiteX147" fmla="*/ 1286933 w 1475201"/>
              <a:gd name="connsiteY147" fmla="*/ 943035 h 1595126"/>
              <a:gd name="connsiteX148" fmla="*/ 1291167 w 1475201"/>
              <a:gd name="connsiteY148" fmla="*/ 930335 h 1595126"/>
              <a:gd name="connsiteX149" fmla="*/ 1303867 w 1475201"/>
              <a:gd name="connsiteY149" fmla="*/ 921869 h 1595126"/>
              <a:gd name="connsiteX150" fmla="*/ 1312333 w 1475201"/>
              <a:gd name="connsiteY150" fmla="*/ 909169 h 1595126"/>
              <a:gd name="connsiteX151" fmla="*/ 1308100 w 1475201"/>
              <a:gd name="connsiteY151" fmla="*/ 883769 h 1595126"/>
              <a:gd name="connsiteX152" fmla="*/ 1282700 w 1475201"/>
              <a:gd name="connsiteY152" fmla="*/ 858369 h 1595126"/>
              <a:gd name="connsiteX153" fmla="*/ 1278467 w 1475201"/>
              <a:gd name="connsiteY153" fmla="*/ 837202 h 1595126"/>
              <a:gd name="connsiteX154" fmla="*/ 1270000 w 1475201"/>
              <a:gd name="connsiteY154" fmla="*/ 811802 h 1595126"/>
              <a:gd name="connsiteX155" fmla="*/ 1278467 w 1475201"/>
              <a:gd name="connsiteY155" fmla="*/ 786402 h 1595126"/>
              <a:gd name="connsiteX156" fmla="*/ 1282700 w 1475201"/>
              <a:gd name="connsiteY156" fmla="*/ 769469 h 1595126"/>
              <a:gd name="connsiteX157" fmla="*/ 1291167 w 1475201"/>
              <a:gd name="connsiteY157" fmla="*/ 756769 h 1595126"/>
              <a:gd name="connsiteX158" fmla="*/ 1291167 w 1475201"/>
              <a:gd name="connsiteY158" fmla="*/ 689035 h 1595126"/>
              <a:gd name="connsiteX159" fmla="*/ 1278467 w 1475201"/>
              <a:gd name="connsiteY159" fmla="*/ 676335 h 1595126"/>
              <a:gd name="connsiteX160" fmla="*/ 1270000 w 1475201"/>
              <a:gd name="connsiteY160" fmla="*/ 650935 h 1595126"/>
              <a:gd name="connsiteX161" fmla="*/ 1265767 w 1475201"/>
              <a:gd name="connsiteY161" fmla="*/ 638235 h 1595126"/>
              <a:gd name="connsiteX162" fmla="*/ 1261533 w 1475201"/>
              <a:gd name="connsiteY162" fmla="*/ 621302 h 1595126"/>
              <a:gd name="connsiteX163" fmla="*/ 1244600 w 1475201"/>
              <a:gd name="connsiteY163" fmla="*/ 604369 h 1595126"/>
              <a:gd name="connsiteX164" fmla="*/ 1240367 w 1475201"/>
              <a:gd name="connsiteY164" fmla="*/ 536635 h 1595126"/>
              <a:gd name="connsiteX165" fmla="*/ 1227667 w 1475201"/>
              <a:gd name="connsiteY165" fmla="*/ 519702 h 1595126"/>
              <a:gd name="connsiteX166" fmla="*/ 1223433 w 1475201"/>
              <a:gd name="connsiteY166" fmla="*/ 502769 h 1595126"/>
              <a:gd name="connsiteX167" fmla="*/ 1219200 w 1475201"/>
              <a:gd name="connsiteY167" fmla="*/ 490069 h 1595126"/>
              <a:gd name="connsiteX168" fmla="*/ 1214967 w 1475201"/>
              <a:gd name="connsiteY168" fmla="*/ 473135 h 1595126"/>
              <a:gd name="connsiteX169" fmla="*/ 1181100 w 1475201"/>
              <a:gd name="connsiteY169" fmla="*/ 443502 h 1595126"/>
              <a:gd name="connsiteX170" fmla="*/ 1168400 w 1475201"/>
              <a:gd name="connsiteY170" fmla="*/ 439269 h 1595126"/>
              <a:gd name="connsiteX171" fmla="*/ 1172633 w 1475201"/>
              <a:gd name="connsiteY171" fmla="*/ 405402 h 1595126"/>
              <a:gd name="connsiteX172" fmla="*/ 1206500 w 1475201"/>
              <a:gd name="connsiteY172" fmla="*/ 396935 h 1595126"/>
              <a:gd name="connsiteX173" fmla="*/ 1206500 w 1475201"/>
              <a:gd name="connsiteY173" fmla="*/ 350369 h 1595126"/>
              <a:gd name="connsiteX174" fmla="*/ 1202267 w 1475201"/>
              <a:gd name="connsiteY174" fmla="*/ 337669 h 1595126"/>
              <a:gd name="connsiteX175" fmla="*/ 1189567 w 1475201"/>
              <a:gd name="connsiteY175" fmla="*/ 324969 h 1595126"/>
              <a:gd name="connsiteX176" fmla="*/ 1181100 w 1475201"/>
              <a:gd name="connsiteY176" fmla="*/ 308035 h 1595126"/>
              <a:gd name="connsiteX177" fmla="*/ 1172633 w 1475201"/>
              <a:gd name="connsiteY177" fmla="*/ 295335 h 1595126"/>
              <a:gd name="connsiteX178" fmla="*/ 1147233 w 1475201"/>
              <a:gd name="connsiteY178" fmla="*/ 299569 h 1595126"/>
              <a:gd name="connsiteX179" fmla="*/ 1130300 w 1475201"/>
              <a:gd name="connsiteY179" fmla="*/ 303802 h 1595126"/>
              <a:gd name="connsiteX180" fmla="*/ 1121833 w 1475201"/>
              <a:gd name="connsiteY180" fmla="*/ 329202 h 1595126"/>
              <a:gd name="connsiteX181" fmla="*/ 1075267 w 1475201"/>
              <a:gd name="connsiteY181" fmla="*/ 337669 h 1595126"/>
              <a:gd name="connsiteX182" fmla="*/ 1007533 w 1475201"/>
              <a:gd name="connsiteY182" fmla="*/ 346135 h 1595126"/>
              <a:gd name="connsiteX183" fmla="*/ 969433 w 1475201"/>
              <a:gd name="connsiteY183" fmla="*/ 333435 h 1595126"/>
              <a:gd name="connsiteX184" fmla="*/ 956733 w 1475201"/>
              <a:gd name="connsiteY184" fmla="*/ 329202 h 1595126"/>
              <a:gd name="connsiteX185" fmla="*/ 944033 w 1475201"/>
              <a:gd name="connsiteY185" fmla="*/ 324969 h 1595126"/>
              <a:gd name="connsiteX186" fmla="*/ 927100 w 1475201"/>
              <a:gd name="connsiteY186" fmla="*/ 320735 h 1595126"/>
              <a:gd name="connsiteX187" fmla="*/ 910167 w 1475201"/>
              <a:gd name="connsiteY187" fmla="*/ 312269 h 1595126"/>
              <a:gd name="connsiteX188" fmla="*/ 872067 w 1475201"/>
              <a:gd name="connsiteY188" fmla="*/ 303802 h 1595126"/>
              <a:gd name="connsiteX189" fmla="*/ 808567 w 1475201"/>
              <a:gd name="connsiteY189" fmla="*/ 291102 h 1595126"/>
              <a:gd name="connsiteX190" fmla="*/ 787400 w 1475201"/>
              <a:gd name="connsiteY190" fmla="*/ 265702 h 1595126"/>
              <a:gd name="connsiteX191" fmla="*/ 749300 w 1475201"/>
              <a:gd name="connsiteY191" fmla="*/ 257235 h 1595126"/>
              <a:gd name="connsiteX192" fmla="*/ 706967 w 1475201"/>
              <a:gd name="connsiteY192" fmla="*/ 231835 h 1595126"/>
              <a:gd name="connsiteX193" fmla="*/ 694267 w 1475201"/>
              <a:gd name="connsiteY193" fmla="*/ 223369 h 1595126"/>
              <a:gd name="connsiteX194" fmla="*/ 681567 w 1475201"/>
              <a:gd name="connsiteY194" fmla="*/ 214902 h 1595126"/>
              <a:gd name="connsiteX195" fmla="*/ 668867 w 1475201"/>
              <a:gd name="connsiteY195" fmla="*/ 210669 h 1595126"/>
              <a:gd name="connsiteX196" fmla="*/ 656167 w 1475201"/>
              <a:gd name="connsiteY196" fmla="*/ 202202 h 1595126"/>
              <a:gd name="connsiteX197" fmla="*/ 635000 w 1475201"/>
              <a:gd name="connsiteY197" fmla="*/ 197969 h 1595126"/>
              <a:gd name="connsiteX198" fmla="*/ 626533 w 1475201"/>
              <a:gd name="connsiteY198" fmla="*/ 185269 h 1595126"/>
              <a:gd name="connsiteX199" fmla="*/ 571500 w 1475201"/>
              <a:gd name="connsiteY199" fmla="*/ 172569 h 1595126"/>
              <a:gd name="connsiteX200" fmla="*/ 554567 w 1475201"/>
              <a:gd name="connsiteY200" fmla="*/ 155635 h 1595126"/>
              <a:gd name="connsiteX201" fmla="*/ 550333 w 1475201"/>
              <a:gd name="connsiteY201" fmla="*/ 126002 h 1595126"/>
              <a:gd name="connsiteX202" fmla="*/ 524933 w 1475201"/>
              <a:gd name="connsiteY202" fmla="*/ 113302 h 1595126"/>
              <a:gd name="connsiteX203" fmla="*/ 486833 w 1475201"/>
              <a:gd name="connsiteY203" fmla="*/ 96369 h 1595126"/>
              <a:gd name="connsiteX204" fmla="*/ 474133 w 1475201"/>
              <a:gd name="connsiteY204" fmla="*/ 87902 h 1595126"/>
              <a:gd name="connsiteX205" fmla="*/ 444500 w 1475201"/>
              <a:gd name="connsiteY205" fmla="*/ 79435 h 1595126"/>
              <a:gd name="connsiteX206" fmla="*/ 419100 w 1475201"/>
              <a:gd name="connsiteY206" fmla="*/ 58269 h 1595126"/>
              <a:gd name="connsiteX207" fmla="*/ 381000 w 1475201"/>
              <a:gd name="connsiteY207" fmla="*/ 37102 h 1595126"/>
              <a:gd name="connsiteX208" fmla="*/ 376767 w 1475201"/>
              <a:gd name="connsiteY208" fmla="*/ 3235 h 1595126"/>
              <a:gd name="connsiteX209" fmla="*/ 309033 w 1475201"/>
              <a:gd name="connsiteY209" fmla="*/ 7469 h 1595126"/>
              <a:gd name="connsiteX210" fmla="*/ 266700 w 1475201"/>
              <a:gd name="connsiteY210" fmla="*/ 11702 h 1595126"/>
              <a:gd name="connsiteX211" fmla="*/ 190500 w 1475201"/>
              <a:gd name="connsiteY211" fmla="*/ 15935 h 1595126"/>
              <a:gd name="connsiteX212" fmla="*/ 182033 w 1475201"/>
              <a:gd name="connsiteY212" fmla="*/ 45569 h 1595126"/>
              <a:gd name="connsiteX213" fmla="*/ 186267 w 1475201"/>
              <a:gd name="connsiteY213" fmla="*/ 62502 h 1595126"/>
              <a:gd name="connsiteX214" fmla="*/ 203200 w 1475201"/>
              <a:gd name="connsiteY214" fmla="*/ 100602 h 1595126"/>
              <a:gd name="connsiteX215" fmla="*/ 211667 w 1475201"/>
              <a:gd name="connsiteY215" fmla="*/ 117535 h 1595126"/>
              <a:gd name="connsiteX216" fmla="*/ 232833 w 1475201"/>
              <a:gd name="connsiteY216" fmla="*/ 130235 h 1595126"/>
              <a:gd name="connsiteX217" fmla="*/ 241300 w 1475201"/>
              <a:gd name="connsiteY217" fmla="*/ 147169 h 1595126"/>
              <a:gd name="connsiteX218" fmla="*/ 237067 w 1475201"/>
              <a:gd name="connsiteY218" fmla="*/ 181035 h 1595126"/>
              <a:gd name="connsiteX219" fmla="*/ 249767 w 1475201"/>
              <a:gd name="connsiteY219" fmla="*/ 219135 h 1595126"/>
              <a:gd name="connsiteX220" fmla="*/ 254000 w 1475201"/>
              <a:gd name="connsiteY220" fmla="*/ 231835 h 1595126"/>
              <a:gd name="connsiteX221" fmla="*/ 245533 w 1475201"/>
              <a:gd name="connsiteY221" fmla="*/ 265702 h 1595126"/>
              <a:gd name="connsiteX222" fmla="*/ 232833 w 1475201"/>
              <a:gd name="connsiteY222" fmla="*/ 295335 h 1595126"/>
              <a:gd name="connsiteX223" fmla="*/ 203200 w 1475201"/>
              <a:gd name="connsiteY223" fmla="*/ 324969 h 1595126"/>
              <a:gd name="connsiteX224" fmla="*/ 190500 w 1475201"/>
              <a:gd name="connsiteY224" fmla="*/ 337669 h 1595126"/>
              <a:gd name="connsiteX225" fmla="*/ 182033 w 1475201"/>
              <a:gd name="connsiteY225" fmla="*/ 350369 h 1595126"/>
              <a:gd name="connsiteX226" fmla="*/ 169333 w 1475201"/>
              <a:gd name="connsiteY226" fmla="*/ 358835 h 1595126"/>
              <a:gd name="connsiteX227" fmla="*/ 97367 w 1475201"/>
              <a:gd name="connsiteY227" fmla="*/ 363069 h 1595126"/>
              <a:gd name="connsiteX228" fmla="*/ 88900 w 1475201"/>
              <a:gd name="connsiteY228" fmla="*/ 388469 h 1595126"/>
              <a:gd name="connsiteX229" fmla="*/ 84667 w 1475201"/>
              <a:gd name="connsiteY229" fmla="*/ 401169 h 1595126"/>
              <a:gd name="connsiteX230" fmla="*/ 71967 w 1475201"/>
              <a:gd name="connsiteY230" fmla="*/ 405402 h 1595126"/>
              <a:gd name="connsiteX231" fmla="*/ 59267 w 1475201"/>
              <a:gd name="connsiteY231" fmla="*/ 392702 h 1595126"/>
              <a:gd name="connsiteX232" fmla="*/ 55033 w 1475201"/>
              <a:gd name="connsiteY232" fmla="*/ 375769 h 1595126"/>
              <a:gd name="connsiteX233" fmla="*/ 33867 w 1475201"/>
              <a:gd name="connsiteY233" fmla="*/ 354602 h 1595126"/>
              <a:gd name="connsiteX234" fmla="*/ 29633 w 1475201"/>
              <a:gd name="connsiteY234" fmla="*/ 367302 h 1595126"/>
              <a:gd name="connsiteX235" fmla="*/ 29633 w 1475201"/>
              <a:gd name="connsiteY235" fmla="*/ 396935 h 1595126"/>
              <a:gd name="connsiteX236" fmla="*/ 16933 w 1475201"/>
              <a:gd name="connsiteY236" fmla="*/ 409635 h 1595126"/>
              <a:gd name="connsiteX237" fmla="*/ 0 w 1475201"/>
              <a:gd name="connsiteY237" fmla="*/ 396935 h 159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1475201" h="1595126">
                <a:moveTo>
                  <a:pt x="0" y="396935"/>
                </a:moveTo>
                <a:cubicBezTo>
                  <a:pt x="2822" y="403991"/>
                  <a:pt x="6468" y="410771"/>
                  <a:pt x="8467" y="418102"/>
                </a:cubicBezTo>
                <a:cubicBezTo>
                  <a:pt x="10725" y="426383"/>
                  <a:pt x="8441" y="436049"/>
                  <a:pt x="12700" y="443502"/>
                </a:cubicBezTo>
                <a:cubicBezTo>
                  <a:pt x="14914" y="447376"/>
                  <a:pt x="21167" y="446324"/>
                  <a:pt x="25400" y="447735"/>
                </a:cubicBezTo>
                <a:cubicBezTo>
                  <a:pt x="29633" y="451968"/>
                  <a:pt x="32902" y="457465"/>
                  <a:pt x="38100" y="460435"/>
                </a:cubicBezTo>
                <a:cubicBezTo>
                  <a:pt x="56176" y="470765"/>
                  <a:pt x="110750" y="460689"/>
                  <a:pt x="114300" y="460435"/>
                </a:cubicBezTo>
                <a:cubicBezTo>
                  <a:pt x="155820" y="446596"/>
                  <a:pt x="130806" y="451228"/>
                  <a:pt x="190500" y="456202"/>
                </a:cubicBezTo>
                <a:cubicBezTo>
                  <a:pt x="194733" y="457613"/>
                  <a:pt x="198824" y="459560"/>
                  <a:pt x="203200" y="460435"/>
                </a:cubicBezTo>
                <a:cubicBezTo>
                  <a:pt x="212984" y="462392"/>
                  <a:pt x="223276" y="461802"/>
                  <a:pt x="232833" y="464669"/>
                </a:cubicBezTo>
                <a:cubicBezTo>
                  <a:pt x="237706" y="466131"/>
                  <a:pt x="241300" y="470313"/>
                  <a:pt x="245533" y="473135"/>
                </a:cubicBezTo>
                <a:cubicBezTo>
                  <a:pt x="262466" y="471724"/>
                  <a:pt x="279600" y="471855"/>
                  <a:pt x="296333" y="468902"/>
                </a:cubicBezTo>
                <a:cubicBezTo>
                  <a:pt x="303817" y="467581"/>
                  <a:pt x="309920" y="460976"/>
                  <a:pt x="317500" y="460435"/>
                </a:cubicBezTo>
                <a:cubicBezTo>
                  <a:pt x="330246" y="459525"/>
                  <a:pt x="342900" y="463258"/>
                  <a:pt x="355600" y="464669"/>
                </a:cubicBezTo>
                <a:cubicBezTo>
                  <a:pt x="384114" y="493183"/>
                  <a:pt x="351121" y="464547"/>
                  <a:pt x="385233" y="481602"/>
                </a:cubicBezTo>
                <a:cubicBezTo>
                  <a:pt x="443470" y="510720"/>
                  <a:pt x="388208" y="491059"/>
                  <a:pt x="423333" y="502769"/>
                </a:cubicBezTo>
                <a:cubicBezTo>
                  <a:pt x="424744" y="507002"/>
                  <a:pt x="430244" y="511899"/>
                  <a:pt x="427567" y="515469"/>
                </a:cubicBezTo>
                <a:cubicBezTo>
                  <a:pt x="424076" y="520124"/>
                  <a:pt x="416358" y="518661"/>
                  <a:pt x="410633" y="519702"/>
                </a:cubicBezTo>
                <a:cubicBezTo>
                  <a:pt x="400816" y="521487"/>
                  <a:pt x="390878" y="522524"/>
                  <a:pt x="381000" y="523935"/>
                </a:cubicBezTo>
                <a:cubicBezTo>
                  <a:pt x="363155" y="550701"/>
                  <a:pt x="381808" y="529810"/>
                  <a:pt x="330200" y="540869"/>
                </a:cubicBezTo>
                <a:cubicBezTo>
                  <a:pt x="324030" y="542191"/>
                  <a:pt x="318911" y="546513"/>
                  <a:pt x="313267" y="549335"/>
                </a:cubicBezTo>
                <a:cubicBezTo>
                  <a:pt x="311856" y="554980"/>
                  <a:pt x="312668" y="561726"/>
                  <a:pt x="309033" y="566269"/>
                </a:cubicBezTo>
                <a:cubicBezTo>
                  <a:pt x="306245" y="569753"/>
                  <a:pt x="297990" y="566359"/>
                  <a:pt x="296333" y="570502"/>
                </a:cubicBezTo>
                <a:cubicBezTo>
                  <a:pt x="288637" y="589743"/>
                  <a:pt x="308264" y="589360"/>
                  <a:pt x="317500" y="591669"/>
                </a:cubicBezTo>
                <a:cubicBezTo>
                  <a:pt x="318911" y="595902"/>
                  <a:pt x="319737" y="600378"/>
                  <a:pt x="321733" y="604369"/>
                </a:cubicBezTo>
                <a:cubicBezTo>
                  <a:pt x="332082" y="625068"/>
                  <a:pt x="329111" y="608483"/>
                  <a:pt x="334433" y="629769"/>
                </a:cubicBezTo>
                <a:cubicBezTo>
                  <a:pt x="336178" y="636749"/>
                  <a:pt x="332497" y="647233"/>
                  <a:pt x="338667" y="650935"/>
                </a:cubicBezTo>
                <a:cubicBezTo>
                  <a:pt x="349624" y="657509"/>
                  <a:pt x="364067" y="653758"/>
                  <a:pt x="376767" y="655169"/>
                </a:cubicBezTo>
                <a:cubicBezTo>
                  <a:pt x="381000" y="659402"/>
                  <a:pt x="386146" y="662888"/>
                  <a:pt x="389467" y="667869"/>
                </a:cubicBezTo>
                <a:cubicBezTo>
                  <a:pt x="391942" y="671582"/>
                  <a:pt x="395357" y="676426"/>
                  <a:pt x="393700" y="680569"/>
                </a:cubicBezTo>
                <a:cubicBezTo>
                  <a:pt x="389909" y="690047"/>
                  <a:pt x="364922" y="692251"/>
                  <a:pt x="359833" y="693269"/>
                </a:cubicBezTo>
                <a:cubicBezTo>
                  <a:pt x="325970" y="715842"/>
                  <a:pt x="366884" y="686216"/>
                  <a:pt x="338667" y="714435"/>
                </a:cubicBezTo>
                <a:cubicBezTo>
                  <a:pt x="330460" y="722642"/>
                  <a:pt x="323597" y="723692"/>
                  <a:pt x="313267" y="727135"/>
                </a:cubicBezTo>
                <a:cubicBezTo>
                  <a:pt x="304800" y="725724"/>
                  <a:pt x="296120" y="720544"/>
                  <a:pt x="287867" y="722902"/>
                </a:cubicBezTo>
                <a:cubicBezTo>
                  <a:pt x="283576" y="724128"/>
                  <a:pt x="282222" y="731369"/>
                  <a:pt x="283633" y="735602"/>
                </a:cubicBezTo>
                <a:cubicBezTo>
                  <a:pt x="290688" y="756768"/>
                  <a:pt x="298451" y="759591"/>
                  <a:pt x="313267" y="769469"/>
                </a:cubicBezTo>
                <a:cubicBezTo>
                  <a:pt x="314678" y="773702"/>
                  <a:pt x="315504" y="778178"/>
                  <a:pt x="317500" y="782169"/>
                </a:cubicBezTo>
                <a:cubicBezTo>
                  <a:pt x="319775" y="786720"/>
                  <a:pt x="323963" y="790192"/>
                  <a:pt x="325967" y="794869"/>
                </a:cubicBezTo>
                <a:cubicBezTo>
                  <a:pt x="328259" y="800217"/>
                  <a:pt x="328789" y="806158"/>
                  <a:pt x="330200" y="811802"/>
                </a:cubicBezTo>
                <a:cubicBezTo>
                  <a:pt x="328789" y="820269"/>
                  <a:pt x="325967" y="828619"/>
                  <a:pt x="325967" y="837202"/>
                </a:cubicBezTo>
                <a:cubicBezTo>
                  <a:pt x="325967" y="851313"/>
                  <a:pt x="337255" y="856958"/>
                  <a:pt x="325967" y="871069"/>
                </a:cubicBezTo>
                <a:cubicBezTo>
                  <a:pt x="323179" y="874554"/>
                  <a:pt x="317596" y="874220"/>
                  <a:pt x="313267" y="875302"/>
                </a:cubicBezTo>
                <a:lnTo>
                  <a:pt x="279400" y="883769"/>
                </a:lnTo>
                <a:cubicBezTo>
                  <a:pt x="278042" y="889201"/>
                  <a:pt x="273972" y="907324"/>
                  <a:pt x="270933" y="913402"/>
                </a:cubicBezTo>
                <a:cubicBezTo>
                  <a:pt x="268658" y="917953"/>
                  <a:pt x="265289" y="921869"/>
                  <a:pt x="262467" y="926102"/>
                </a:cubicBezTo>
                <a:cubicBezTo>
                  <a:pt x="263878" y="933158"/>
                  <a:pt x="263130" y="941022"/>
                  <a:pt x="266700" y="947269"/>
                </a:cubicBezTo>
                <a:cubicBezTo>
                  <a:pt x="270561" y="954025"/>
                  <a:pt x="285583" y="957796"/>
                  <a:pt x="292100" y="959969"/>
                </a:cubicBezTo>
                <a:cubicBezTo>
                  <a:pt x="296138" y="992277"/>
                  <a:pt x="291787" y="987997"/>
                  <a:pt x="304800" y="1010769"/>
                </a:cubicBezTo>
                <a:cubicBezTo>
                  <a:pt x="307324" y="1015187"/>
                  <a:pt x="309294" y="1020291"/>
                  <a:pt x="313267" y="1023469"/>
                </a:cubicBezTo>
                <a:cubicBezTo>
                  <a:pt x="316752" y="1026257"/>
                  <a:pt x="321734" y="1026291"/>
                  <a:pt x="325967" y="1027702"/>
                </a:cubicBezTo>
                <a:cubicBezTo>
                  <a:pt x="377094" y="976575"/>
                  <a:pt x="290006" y="1057860"/>
                  <a:pt x="478367" y="1010769"/>
                </a:cubicBezTo>
                <a:cubicBezTo>
                  <a:pt x="488047" y="1008349"/>
                  <a:pt x="478596" y="990060"/>
                  <a:pt x="474133" y="981135"/>
                </a:cubicBezTo>
                <a:cubicBezTo>
                  <a:pt x="472137" y="977144"/>
                  <a:pt x="465666" y="978313"/>
                  <a:pt x="461433" y="976902"/>
                </a:cubicBezTo>
                <a:cubicBezTo>
                  <a:pt x="457200" y="972669"/>
                  <a:pt x="453966" y="967110"/>
                  <a:pt x="448733" y="964202"/>
                </a:cubicBezTo>
                <a:cubicBezTo>
                  <a:pt x="440931" y="959868"/>
                  <a:pt x="423333" y="955735"/>
                  <a:pt x="423333" y="955735"/>
                </a:cubicBezTo>
                <a:cubicBezTo>
                  <a:pt x="427308" y="943811"/>
                  <a:pt x="430778" y="935154"/>
                  <a:pt x="431800" y="921869"/>
                </a:cubicBezTo>
                <a:cubicBezTo>
                  <a:pt x="439330" y="823977"/>
                  <a:pt x="414448" y="854554"/>
                  <a:pt x="448733" y="820269"/>
                </a:cubicBezTo>
                <a:cubicBezTo>
                  <a:pt x="450144" y="825913"/>
                  <a:pt x="451926" y="831478"/>
                  <a:pt x="452967" y="837202"/>
                </a:cubicBezTo>
                <a:cubicBezTo>
                  <a:pt x="455195" y="849457"/>
                  <a:pt x="455224" y="867116"/>
                  <a:pt x="461433" y="879535"/>
                </a:cubicBezTo>
                <a:cubicBezTo>
                  <a:pt x="463708" y="884086"/>
                  <a:pt x="465927" y="889057"/>
                  <a:pt x="469900" y="892235"/>
                </a:cubicBezTo>
                <a:cubicBezTo>
                  <a:pt x="473385" y="895023"/>
                  <a:pt x="478367" y="895058"/>
                  <a:pt x="482600" y="896469"/>
                </a:cubicBezTo>
                <a:cubicBezTo>
                  <a:pt x="486833" y="900702"/>
                  <a:pt x="492623" y="903814"/>
                  <a:pt x="495300" y="909169"/>
                </a:cubicBezTo>
                <a:cubicBezTo>
                  <a:pt x="516930" y="952428"/>
                  <a:pt x="480947" y="911749"/>
                  <a:pt x="512233" y="943035"/>
                </a:cubicBezTo>
                <a:cubicBezTo>
                  <a:pt x="517878" y="941624"/>
                  <a:pt x="523819" y="941094"/>
                  <a:pt x="529167" y="938802"/>
                </a:cubicBezTo>
                <a:cubicBezTo>
                  <a:pt x="533844" y="936798"/>
                  <a:pt x="536810" y="930897"/>
                  <a:pt x="541867" y="930335"/>
                </a:cubicBezTo>
                <a:cubicBezTo>
                  <a:pt x="550398" y="929387"/>
                  <a:pt x="558800" y="933158"/>
                  <a:pt x="567267" y="934569"/>
                </a:cubicBezTo>
                <a:lnTo>
                  <a:pt x="575733" y="959969"/>
                </a:lnTo>
                <a:cubicBezTo>
                  <a:pt x="577144" y="964202"/>
                  <a:pt x="577492" y="968956"/>
                  <a:pt x="579967" y="972669"/>
                </a:cubicBezTo>
                <a:lnTo>
                  <a:pt x="588433" y="985369"/>
                </a:lnTo>
                <a:cubicBezTo>
                  <a:pt x="579133" y="1013272"/>
                  <a:pt x="585115" y="981937"/>
                  <a:pt x="601133" y="1010769"/>
                </a:cubicBezTo>
                <a:cubicBezTo>
                  <a:pt x="605302" y="1018272"/>
                  <a:pt x="602653" y="1028026"/>
                  <a:pt x="605367" y="1036169"/>
                </a:cubicBezTo>
                <a:cubicBezTo>
                  <a:pt x="609399" y="1048265"/>
                  <a:pt x="616856" y="1050884"/>
                  <a:pt x="626533" y="1057335"/>
                </a:cubicBezTo>
                <a:lnTo>
                  <a:pt x="643467" y="1082735"/>
                </a:lnTo>
                <a:lnTo>
                  <a:pt x="651933" y="1095435"/>
                </a:lnTo>
                <a:cubicBezTo>
                  <a:pt x="650522" y="1099668"/>
                  <a:pt x="647146" y="1103707"/>
                  <a:pt x="647700" y="1108135"/>
                </a:cubicBezTo>
                <a:cubicBezTo>
                  <a:pt x="648643" y="1115676"/>
                  <a:pt x="653499" y="1122187"/>
                  <a:pt x="656167" y="1129302"/>
                </a:cubicBezTo>
                <a:cubicBezTo>
                  <a:pt x="657734" y="1133480"/>
                  <a:pt x="658989" y="1137769"/>
                  <a:pt x="660400" y="1142002"/>
                </a:cubicBezTo>
                <a:cubicBezTo>
                  <a:pt x="688622" y="1140591"/>
                  <a:pt x="716809" y="1137769"/>
                  <a:pt x="745067" y="1137769"/>
                </a:cubicBezTo>
                <a:cubicBezTo>
                  <a:pt x="797177" y="1137769"/>
                  <a:pt x="803483" y="1139744"/>
                  <a:pt x="842433" y="1146235"/>
                </a:cubicBezTo>
                <a:cubicBezTo>
                  <a:pt x="881285" y="1159188"/>
                  <a:pt x="820796" y="1137534"/>
                  <a:pt x="872067" y="1163169"/>
                </a:cubicBezTo>
                <a:cubicBezTo>
                  <a:pt x="877271" y="1165771"/>
                  <a:pt x="883356" y="1165991"/>
                  <a:pt x="889000" y="1167402"/>
                </a:cubicBezTo>
                <a:cubicBezTo>
                  <a:pt x="906164" y="1178845"/>
                  <a:pt x="912135" y="1185635"/>
                  <a:pt x="939800" y="1180102"/>
                </a:cubicBezTo>
                <a:cubicBezTo>
                  <a:pt x="944176" y="1179227"/>
                  <a:pt x="941558" y="1171115"/>
                  <a:pt x="944033" y="1167402"/>
                </a:cubicBezTo>
                <a:cubicBezTo>
                  <a:pt x="947354" y="1162421"/>
                  <a:pt x="951107" y="1156748"/>
                  <a:pt x="956733" y="1154702"/>
                </a:cubicBezTo>
                <a:cubicBezTo>
                  <a:pt x="967425" y="1150814"/>
                  <a:pt x="979311" y="1151880"/>
                  <a:pt x="990600" y="1150469"/>
                </a:cubicBezTo>
                <a:cubicBezTo>
                  <a:pt x="992011" y="1142002"/>
                  <a:pt x="990575" y="1132522"/>
                  <a:pt x="994833" y="1125069"/>
                </a:cubicBezTo>
                <a:cubicBezTo>
                  <a:pt x="997047" y="1121195"/>
                  <a:pt x="1003542" y="1122831"/>
                  <a:pt x="1007533" y="1120835"/>
                </a:cubicBezTo>
                <a:cubicBezTo>
                  <a:pt x="1012084" y="1118560"/>
                  <a:pt x="1016000" y="1115191"/>
                  <a:pt x="1020233" y="1112369"/>
                </a:cubicBezTo>
                <a:cubicBezTo>
                  <a:pt x="1025878" y="1113780"/>
                  <a:pt x="1031963" y="1114000"/>
                  <a:pt x="1037167" y="1116602"/>
                </a:cubicBezTo>
                <a:cubicBezTo>
                  <a:pt x="1088426" y="1142231"/>
                  <a:pt x="1027955" y="1120588"/>
                  <a:pt x="1066800" y="1133535"/>
                </a:cubicBezTo>
                <a:cubicBezTo>
                  <a:pt x="1068211" y="1137768"/>
                  <a:pt x="1067878" y="1143080"/>
                  <a:pt x="1071033" y="1146235"/>
                </a:cubicBezTo>
                <a:cubicBezTo>
                  <a:pt x="1074188" y="1149390"/>
                  <a:pt x="1079370" y="1149534"/>
                  <a:pt x="1083733" y="1150469"/>
                </a:cubicBezTo>
                <a:cubicBezTo>
                  <a:pt x="1148588" y="1164366"/>
                  <a:pt x="1111402" y="1152635"/>
                  <a:pt x="1143000" y="1163169"/>
                </a:cubicBezTo>
                <a:cubicBezTo>
                  <a:pt x="1160588" y="1151443"/>
                  <a:pt x="1169901" y="1141353"/>
                  <a:pt x="1198033" y="1158935"/>
                </a:cubicBezTo>
                <a:cubicBezTo>
                  <a:pt x="1200562" y="1160516"/>
                  <a:pt x="1182369" y="1186665"/>
                  <a:pt x="1181100" y="1188569"/>
                </a:cubicBezTo>
                <a:cubicBezTo>
                  <a:pt x="1179689" y="1201269"/>
                  <a:pt x="1178968" y="1214065"/>
                  <a:pt x="1176867" y="1226669"/>
                </a:cubicBezTo>
                <a:cubicBezTo>
                  <a:pt x="1176133" y="1231071"/>
                  <a:pt x="1173077" y="1234929"/>
                  <a:pt x="1172633" y="1239369"/>
                </a:cubicBezTo>
                <a:cubicBezTo>
                  <a:pt x="1170294" y="1262754"/>
                  <a:pt x="1181266" y="1302702"/>
                  <a:pt x="1159933" y="1324035"/>
                </a:cubicBezTo>
                <a:cubicBezTo>
                  <a:pt x="1156335" y="1327633"/>
                  <a:pt x="1151466" y="1329680"/>
                  <a:pt x="1147233" y="1332502"/>
                </a:cubicBezTo>
                <a:cubicBezTo>
                  <a:pt x="1143041" y="1345080"/>
                  <a:pt x="1140364" y="1360538"/>
                  <a:pt x="1130300" y="1370602"/>
                </a:cubicBezTo>
                <a:cubicBezTo>
                  <a:pt x="1126702" y="1374200"/>
                  <a:pt x="1121740" y="1376112"/>
                  <a:pt x="1117600" y="1379069"/>
                </a:cubicBezTo>
                <a:cubicBezTo>
                  <a:pt x="1111859" y="1383170"/>
                  <a:pt x="1105656" y="1386780"/>
                  <a:pt x="1100667" y="1391769"/>
                </a:cubicBezTo>
                <a:cubicBezTo>
                  <a:pt x="1072449" y="1419987"/>
                  <a:pt x="1113362" y="1390362"/>
                  <a:pt x="1079500" y="1412935"/>
                </a:cubicBezTo>
                <a:cubicBezTo>
                  <a:pt x="1075267" y="1418580"/>
                  <a:pt x="1070301" y="1423743"/>
                  <a:pt x="1066800" y="1429869"/>
                </a:cubicBezTo>
                <a:cubicBezTo>
                  <a:pt x="1064586" y="1433743"/>
                  <a:pt x="1065042" y="1438856"/>
                  <a:pt x="1062567" y="1442569"/>
                </a:cubicBezTo>
                <a:cubicBezTo>
                  <a:pt x="1059246" y="1447550"/>
                  <a:pt x="1053543" y="1450543"/>
                  <a:pt x="1049867" y="1455269"/>
                </a:cubicBezTo>
                <a:cubicBezTo>
                  <a:pt x="1023273" y="1489460"/>
                  <a:pt x="1044819" y="1472746"/>
                  <a:pt x="1020233" y="1489135"/>
                </a:cubicBezTo>
                <a:cubicBezTo>
                  <a:pt x="1008432" y="1506837"/>
                  <a:pt x="1005522" y="1514800"/>
                  <a:pt x="990600" y="1527235"/>
                </a:cubicBezTo>
                <a:cubicBezTo>
                  <a:pt x="986691" y="1530492"/>
                  <a:pt x="982133" y="1532880"/>
                  <a:pt x="977900" y="1535702"/>
                </a:cubicBezTo>
                <a:cubicBezTo>
                  <a:pt x="973667" y="1545580"/>
                  <a:pt x="958320" y="1557079"/>
                  <a:pt x="965200" y="1565335"/>
                </a:cubicBezTo>
                <a:cubicBezTo>
                  <a:pt x="972483" y="1574075"/>
                  <a:pt x="987690" y="1561102"/>
                  <a:pt x="999067" y="1561102"/>
                </a:cubicBezTo>
                <a:cubicBezTo>
                  <a:pt x="1023097" y="1561102"/>
                  <a:pt x="1047044" y="1563924"/>
                  <a:pt x="1071033" y="1565335"/>
                </a:cubicBezTo>
                <a:cubicBezTo>
                  <a:pt x="1079500" y="1568157"/>
                  <a:pt x="1088451" y="1569811"/>
                  <a:pt x="1096433" y="1573802"/>
                </a:cubicBezTo>
                <a:cubicBezTo>
                  <a:pt x="1102078" y="1576624"/>
                  <a:pt x="1107458" y="1580053"/>
                  <a:pt x="1113367" y="1582269"/>
                </a:cubicBezTo>
                <a:cubicBezTo>
                  <a:pt x="1123470" y="1586058"/>
                  <a:pt x="1146922" y="1589272"/>
                  <a:pt x="1155700" y="1590735"/>
                </a:cubicBezTo>
                <a:cubicBezTo>
                  <a:pt x="1159933" y="1592146"/>
                  <a:pt x="1163938" y="1594969"/>
                  <a:pt x="1168400" y="1594969"/>
                </a:cubicBezTo>
                <a:cubicBezTo>
                  <a:pt x="1227048" y="1594969"/>
                  <a:pt x="1217342" y="1596998"/>
                  <a:pt x="1248833" y="1586502"/>
                </a:cubicBezTo>
                <a:cubicBezTo>
                  <a:pt x="1250244" y="1582269"/>
                  <a:pt x="1251841" y="1578093"/>
                  <a:pt x="1253067" y="1573802"/>
                </a:cubicBezTo>
                <a:cubicBezTo>
                  <a:pt x="1254665" y="1568208"/>
                  <a:pt x="1253575" y="1561339"/>
                  <a:pt x="1257300" y="1556869"/>
                </a:cubicBezTo>
                <a:cubicBezTo>
                  <a:pt x="1261325" y="1552039"/>
                  <a:pt x="1280196" y="1546415"/>
                  <a:pt x="1286933" y="1544169"/>
                </a:cubicBezTo>
                <a:cubicBezTo>
                  <a:pt x="1311199" y="1507772"/>
                  <a:pt x="1282106" y="1553823"/>
                  <a:pt x="1299633" y="1518769"/>
                </a:cubicBezTo>
                <a:cubicBezTo>
                  <a:pt x="1305526" y="1506982"/>
                  <a:pt x="1311438" y="1502731"/>
                  <a:pt x="1320800" y="1493369"/>
                </a:cubicBezTo>
                <a:cubicBezTo>
                  <a:pt x="1322211" y="1489136"/>
                  <a:pt x="1322866" y="1484570"/>
                  <a:pt x="1325033" y="1480669"/>
                </a:cubicBezTo>
                <a:cubicBezTo>
                  <a:pt x="1329988" y="1471750"/>
                  <a:pt x="1340901" y="1450556"/>
                  <a:pt x="1354667" y="1446802"/>
                </a:cubicBezTo>
                <a:cubicBezTo>
                  <a:pt x="1365643" y="1443809"/>
                  <a:pt x="1377244" y="1443980"/>
                  <a:pt x="1388533" y="1442569"/>
                </a:cubicBezTo>
                <a:cubicBezTo>
                  <a:pt x="1394178" y="1441158"/>
                  <a:pt x="1400019" y="1440378"/>
                  <a:pt x="1405467" y="1438335"/>
                </a:cubicBezTo>
                <a:cubicBezTo>
                  <a:pt x="1411376" y="1436119"/>
                  <a:pt x="1416600" y="1432355"/>
                  <a:pt x="1422400" y="1429869"/>
                </a:cubicBezTo>
                <a:cubicBezTo>
                  <a:pt x="1426502" y="1428111"/>
                  <a:pt x="1430867" y="1427046"/>
                  <a:pt x="1435100" y="1425635"/>
                </a:cubicBezTo>
                <a:cubicBezTo>
                  <a:pt x="1436511" y="1419991"/>
                  <a:pt x="1435698" y="1413245"/>
                  <a:pt x="1439333" y="1408702"/>
                </a:cubicBezTo>
                <a:cubicBezTo>
                  <a:pt x="1442121" y="1405218"/>
                  <a:pt x="1448320" y="1406944"/>
                  <a:pt x="1452033" y="1404469"/>
                </a:cubicBezTo>
                <a:cubicBezTo>
                  <a:pt x="1457014" y="1401148"/>
                  <a:pt x="1460500" y="1396002"/>
                  <a:pt x="1464733" y="1391769"/>
                </a:cubicBezTo>
                <a:cubicBezTo>
                  <a:pt x="1471880" y="1370328"/>
                  <a:pt x="1481861" y="1352215"/>
                  <a:pt x="1468967" y="1328269"/>
                </a:cubicBezTo>
                <a:cubicBezTo>
                  <a:pt x="1464143" y="1319309"/>
                  <a:pt x="1443567" y="1311335"/>
                  <a:pt x="1443567" y="1311335"/>
                </a:cubicBezTo>
                <a:cubicBezTo>
                  <a:pt x="1442156" y="1298635"/>
                  <a:pt x="1443374" y="1285357"/>
                  <a:pt x="1439333" y="1273235"/>
                </a:cubicBezTo>
                <a:cubicBezTo>
                  <a:pt x="1436115" y="1263582"/>
                  <a:pt x="1422400" y="1247835"/>
                  <a:pt x="1422400" y="1247835"/>
                </a:cubicBezTo>
                <a:cubicBezTo>
                  <a:pt x="1419578" y="1239368"/>
                  <a:pt x="1415683" y="1231186"/>
                  <a:pt x="1413933" y="1222435"/>
                </a:cubicBezTo>
                <a:cubicBezTo>
                  <a:pt x="1408559" y="1195564"/>
                  <a:pt x="1411445" y="1208249"/>
                  <a:pt x="1405467" y="1184335"/>
                </a:cubicBezTo>
                <a:cubicBezTo>
                  <a:pt x="1400247" y="1137365"/>
                  <a:pt x="1405274" y="1158358"/>
                  <a:pt x="1392767" y="1120835"/>
                </a:cubicBezTo>
                <a:lnTo>
                  <a:pt x="1392767" y="1120835"/>
                </a:lnTo>
                <a:cubicBezTo>
                  <a:pt x="1391356" y="1113780"/>
                  <a:pt x="1390808" y="1106495"/>
                  <a:pt x="1388533" y="1099669"/>
                </a:cubicBezTo>
                <a:cubicBezTo>
                  <a:pt x="1386537" y="1093682"/>
                  <a:pt x="1382553" y="1088536"/>
                  <a:pt x="1380067" y="1082735"/>
                </a:cubicBezTo>
                <a:cubicBezTo>
                  <a:pt x="1378309" y="1078633"/>
                  <a:pt x="1377244" y="1074268"/>
                  <a:pt x="1375833" y="1070035"/>
                </a:cubicBezTo>
                <a:cubicBezTo>
                  <a:pt x="1374422" y="1055924"/>
                  <a:pt x="1375830" y="1041238"/>
                  <a:pt x="1371600" y="1027702"/>
                </a:cubicBezTo>
                <a:cubicBezTo>
                  <a:pt x="1368565" y="1017990"/>
                  <a:pt x="1357885" y="1011955"/>
                  <a:pt x="1354667" y="1002302"/>
                </a:cubicBezTo>
                <a:cubicBezTo>
                  <a:pt x="1353256" y="998069"/>
                  <a:pt x="1351515" y="993931"/>
                  <a:pt x="1350433" y="989602"/>
                </a:cubicBezTo>
                <a:cubicBezTo>
                  <a:pt x="1348688" y="982621"/>
                  <a:pt x="1349418" y="974871"/>
                  <a:pt x="1346200" y="968435"/>
                </a:cubicBezTo>
                <a:cubicBezTo>
                  <a:pt x="1343523" y="963080"/>
                  <a:pt x="1338698" y="958705"/>
                  <a:pt x="1333500" y="955735"/>
                </a:cubicBezTo>
                <a:cubicBezTo>
                  <a:pt x="1328449" y="952848"/>
                  <a:pt x="1322161" y="953100"/>
                  <a:pt x="1316567" y="951502"/>
                </a:cubicBezTo>
                <a:cubicBezTo>
                  <a:pt x="1274024" y="939348"/>
                  <a:pt x="1339911" y="956281"/>
                  <a:pt x="1286933" y="943035"/>
                </a:cubicBezTo>
                <a:cubicBezTo>
                  <a:pt x="1288344" y="938802"/>
                  <a:pt x="1288379" y="933819"/>
                  <a:pt x="1291167" y="930335"/>
                </a:cubicBezTo>
                <a:cubicBezTo>
                  <a:pt x="1294345" y="926362"/>
                  <a:pt x="1300269" y="925467"/>
                  <a:pt x="1303867" y="921869"/>
                </a:cubicBezTo>
                <a:cubicBezTo>
                  <a:pt x="1307465" y="918271"/>
                  <a:pt x="1309511" y="913402"/>
                  <a:pt x="1312333" y="909169"/>
                </a:cubicBezTo>
                <a:cubicBezTo>
                  <a:pt x="1310922" y="900702"/>
                  <a:pt x="1312425" y="891183"/>
                  <a:pt x="1308100" y="883769"/>
                </a:cubicBezTo>
                <a:cubicBezTo>
                  <a:pt x="1302067" y="873426"/>
                  <a:pt x="1282700" y="858369"/>
                  <a:pt x="1282700" y="858369"/>
                </a:cubicBezTo>
                <a:cubicBezTo>
                  <a:pt x="1281289" y="851313"/>
                  <a:pt x="1280360" y="844144"/>
                  <a:pt x="1278467" y="837202"/>
                </a:cubicBezTo>
                <a:cubicBezTo>
                  <a:pt x="1276119" y="828592"/>
                  <a:pt x="1270000" y="811802"/>
                  <a:pt x="1270000" y="811802"/>
                </a:cubicBezTo>
                <a:cubicBezTo>
                  <a:pt x="1272822" y="803335"/>
                  <a:pt x="1276303" y="795060"/>
                  <a:pt x="1278467" y="786402"/>
                </a:cubicBezTo>
                <a:cubicBezTo>
                  <a:pt x="1279878" y="780758"/>
                  <a:pt x="1280408" y="774817"/>
                  <a:pt x="1282700" y="769469"/>
                </a:cubicBezTo>
                <a:cubicBezTo>
                  <a:pt x="1284704" y="764792"/>
                  <a:pt x="1288345" y="761002"/>
                  <a:pt x="1291167" y="756769"/>
                </a:cubicBezTo>
                <a:cubicBezTo>
                  <a:pt x="1299791" y="730895"/>
                  <a:pt x="1301625" y="730868"/>
                  <a:pt x="1291167" y="689035"/>
                </a:cubicBezTo>
                <a:cubicBezTo>
                  <a:pt x="1289715" y="683227"/>
                  <a:pt x="1282700" y="680568"/>
                  <a:pt x="1278467" y="676335"/>
                </a:cubicBezTo>
                <a:lnTo>
                  <a:pt x="1270000" y="650935"/>
                </a:lnTo>
                <a:cubicBezTo>
                  <a:pt x="1268589" y="646702"/>
                  <a:pt x="1266849" y="642564"/>
                  <a:pt x="1265767" y="638235"/>
                </a:cubicBezTo>
                <a:cubicBezTo>
                  <a:pt x="1264356" y="632591"/>
                  <a:pt x="1264617" y="626236"/>
                  <a:pt x="1261533" y="621302"/>
                </a:cubicBezTo>
                <a:cubicBezTo>
                  <a:pt x="1257302" y="614533"/>
                  <a:pt x="1250244" y="610013"/>
                  <a:pt x="1244600" y="604369"/>
                </a:cubicBezTo>
                <a:cubicBezTo>
                  <a:pt x="1243189" y="581791"/>
                  <a:pt x="1244803" y="558818"/>
                  <a:pt x="1240367" y="536635"/>
                </a:cubicBezTo>
                <a:cubicBezTo>
                  <a:pt x="1238983" y="529717"/>
                  <a:pt x="1230822" y="526013"/>
                  <a:pt x="1227667" y="519702"/>
                </a:cubicBezTo>
                <a:cubicBezTo>
                  <a:pt x="1225065" y="514498"/>
                  <a:pt x="1225031" y="508363"/>
                  <a:pt x="1223433" y="502769"/>
                </a:cubicBezTo>
                <a:cubicBezTo>
                  <a:pt x="1222207" y="498478"/>
                  <a:pt x="1220426" y="494360"/>
                  <a:pt x="1219200" y="490069"/>
                </a:cubicBezTo>
                <a:cubicBezTo>
                  <a:pt x="1217602" y="484474"/>
                  <a:pt x="1217259" y="478483"/>
                  <a:pt x="1214967" y="473135"/>
                </a:cubicBezTo>
                <a:cubicBezTo>
                  <a:pt x="1209205" y="459691"/>
                  <a:pt x="1194034" y="447813"/>
                  <a:pt x="1181100" y="443502"/>
                </a:cubicBezTo>
                <a:lnTo>
                  <a:pt x="1168400" y="439269"/>
                </a:lnTo>
                <a:cubicBezTo>
                  <a:pt x="1164656" y="428037"/>
                  <a:pt x="1157585" y="415936"/>
                  <a:pt x="1172633" y="405402"/>
                </a:cubicBezTo>
                <a:cubicBezTo>
                  <a:pt x="1182166" y="398729"/>
                  <a:pt x="1206500" y="396935"/>
                  <a:pt x="1206500" y="396935"/>
                </a:cubicBezTo>
                <a:cubicBezTo>
                  <a:pt x="1213778" y="375099"/>
                  <a:pt x="1212694" y="384439"/>
                  <a:pt x="1206500" y="350369"/>
                </a:cubicBezTo>
                <a:cubicBezTo>
                  <a:pt x="1205702" y="345979"/>
                  <a:pt x="1204742" y="341382"/>
                  <a:pt x="1202267" y="337669"/>
                </a:cubicBezTo>
                <a:cubicBezTo>
                  <a:pt x="1198946" y="332688"/>
                  <a:pt x="1193047" y="329841"/>
                  <a:pt x="1189567" y="324969"/>
                </a:cubicBezTo>
                <a:cubicBezTo>
                  <a:pt x="1185899" y="319834"/>
                  <a:pt x="1184231" y="313514"/>
                  <a:pt x="1181100" y="308035"/>
                </a:cubicBezTo>
                <a:cubicBezTo>
                  <a:pt x="1178576" y="303617"/>
                  <a:pt x="1175455" y="299568"/>
                  <a:pt x="1172633" y="295335"/>
                </a:cubicBezTo>
                <a:cubicBezTo>
                  <a:pt x="1164166" y="296746"/>
                  <a:pt x="1155650" y="297886"/>
                  <a:pt x="1147233" y="299569"/>
                </a:cubicBezTo>
                <a:cubicBezTo>
                  <a:pt x="1141528" y="300710"/>
                  <a:pt x="1134086" y="299385"/>
                  <a:pt x="1130300" y="303802"/>
                </a:cubicBezTo>
                <a:cubicBezTo>
                  <a:pt x="1124492" y="310578"/>
                  <a:pt x="1130300" y="326380"/>
                  <a:pt x="1121833" y="329202"/>
                </a:cubicBezTo>
                <a:cubicBezTo>
                  <a:pt x="1098340" y="337032"/>
                  <a:pt x="1113561" y="332881"/>
                  <a:pt x="1075267" y="337669"/>
                </a:cubicBezTo>
                <a:cubicBezTo>
                  <a:pt x="1056600" y="365668"/>
                  <a:pt x="1068811" y="355327"/>
                  <a:pt x="1007533" y="346135"/>
                </a:cubicBezTo>
                <a:cubicBezTo>
                  <a:pt x="1007518" y="346133"/>
                  <a:pt x="975790" y="335554"/>
                  <a:pt x="969433" y="333435"/>
                </a:cubicBezTo>
                <a:lnTo>
                  <a:pt x="956733" y="329202"/>
                </a:lnTo>
                <a:cubicBezTo>
                  <a:pt x="952500" y="327791"/>
                  <a:pt x="948362" y="326051"/>
                  <a:pt x="944033" y="324969"/>
                </a:cubicBezTo>
                <a:cubicBezTo>
                  <a:pt x="938389" y="323558"/>
                  <a:pt x="932548" y="322778"/>
                  <a:pt x="927100" y="320735"/>
                </a:cubicBezTo>
                <a:cubicBezTo>
                  <a:pt x="921191" y="318519"/>
                  <a:pt x="915967" y="314755"/>
                  <a:pt x="910167" y="312269"/>
                </a:cubicBezTo>
                <a:cubicBezTo>
                  <a:pt x="896899" y="306583"/>
                  <a:pt x="887298" y="306340"/>
                  <a:pt x="872067" y="303802"/>
                </a:cubicBezTo>
                <a:cubicBezTo>
                  <a:pt x="837562" y="280798"/>
                  <a:pt x="890043" y="312828"/>
                  <a:pt x="808567" y="291102"/>
                </a:cubicBezTo>
                <a:cubicBezTo>
                  <a:pt x="796474" y="287877"/>
                  <a:pt x="795614" y="272273"/>
                  <a:pt x="787400" y="265702"/>
                </a:cubicBezTo>
                <a:cubicBezTo>
                  <a:pt x="781916" y="261315"/>
                  <a:pt x="749557" y="257278"/>
                  <a:pt x="749300" y="257235"/>
                </a:cubicBezTo>
                <a:cubicBezTo>
                  <a:pt x="723262" y="244217"/>
                  <a:pt x="737622" y="252272"/>
                  <a:pt x="706967" y="231835"/>
                </a:cubicBezTo>
                <a:lnTo>
                  <a:pt x="694267" y="223369"/>
                </a:lnTo>
                <a:cubicBezTo>
                  <a:pt x="690034" y="220547"/>
                  <a:pt x="686394" y="216511"/>
                  <a:pt x="681567" y="214902"/>
                </a:cubicBezTo>
                <a:lnTo>
                  <a:pt x="668867" y="210669"/>
                </a:lnTo>
                <a:cubicBezTo>
                  <a:pt x="664634" y="207847"/>
                  <a:pt x="660931" y="203988"/>
                  <a:pt x="656167" y="202202"/>
                </a:cubicBezTo>
                <a:cubicBezTo>
                  <a:pt x="649430" y="199676"/>
                  <a:pt x="641247" y="201539"/>
                  <a:pt x="635000" y="197969"/>
                </a:cubicBezTo>
                <a:cubicBezTo>
                  <a:pt x="630582" y="195445"/>
                  <a:pt x="630848" y="187966"/>
                  <a:pt x="626533" y="185269"/>
                </a:cubicBezTo>
                <a:cubicBezTo>
                  <a:pt x="612758" y="176659"/>
                  <a:pt x="586389" y="174696"/>
                  <a:pt x="571500" y="172569"/>
                </a:cubicBezTo>
                <a:cubicBezTo>
                  <a:pt x="565856" y="166924"/>
                  <a:pt x="557870" y="162902"/>
                  <a:pt x="554567" y="155635"/>
                </a:cubicBezTo>
                <a:cubicBezTo>
                  <a:pt x="550438" y="146551"/>
                  <a:pt x="554386" y="135120"/>
                  <a:pt x="550333" y="126002"/>
                </a:cubicBezTo>
                <a:cubicBezTo>
                  <a:pt x="547478" y="119579"/>
                  <a:pt x="530569" y="115181"/>
                  <a:pt x="524933" y="113302"/>
                </a:cubicBezTo>
                <a:cubicBezTo>
                  <a:pt x="500704" y="89073"/>
                  <a:pt x="525965" y="109413"/>
                  <a:pt x="486833" y="96369"/>
                </a:cubicBezTo>
                <a:cubicBezTo>
                  <a:pt x="482006" y="94760"/>
                  <a:pt x="478810" y="89906"/>
                  <a:pt x="474133" y="87902"/>
                </a:cubicBezTo>
                <a:cubicBezTo>
                  <a:pt x="455119" y="79753"/>
                  <a:pt x="460995" y="87683"/>
                  <a:pt x="444500" y="79435"/>
                </a:cubicBezTo>
                <a:cubicBezTo>
                  <a:pt x="426345" y="70358"/>
                  <a:pt x="435955" y="71379"/>
                  <a:pt x="419100" y="58269"/>
                </a:cubicBezTo>
                <a:cubicBezTo>
                  <a:pt x="397264" y="41285"/>
                  <a:pt x="400163" y="43489"/>
                  <a:pt x="381000" y="37102"/>
                </a:cubicBezTo>
                <a:cubicBezTo>
                  <a:pt x="379589" y="25813"/>
                  <a:pt x="387287" y="7567"/>
                  <a:pt x="376767" y="3235"/>
                </a:cubicBezTo>
                <a:cubicBezTo>
                  <a:pt x="355849" y="-5378"/>
                  <a:pt x="331588" y="5734"/>
                  <a:pt x="309033" y="7469"/>
                </a:cubicBezTo>
                <a:cubicBezTo>
                  <a:pt x="294893" y="8557"/>
                  <a:pt x="280845" y="10692"/>
                  <a:pt x="266700" y="11702"/>
                </a:cubicBezTo>
                <a:cubicBezTo>
                  <a:pt x="241325" y="13514"/>
                  <a:pt x="215900" y="14524"/>
                  <a:pt x="190500" y="15935"/>
                </a:cubicBezTo>
                <a:cubicBezTo>
                  <a:pt x="188504" y="21922"/>
                  <a:pt x="182033" y="40256"/>
                  <a:pt x="182033" y="45569"/>
                </a:cubicBezTo>
                <a:cubicBezTo>
                  <a:pt x="182033" y="51387"/>
                  <a:pt x="184595" y="56929"/>
                  <a:pt x="186267" y="62502"/>
                </a:cubicBezTo>
                <a:cubicBezTo>
                  <a:pt x="197938" y="101405"/>
                  <a:pt x="188872" y="75530"/>
                  <a:pt x="203200" y="100602"/>
                </a:cubicBezTo>
                <a:cubicBezTo>
                  <a:pt x="206331" y="106081"/>
                  <a:pt x="207205" y="113073"/>
                  <a:pt x="211667" y="117535"/>
                </a:cubicBezTo>
                <a:cubicBezTo>
                  <a:pt x="217485" y="123353"/>
                  <a:pt x="225778" y="126002"/>
                  <a:pt x="232833" y="130235"/>
                </a:cubicBezTo>
                <a:cubicBezTo>
                  <a:pt x="235655" y="135880"/>
                  <a:pt x="240776" y="140880"/>
                  <a:pt x="241300" y="147169"/>
                </a:cubicBezTo>
                <a:cubicBezTo>
                  <a:pt x="242245" y="158506"/>
                  <a:pt x="237067" y="169658"/>
                  <a:pt x="237067" y="181035"/>
                </a:cubicBezTo>
                <a:cubicBezTo>
                  <a:pt x="237067" y="203850"/>
                  <a:pt x="239544" y="203800"/>
                  <a:pt x="249767" y="219135"/>
                </a:cubicBezTo>
                <a:cubicBezTo>
                  <a:pt x="251178" y="223368"/>
                  <a:pt x="254000" y="227373"/>
                  <a:pt x="254000" y="231835"/>
                </a:cubicBezTo>
                <a:cubicBezTo>
                  <a:pt x="254000" y="244752"/>
                  <a:pt x="248875" y="254006"/>
                  <a:pt x="245533" y="265702"/>
                </a:cubicBezTo>
                <a:cubicBezTo>
                  <a:pt x="241097" y="281226"/>
                  <a:pt x="243625" y="283343"/>
                  <a:pt x="232833" y="295335"/>
                </a:cubicBezTo>
                <a:cubicBezTo>
                  <a:pt x="223488" y="305718"/>
                  <a:pt x="213078" y="315091"/>
                  <a:pt x="203200" y="324969"/>
                </a:cubicBezTo>
                <a:cubicBezTo>
                  <a:pt x="198967" y="329202"/>
                  <a:pt x="193821" y="332688"/>
                  <a:pt x="190500" y="337669"/>
                </a:cubicBezTo>
                <a:cubicBezTo>
                  <a:pt x="187678" y="341902"/>
                  <a:pt x="185631" y="346771"/>
                  <a:pt x="182033" y="350369"/>
                </a:cubicBezTo>
                <a:cubicBezTo>
                  <a:pt x="178435" y="353966"/>
                  <a:pt x="174364" y="358080"/>
                  <a:pt x="169333" y="358835"/>
                </a:cubicBezTo>
                <a:cubicBezTo>
                  <a:pt x="145569" y="362400"/>
                  <a:pt x="121356" y="361658"/>
                  <a:pt x="97367" y="363069"/>
                </a:cubicBezTo>
                <a:lnTo>
                  <a:pt x="88900" y="388469"/>
                </a:lnTo>
                <a:cubicBezTo>
                  <a:pt x="87489" y="392702"/>
                  <a:pt x="88900" y="399758"/>
                  <a:pt x="84667" y="401169"/>
                </a:cubicBezTo>
                <a:lnTo>
                  <a:pt x="71967" y="405402"/>
                </a:lnTo>
                <a:cubicBezTo>
                  <a:pt x="67734" y="401169"/>
                  <a:pt x="62237" y="397900"/>
                  <a:pt x="59267" y="392702"/>
                </a:cubicBezTo>
                <a:cubicBezTo>
                  <a:pt x="56380" y="387651"/>
                  <a:pt x="57325" y="381117"/>
                  <a:pt x="55033" y="375769"/>
                </a:cubicBezTo>
                <a:cubicBezTo>
                  <a:pt x="49388" y="362598"/>
                  <a:pt x="45157" y="362129"/>
                  <a:pt x="33867" y="354602"/>
                </a:cubicBezTo>
                <a:cubicBezTo>
                  <a:pt x="32456" y="358835"/>
                  <a:pt x="29633" y="362840"/>
                  <a:pt x="29633" y="367302"/>
                </a:cubicBezTo>
                <a:cubicBezTo>
                  <a:pt x="29633" y="386978"/>
                  <a:pt x="42869" y="373773"/>
                  <a:pt x="29633" y="396935"/>
                </a:cubicBezTo>
                <a:cubicBezTo>
                  <a:pt x="26663" y="402133"/>
                  <a:pt x="21166" y="405402"/>
                  <a:pt x="16933" y="409635"/>
                </a:cubicBezTo>
                <a:lnTo>
                  <a:pt x="0" y="396935"/>
                </a:lnTo>
                <a:close/>
              </a:path>
            </a:pathLst>
          </a:custGeom>
          <a:solidFill>
            <a:srgbClr val="00B050">
              <a:alpha val="50000"/>
            </a:srgbClr>
          </a:solidFill>
          <a:ln w="9525">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35"/>
          <p:cNvSpPr/>
          <p:nvPr/>
        </p:nvSpPr>
        <p:spPr>
          <a:xfrm>
            <a:off x="6835548" y="4936671"/>
            <a:ext cx="126296" cy="109094"/>
          </a:xfrm>
          <a:prstGeom prst="ellipse">
            <a:avLst/>
          </a:prstGeom>
          <a:solidFill>
            <a:srgbClr val="B97F5F"/>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p:cNvSpPr/>
          <p:nvPr/>
        </p:nvSpPr>
        <p:spPr>
          <a:xfrm>
            <a:off x="7016117" y="4936671"/>
            <a:ext cx="126296" cy="109094"/>
          </a:xfrm>
          <a:prstGeom prst="ellipse">
            <a:avLst/>
          </a:prstGeom>
          <a:solidFill>
            <a:srgbClr val="00B0F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p:cNvSpPr/>
          <p:nvPr/>
        </p:nvSpPr>
        <p:spPr>
          <a:xfrm>
            <a:off x="9301760" y="2457063"/>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a:t>
            </a:r>
            <a:endParaRPr lang="de-DE" sz="800" dirty="0">
              <a:solidFill>
                <a:schemeClr val="tx1"/>
              </a:solidFill>
            </a:endParaRPr>
          </a:p>
        </p:txBody>
      </p:sp>
      <p:sp>
        <p:nvSpPr>
          <p:cNvPr id="40" name="Ellipse 39"/>
          <p:cNvSpPr/>
          <p:nvPr/>
        </p:nvSpPr>
        <p:spPr>
          <a:xfrm>
            <a:off x="6390040" y="4087621"/>
            <a:ext cx="126296" cy="109094"/>
          </a:xfrm>
          <a:prstGeom prst="ellipse">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p:cNvSpPr/>
          <p:nvPr/>
        </p:nvSpPr>
        <p:spPr>
          <a:xfrm>
            <a:off x="5643910" y="4919940"/>
            <a:ext cx="126296" cy="109094"/>
          </a:xfrm>
          <a:prstGeom prst="ellipse">
            <a:avLst/>
          </a:prstGeom>
          <a:solidFill>
            <a:srgbClr val="F2F2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p:cNvSpPr/>
          <p:nvPr/>
        </p:nvSpPr>
        <p:spPr>
          <a:xfrm>
            <a:off x="6497880" y="5400046"/>
            <a:ext cx="126296" cy="109094"/>
          </a:xfrm>
          <a:prstGeom prst="ellipse">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p:cNvSpPr/>
          <p:nvPr/>
        </p:nvSpPr>
        <p:spPr>
          <a:xfrm>
            <a:off x="9308291" y="5601432"/>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a:t>
            </a:r>
            <a:endParaRPr lang="de-DE" sz="800" dirty="0">
              <a:solidFill>
                <a:schemeClr val="tx1"/>
              </a:solidFill>
            </a:endParaRPr>
          </a:p>
        </p:txBody>
      </p:sp>
      <p:sp>
        <p:nvSpPr>
          <p:cNvPr id="46" name="Ellipse 45"/>
          <p:cNvSpPr/>
          <p:nvPr/>
        </p:nvSpPr>
        <p:spPr>
          <a:xfrm>
            <a:off x="7999834" y="4858601"/>
            <a:ext cx="126296" cy="109094"/>
          </a:xfrm>
          <a:prstGeom prst="ellipse">
            <a:avLst/>
          </a:prstGeom>
          <a:solidFill>
            <a:srgbClr val="00B05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p:cNvSpPr/>
          <p:nvPr/>
        </p:nvSpPr>
        <p:spPr>
          <a:xfrm>
            <a:off x="10786335" y="4587798"/>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4</a:t>
            </a:r>
            <a:endParaRPr lang="de-DE" sz="800" dirty="0">
              <a:solidFill>
                <a:schemeClr val="tx1"/>
              </a:solidFill>
            </a:endParaRPr>
          </a:p>
        </p:txBody>
      </p:sp>
      <p:sp>
        <p:nvSpPr>
          <p:cNvPr id="48" name="Ellipse 47"/>
          <p:cNvSpPr/>
          <p:nvPr/>
        </p:nvSpPr>
        <p:spPr>
          <a:xfrm>
            <a:off x="7531734" y="4061649"/>
            <a:ext cx="126296" cy="109094"/>
          </a:xfrm>
          <a:prstGeom prst="ellipse">
            <a:avLst/>
          </a:prstGeom>
          <a:solidFill>
            <a:schemeClr val="bg1"/>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p:cNvSpPr/>
          <p:nvPr/>
        </p:nvSpPr>
        <p:spPr>
          <a:xfrm>
            <a:off x="10770396" y="2488399"/>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2</a:t>
            </a:r>
          </a:p>
        </p:txBody>
      </p:sp>
      <p:sp>
        <p:nvSpPr>
          <p:cNvPr id="51" name="Textfeld 50"/>
          <p:cNvSpPr txBox="1"/>
          <p:nvPr/>
        </p:nvSpPr>
        <p:spPr>
          <a:xfrm>
            <a:off x="9465418" y="2396771"/>
            <a:ext cx="1340432" cy="246221"/>
          </a:xfrm>
          <a:prstGeom prst="rect">
            <a:avLst/>
          </a:prstGeom>
          <a:noFill/>
        </p:spPr>
        <p:txBody>
          <a:bodyPr wrap="none" rtlCol="0">
            <a:spAutoFit/>
          </a:bodyPr>
          <a:lstStyle/>
          <a:p>
            <a:r>
              <a:rPr lang="de-DE" sz="1000" dirty="0" smtClean="0">
                <a:solidFill>
                  <a:srgbClr val="18CFD8"/>
                </a:solidFill>
                <a:effectLst>
                  <a:outerShdw blurRad="38100" dist="38100" dir="2700000" algn="tl">
                    <a:srgbClr val="000000">
                      <a:alpha val="43137"/>
                    </a:srgbClr>
                  </a:outerShdw>
                </a:effectLst>
              </a:rPr>
              <a:t>Neubrandenburg I</a:t>
            </a:r>
            <a:endParaRPr lang="de-DE" sz="1000" dirty="0">
              <a:solidFill>
                <a:srgbClr val="18CFD8"/>
              </a:solidFill>
              <a:effectLst>
                <a:outerShdw blurRad="38100" dist="38100" dir="2700000" algn="tl">
                  <a:srgbClr val="000000">
                    <a:alpha val="43137"/>
                  </a:srgbClr>
                </a:outerShdw>
              </a:effectLst>
            </a:endParaRPr>
          </a:p>
        </p:txBody>
      </p:sp>
      <p:sp>
        <p:nvSpPr>
          <p:cNvPr id="52" name="Ellipse 51"/>
          <p:cNvSpPr/>
          <p:nvPr/>
        </p:nvSpPr>
        <p:spPr>
          <a:xfrm>
            <a:off x="6975288" y="4747305"/>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a:t>
            </a:r>
            <a:endParaRPr lang="de-DE" sz="800" dirty="0">
              <a:solidFill>
                <a:schemeClr val="tx1"/>
              </a:solidFill>
            </a:endParaRPr>
          </a:p>
        </p:txBody>
      </p:sp>
      <p:sp>
        <p:nvSpPr>
          <p:cNvPr id="53" name="Ellipse 52"/>
          <p:cNvSpPr/>
          <p:nvPr/>
        </p:nvSpPr>
        <p:spPr>
          <a:xfrm>
            <a:off x="7140037" y="4757214"/>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2</a:t>
            </a:r>
          </a:p>
        </p:txBody>
      </p:sp>
      <p:sp>
        <p:nvSpPr>
          <p:cNvPr id="54" name="Ellipse 53"/>
          <p:cNvSpPr/>
          <p:nvPr/>
        </p:nvSpPr>
        <p:spPr>
          <a:xfrm>
            <a:off x="5808932" y="4919940"/>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a:t>
            </a:r>
            <a:endParaRPr lang="de-DE" sz="800" dirty="0">
              <a:solidFill>
                <a:schemeClr val="tx1"/>
              </a:solidFill>
            </a:endParaRPr>
          </a:p>
        </p:txBody>
      </p:sp>
      <p:sp>
        <p:nvSpPr>
          <p:cNvPr id="55" name="Ellipse 54"/>
          <p:cNvSpPr/>
          <p:nvPr/>
        </p:nvSpPr>
        <p:spPr>
          <a:xfrm>
            <a:off x="8141998" y="4858601"/>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4</a:t>
            </a:r>
            <a:endParaRPr lang="de-DE" sz="800" dirty="0">
              <a:solidFill>
                <a:schemeClr val="tx1"/>
              </a:solidFill>
            </a:endParaRPr>
          </a:p>
        </p:txBody>
      </p:sp>
      <p:sp>
        <p:nvSpPr>
          <p:cNvPr id="56" name="Textfeld 55"/>
          <p:cNvSpPr txBox="1"/>
          <p:nvPr/>
        </p:nvSpPr>
        <p:spPr>
          <a:xfrm>
            <a:off x="10867224" y="4518580"/>
            <a:ext cx="764953" cy="246221"/>
          </a:xfrm>
          <a:prstGeom prst="rect">
            <a:avLst/>
          </a:prstGeom>
          <a:noFill/>
        </p:spPr>
        <p:txBody>
          <a:bodyPr wrap="none" rtlCol="0">
            <a:spAutoFit/>
          </a:bodyPr>
          <a:lstStyle/>
          <a:p>
            <a:r>
              <a:rPr lang="de-DE" sz="1000" dirty="0" smtClean="0">
                <a:solidFill>
                  <a:srgbClr val="00B050"/>
                </a:solidFill>
                <a:effectLst>
                  <a:outerShdw blurRad="38100" dist="38100" dir="2700000" algn="tl">
                    <a:srgbClr val="000000">
                      <a:alpha val="43137"/>
                    </a:srgbClr>
                  </a:outerShdw>
                </a:effectLst>
              </a:rPr>
              <a:t>Pasewalk</a:t>
            </a:r>
            <a:endParaRPr lang="de-DE" sz="1000" dirty="0">
              <a:solidFill>
                <a:srgbClr val="00B050"/>
              </a:solidFill>
              <a:effectLst>
                <a:outerShdw blurRad="38100" dist="38100" dir="2700000" algn="tl">
                  <a:srgbClr val="000000">
                    <a:alpha val="43137"/>
                  </a:srgbClr>
                </a:outerShdw>
              </a:effectLst>
            </a:endParaRPr>
          </a:p>
        </p:txBody>
      </p:sp>
      <p:sp>
        <p:nvSpPr>
          <p:cNvPr id="57" name="Textfeld 56"/>
          <p:cNvSpPr txBox="1"/>
          <p:nvPr/>
        </p:nvSpPr>
        <p:spPr>
          <a:xfrm>
            <a:off x="9510557" y="5504438"/>
            <a:ext cx="1087157" cy="246221"/>
          </a:xfrm>
          <a:prstGeom prst="rect">
            <a:avLst/>
          </a:prstGeom>
          <a:noFill/>
        </p:spPr>
        <p:txBody>
          <a:bodyPr wrap="none" rtlCol="0">
            <a:spAutoFit/>
          </a:bodyPr>
          <a:lstStyle/>
          <a:p>
            <a:r>
              <a:rPr lang="de-DE" sz="1000" dirty="0" smtClean="0">
                <a:solidFill>
                  <a:srgbClr val="FFFF00"/>
                </a:solidFill>
                <a:effectLst>
                  <a:outerShdw blurRad="38100" dist="38100" dir="2700000" algn="tl">
                    <a:srgbClr val="000000">
                      <a:alpha val="43137"/>
                    </a:srgbClr>
                  </a:outerShdw>
                </a:effectLst>
              </a:rPr>
              <a:t>Waren (Müritz)</a:t>
            </a:r>
            <a:endParaRPr lang="de-DE" sz="1000" dirty="0">
              <a:solidFill>
                <a:srgbClr val="FFFF00"/>
              </a:solidFill>
              <a:effectLst>
                <a:outerShdw blurRad="38100" dist="38100" dir="2700000" algn="tl">
                  <a:srgbClr val="000000">
                    <a:alpha val="43137"/>
                  </a:srgbClr>
                </a:outerShdw>
              </a:effectLst>
            </a:endParaRPr>
          </a:p>
        </p:txBody>
      </p:sp>
      <p:sp>
        <p:nvSpPr>
          <p:cNvPr id="58" name="Ellipse 57"/>
          <p:cNvSpPr/>
          <p:nvPr/>
        </p:nvSpPr>
        <p:spPr>
          <a:xfrm>
            <a:off x="9306431" y="2652586"/>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3</a:t>
            </a:r>
            <a:endParaRPr lang="de-DE" sz="800" dirty="0">
              <a:solidFill>
                <a:schemeClr val="tx1"/>
              </a:solidFill>
            </a:endParaRPr>
          </a:p>
        </p:txBody>
      </p:sp>
      <p:sp>
        <p:nvSpPr>
          <p:cNvPr id="59" name="Ellipse 58"/>
          <p:cNvSpPr/>
          <p:nvPr/>
        </p:nvSpPr>
        <p:spPr>
          <a:xfrm>
            <a:off x="10773127" y="2665479"/>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4</a:t>
            </a:r>
            <a:endParaRPr lang="de-DE" sz="800" dirty="0">
              <a:solidFill>
                <a:schemeClr val="tx1"/>
              </a:solidFill>
            </a:endParaRPr>
          </a:p>
        </p:txBody>
      </p:sp>
      <p:sp>
        <p:nvSpPr>
          <p:cNvPr id="60" name="Ellipse 59"/>
          <p:cNvSpPr/>
          <p:nvPr/>
        </p:nvSpPr>
        <p:spPr>
          <a:xfrm>
            <a:off x="9310990" y="2840568"/>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5</a:t>
            </a:r>
            <a:endParaRPr lang="de-DE" sz="800" dirty="0">
              <a:solidFill>
                <a:schemeClr val="tx1"/>
              </a:solidFill>
            </a:endParaRPr>
          </a:p>
        </p:txBody>
      </p:sp>
      <p:sp>
        <p:nvSpPr>
          <p:cNvPr id="61" name="Ellipse 60"/>
          <p:cNvSpPr/>
          <p:nvPr/>
        </p:nvSpPr>
        <p:spPr>
          <a:xfrm>
            <a:off x="10781246" y="2872064"/>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6</a:t>
            </a:r>
            <a:endParaRPr lang="de-DE" sz="800" dirty="0">
              <a:solidFill>
                <a:schemeClr val="tx1"/>
              </a:solidFill>
            </a:endParaRPr>
          </a:p>
        </p:txBody>
      </p:sp>
      <p:sp>
        <p:nvSpPr>
          <p:cNvPr id="62" name="Ellipse 61"/>
          <p:cNvSpPr/>
          <p:nvPr/>
        </p:nvSpPr>
        <p:spPr>
          <a:xfrm>
            <a:off x="9310215" y="3032375"/>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7</a:t>
            </a:r>
            <a:endParaRPr lang="de-DE" sz="800" dirty="0">
              <a:solidFill>
                <a:schemeClr val="tx1"/>
              </a:solidFill>
            </a:endParaRPr>
          </a:p>
        </p:txBody>
      </p:sp>
      <p:sp>
        <p:nvSpPr>
          <p:cNvPr id="63" name="Ellipse 62"/>
          <p:cNvSpPr/>
          <p:nvPr/>
        </p:nvSpPr>
        <p:spPr>
          <a:xfrm>
            <a:off x="10780949" y="3074670"/>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8</a:t>
            </a:r>
            <a:endParaRPr lang="de-DE" sz="800" dirty="0">
              <a:solidFill>
                <a:schemeClr val="tx1"/>
              </a:solidFill>
            </a:endParaRPr>
          </a:p>
        </p:txBody>
      </p:sp>
      <p:sp>
        <p:nvSpPr>
          <p:cNvPr id="64" name="Ellipse 63"/>
          <p:cNvSpPr/>
          <p:nvPr/>
        </p:nvSpPr>
        <p:spPr>
          <a:xfrm>
            <a:off x="9301760" y="3221254"/>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9</a:t>
            </a:r>
            <a:endParaRPr lang="de-DE" sz="800" dirty="0">
              <a:solidFill>
                <a:schemeClr val="tx1"/>
              </a:solidFill>
            </a:endParaRPr>
          </a:p>
        </p:txBody>
      </p:sp>
      <p:sp>
        <p:nvSpPr>
          <p:cNvPr id="68" name="Ellipse 67"/>
          <p:cNvSpPr/>
          <p:nvPr/>
        </p:nvSpPr>
        <p:spPr>
          <a:xfrm>
            <a:off x="10692898" y="3648088"/>
            <a:ext cx="429288" cy="12908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13</a:t>
            </a:r>
            <a:endParaRPr lang="de-DE" sz="800" dirty="0">
              <a:solidFill>
                <a:schemeClr val="tx1"/>
              </a:solidFill>
            </a:endParaRPr>
          </a:p>
        </p:txBody>
      </p:sp>
      <p:sp>
        <p:nvSpPr>
          <p:cNvPr id="70" name="Textfeld 69"/>
          <p:cNvSpPr txBox="1"/>
          <p:nvPr/>
        </p:nvSpPr>
        <p:spPr>
          <a:xfrm>
            <a:off x="10862444" y="2413861"/>
            <a:ext cx="1369286" cy="246221"/>
          </a:xfrm>
          <a:prstGeom prst="rect">
            <a:avLst/>
          </a:prstGeom>
          <a:noFill/>
        </p:spPr>
        <p:txBody>
          <a:bodyPr wrap="none" rtlCol="0">
            <a:spAutoFit/>
          </a:bodyPr>
          <a:lstStyle/>
          <a:p>
            <a:r>
              <a:rPr lang="de-DE" sz="1000" dirty="0" smtClean="0">
                <a:solidFill>
                  <a:srgbClr val="18CFD8"/>
                </a:solidFill>
                <a:effectLst>
                  <a:outerShdw blurRad="38100" dist="38100" dir="2700000" algn="tl">
                    <a:srgbClr val="000000">
                      <a:alpha val="43137"/>
                    </a:srgbClr>
                  </a:outerShdw>
                </a:effectLst>
              </a:rPr>
              <a:t>Neubrandenburg II</a:t>
            </a:r>
            <a:endParaRPr lang="de-DE" sz="1000" dirty="0">
              <a:solidFill>
                <a:srgbClr val="18CFD8"/>
              </a:solidFill>
              <a:effectLst>
                <a:outerShdw blurRad="38100" dist="38100" dir="2700000" algn="tl">
                  <a:srgbClr val="000000">
                    <a:alpha val="43137"/>
                  </a:srgbClr>
                </a:outerShdw>
              </a:effectLst>
            </a:endParaRPr>
          </a:p>
        </p:txBody>
      </p:sp>
      <p:sp>
        <p:nvSpPr>
          <p:cNvPr id="71" name="Ellipse 70"/>
          <p:cNvSpPr/>
          <p:nvPr/>
        </p:nvSpPr>
        <p:spPr>
          <a:xfrm>
            <a:off x="10686440" y="3412606"/>
            <a:ext cx="429288" cy="12908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11</a:t>
            </a:r>
            <a:endParaRPr lang="de-DE" sz="800" dirty="0">
              <a:solidFill>
                <a:schemeClr val="tx1"/>
              </a:solidFill>
            </a:endParaRPr>
          </a:p>
        </p:txBody>
      </p:sp>
      <p:sp>
        <p:nvSpPr>
          <p:cNvPr id="72" name="Ellipse 71"/>
          <p:cNvSpPr/>
          <p:nvPr/>
        </p:nvSpPr>
        <p:spPr>
          <a:xfrm>
            <a:off x="9158719" y="3644751"/>
            <a:ext cx="429288" cy="12908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12</a:t>
            </a:r>
            <a:endParaRPr lang="de-DE" sz="800" dirty="0">
              <a:solidFill>
                <a:schemeClr val="tx1"/>
              </a:solidFill>
            </a:endParaRPr>
          </a:p>
        </p:txBody>
      </p:sp>
      <p:sp>
        <p:nvSpPr>
          <p:cNvPr id="74" name="Ellipse 73"/>
          <p:cNvSpPr/>
          <p:nvPr/>
        </p:nvSpPr>
        <p:spPr>
          <a:xfrm>
            <a:off x="9158719" y="3409236"/>
            <a:ext cx="429288" cy="12908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10</a:t>
            </a:r>
            <a:endParaRPr lang="de-DE" sz="800" dirty="0">
              <a:solidFill>
                <a:schemeClr val="tx1"/>
              </a:solidFill>
            </a:endParaRPr>
          </a:p>
        </p:txBody>
      </p:sp>
      <p:sp>
        <p:nvSpPr>
          <p:cNvPr id="75" name="Ellipse 74"/>
          <p:cNvSpPr/>
          <p:nvPr/>
        </p:nvSpPr>
        <p:spPr>
          <a:xfrm>
            <a:off x="6167436" y="3821530"/>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3</a:t>
            </a:r>
            <a:endParaRPr lang="de-DE" sz="800" dirty="0">
              <a:solidFill>
                <a:schemeClr val="tx1"/>
              </a:solidFill>
            </a:endParaRPr>
          </a:p>
        </p:txBody>
      </p:sp>
      <p:sp>
        <p:nvSpPr>
          <p:cNvPr id="76" name="Textfeld 75"/>
          <p:cNvSpPr txBox="1"/>
          <p:nvPr/>
        </p:nvSpPr>
        <p:spPr>
          <a:xfrm>
            <a:off x="9465418" y="2557472"/>
            <a:ext cx="651140" cy="246221"/>
          </a:xfrm>
          <a:prstGeom prst="rect">
            <a:avLst/>
          </a:prstGeom>
          <a:noFill/>
        </p:spPr>
        <p:txBody>
          <a:bodyPr wrap="none" rtlCol="0">
            <a:spAutoFit/>
          </a:bodyPr>
          <a:lstStyle/>
          <a:p>
            <a:r>
              <a:rPr lang="de-DE" sz="1000" dirty="0" err="1" smtClean="0">
                <a:solidFill>
                  <a:srgbClr val="18CFD8"/>
                </a:solidFill>
                <a:effectLst>
                  <a:outerShdw blurRad="38100" dist="38100" dir="2700000" algn="tl">
                    <a:srgbClr val="000000">
                      <a:alpha val="43137"/>
                    </a:srgbClr>
                  </a:outerShdw>
                </a:effectLst>
              </a:rPr>
              <a:t>Dargun</a:t>
            </a:r>
            <a:endParaRPr lang="de-DE" sz="1000" dirty="0">
              <a:solidFill>
                <a:srgbClr val="18CFD8"/>
              </a:solidFill>
              <a:effectLst>
                <a:outerShdw blurRad="38100" dist="38100" dir="2700000" algn="tl">
                  <a:srgbClr val="000000">
                    <a:alpha val="43137"/>
                  </a:srgbClr>
                </a:outerShdw>
              </a:effectLst>
            </a:endParaRPr>
          </a:p>
        </p:txBody>
      </p:sp>
      <p:sp>
        <p:nvSpPr>
          <p:cNvPr id="77" name="Ellipse 76"/>
          <p:cNvSpPr/>
          <p:nvPr/>
        </p:nvSpPr>
        <p:spPr>
          <a:xfrm>
            <a:off x="6394209" y="3942070"/>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4</a:t>
            </a:r>
            <a:endParaRPr lang="de-DE" sz="800" dirty="0">
              <a:solidFill>
                <a:schemeClr val="tx1"/>
              </a:solidFill>
            </a:endParaRPr>
          </a:p>
        </p:txBody>
      </p:sp>
      <p:sp>
        <p:nvSpPr>
          <p:cNvPr id="78" name="Textfeld 77"/>
          <p:cNvSpPr txBox="1"/>
          <p:nvPr/>
        </p:nvSpPr>
        <p:spPr>
          <a:xfrm>
            <a:off x="10862444" y="2580464"/>
            <a:ext cx="708848" cy="246221"/>
          </a:xfrm>
          <a:prstGeom prst="rect">
            <a:avLst/>
          </a:prstGeom>
          <a:noFill/>
        </p:spPr>
        <p:txBody>
          <a:bodyPr wrap="none" rtlCol="0">
            <a:spAutoFit/>
          </a:bodyPr>
          <a:lstStyle/>
          <a:p>
            <a:r>
              <a:rPr lang="de-DE" sz="1000" dirty="0" smtClean="0">
                <a:solidFill>
                  <a:srgbClr val="18CFD8"/>
                </a:solidFill>
                <a:effectLst>
                  <a:outerShdw blurRad="38100" dist="38100" dir="2700000" algn="tl">
                    <a:srgbClr val="000000">
                      <a:alpha val="43137"/>
                    </a:srgbClr>
                  </a:outerShdw>
                </a:effectLst>
              </a:rPr>
              <a:t>Demmin</a:t>
            </a:r>
            <a:endParaRPr lang="de-DE" sz="1000" dirty="0">
              <a:solidFill>
                <a:srgbClr val="18CFD8"/>
              </a:solidFill>
              <a:effectLst>
                <a:outerShdw blurRad="38100" dist="38100" dir="2700000" algn="tl">
                  <a:srgbClr val="000000">
                    <a:alpha val="43137"/>
                  </a:srgbClr>
                </a:outerShdw>
              </a:effectLst>
            </a:endParaRPr>
          </a:p>
        </p:txBody>
      </p:sp>
      <p:sp>
        <p:nvSpPr>
          <p:cNvPr id="79" name="Ellipse 78"/>
          <p:cNvSpPr/>
          <p:nvPr/>
        </p:nvSpPr>
        <p:spPr>
          <a:xfrm>
            <a:off x="6321472" y="3795349"/>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5</a:t>
            </a:r>
            <a:endParaRPr lang="de-DE" sz="800" dirty="0">
              <a:solidFill>
                <a:schemeClr val="tx1"/>
              </a:solidFill>
            </a:endParaRPr>
          </a:p>
        </p:txBody>
      </p:sp>
      <p:sp>
        <p:nvSpPr>
          <p:cNvPr id="80" name="Textfeld 79"/>
          <p:cNvSpPr txBox="1"/>
          <p:nvPr/>
        </p:nvSpPr>
        <p:spPr>
          <a:xfrm>
            <a:off x="9465418" y="2751277"/>
            <a:ext cx="1180131" cy="246221"/>
          </a:xfrm>
          <a:prstGeom prst="rect">
            <a:avLst/>
          </a:prstGeom>
          <a:noFill/>
        </p:spPr>
        <p:txBody>
          <a:bodyPr wrap="none" rtlCol="0">
            <a:spAutoFit/>
          </a:bodyPr>
          <a:lstStyle/>
          <a:p>
            <a:r>
              <a:rPr lang="de-DE" sz="1000" dirty="0" err="1" smtClean="0">
                <a:solidFill>
                  <a:srgbClr val="18CFD8"/>
                </a:solidFill>
                <a:effectLst>
                  <a:outerShdw blurRad="38100" dist="38100" dir="2700000" algn="tl">
                    <a:srgbClr val="000000">
                      <a:alpha val="43137"/>
                    </a:srgbClr>
                  </a:outerShdw>
                </a:effectLst>
              </a:rPr>
              <a:t>Demminer</a:t>
            </a:r>
            <a:r>
              <a:rPr lang="de-DE" sz="1000" dirty="0" smtClean="0">
                <a:solidFill>
                  <a:srgbClr val="18CFD8"/>
                </a:solidFill>
                <a:effectLst>
                  <a:outerShdw blurRad="38100" dist="38100" dir="2700000" algn="tl">
                    <a:srgbClr val="000000">
                      <a:alpha val="43137"/>
                    </a:srgbClr>
                  </a:outerShdw>
                </a:effectLst>
              </a:rPr>
              <a:t> Land</a:t>
            </a:r>
            <a:endParaRPr lang="de-DE" sz="1000" dirty="0">
              <a:solidFill>
                <a:srgbClr val="18CFD8"/>
              </a:solidFill>
              <a:effectLst>
                <a:outerShdw blurRad="38100" dist="38100" dir="2700000" algn="tl">
                  <a:srgbClr val="000000">
                    <a:alpha val="43137"/>
                  </a:srgbClr>
                </a:outerShdw>
              </a:effectLst>
            </a:endParaRPr>
          </a:p>
        </p:txBody>
      </p:sp>
      <p:sp>
        <p:nvSpPr>
          <p:cNvPr id="81" name="Ellipse 80"/>
          <p:cNvSpPr/>
          <p:nvPr/>
        </p:nvSpPr>
        <p:spPr>
          <a:xfrm>
            <a:off x="7124207" y="5268005"/>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6</a:t>
            </a:r>
            <a:endParaRPr lang="de-DE" sz="800" dirty="0">
              <a:solidFill>
                <a:schemeClr val="tx1"/>
              </a:solidFill>
            </a:endParaRPr>
          </a:p>
        </p:txBody>
      </p:sp>
      <p:sp>
        <p:nvSpPr>
          <p:cNvPr id="82" name="Textfeld 81"/>
          <p:cNvSpPr txBox="1"/>
          <p:nvPr/>
        </p:nvSpPr>
        <p:spPr>
          <a:xfrm>
            <a:off x="10862444" y="2745171"/>
            <a:ext cx="963725" cy="338554"/>
          </a:xfrm>
          <a:prstGeom prst="rect">
            <a:avLst/>
          </a:prstGeom>
          <a:noFill/>
        </p:spPr>
        <p:txBody>
          <a:bodyPr wrap="none" rtlCol="0">
            <a:spAutoFit/>
          </a:bodyPr>
          <a:lstStyle/>
          <a:p>
            <a:r>
              <a:rPr lang="de-DE" sz="800" dirty="0" smtClean="0">
                <a:solidFill>
                  <a:srgbClr val="18CFD8"/>
                </a:solidFill>
                <a:effectLst>
                  <a:outerShdw blurRad="38100" dist="38100" dir="2700000" algn="tl">
                    <a:srgbClr val="000000">
                      <a:alpha val="43137"/>
                    </a:srgbClr>
                  </a:outerShdw>
                </a:effectLst>
              </a:rPr>
              <a:t>Feldberger </a:t>
            </a:r>
          </a:p>
          <a:p>
            <a:r>
              <a:rPr lang="de-DE" sz="800" dirty="0" smtClean="0">
                <a:solidFill>
                  <a:srgbClr val="18CFD8"/>
                </a:solidFill>
                <a:effectLst>
                  <a:outerShdw blurRad="38100" dist="38100" dir="2700000" algn="tl">
                    <a:srgbClr val="000000">
                      <a:alpha val="43137"/>
                    </a:srgbClr>
                  </a:outerShdw>
                </a:effectLst>
              </a:rPr>
              <a:t>Seenlandschaft</a:t>
            </a:r>
            <a:endParaRPr lang="de-DE" sz="800" dirty="0">
              <a:solidFill>
                <a:srgbClr val="18CFD8"/>
              </a:solidFill>
              <a:effectLst>
                <a:outerShdw blurRad="38100" dist="38100" dir="2700000" algn="tl">
                  <a:srgbClr val="000000">
                    <a:alpha val="43137"/>
                  </a:srgbClr>
                </a:outerShdw>
              </a:effectLst>
            </a:endParaRPr>
          </a:p>
        </p:txBody>
      </p:sp>
      <p:sp>
        <p:nvSpPr>
          <p:cNvPr id="83" name="Ellipse 82"/>
          <p:cNvSpPr/>
          <p:nvPr/>
        </p:nvSpPr>
        <p:spPr>
          <a:xfrm>
            <a:off x="7235487" y="4555645"/>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7</a:t>
            </a:r>
            <a:endParaRPr lang="de-DE" sz="800" dirty="0">
              <a:solidFill>
                <a:schemeClr val="tx1"/>
              </a:solidFill>
            </a:endParaRPr>
          </a:p>
        </p:txBody>
      </p:sp>
      <p:sp>
        <p:nvSpPr>
          <p:cNvPr id="84" name="Textfeld 83"/>
          <p:cNvSpPr txBox="1"/>
          <p:nvPr/>
        </p:nvSpPr>
        <p:spPr>
          <a:xfrm>
            <a:off x="9465418" y="2955041"/>
            <a:ext cx="763351" cy="246221"/>
          </a:xfrm>
          <a:prstGeom prst="rect">
            <a:avLst/>
          </a:prstGeom>
          <a:noFill/>
        </p:spPr>
        <p:txBody>
          <a:bodyPr wrap="none" rtlCol="0">
            <a:spAutoFit/>
          </a:bodyPr>
          <a:lstStyle/>
          <a:p>
            <a:r>
              <a:rPr lang="de-DE" sz="1000" dirty="0" smtClean="0">
                <a:solidFill>
                  <a:srgbClr val="18CFD8"/>
                </a:solidFill>
                <a:effectLst>
                  <a:outerShdw blurRad="38100" dist="38100" dir="2700000" algn="tl">
                    <a:srgbClr val="000000">
                      <a:alpha val="43137"/>
                    </a:srgbClr>
                  </a:outerShdw>
                </a:effectLst>
              </a:rPr>
              <a:t>Friedland</a:t>
            </a:r>
            <a:endParaRPr lang="de-DE" sz="1000" dirty="0">
              <a:solidFill>
                <a:srgbClr val="18CFD8"/>
              </a:solidFill>
              <a:effectLst>
                <a:outerShdw blurRad="38100" dist="38100" dir="2700000" algn="tl">
                  <a:srgbClr val="000000">
                    <a:alpha val="43137"/>
                  </a:srgbClr>
                </a:outerShdw>
              </a:effectLst>
            </a:endParaRPr>
          </a:p>
        </p:txBody>
      </p:sp>
      <p:sp>
        <p:nvSpPr>
          <p:cNvPr id="85" name="Ellipse 84"/>
          <p:cNvSpPr/>
          <p:nvPr/>
        </p:nvSpPr>
        <p:spPr>
          <a:xfrm>
            <a:off x="6057873" y="4277691"/>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8</a:t>
            </a:r>
            <a:endParaRPr lang="de-DE" sz="800" dirty="0">
              <a:solidFill>
                <a:schemeClr val="tx1"/>
              </a:solidFill>
            </a:endParaRPr>
          </a:p>
        </p:txBody>
      </p:sp>
      <p:sp>
        <p:nvSpPr>
          <p:cNvPr id="86" name="Textfeld 85"/>
          <p:cNvSpPr txBox="1"/>
          <p:nvPr/>
        </p:nvSpPr>
        <p:spPr>
          <a:xfrm>
            <a:off x="10862444" y="2999649"/>
            <a:ext cx="1063112" cy="338554"/>
          </a:xfrm>
          <a:prstGeom prst="rect">
            <a:avLst/>
          </a:prstGeom>
          <a:noFill/>
        </p:spPr>
        <p:txBody>
          <a:bodyPr wrap="none" rtlCol="0">
            <a:spAutoFit/>
          </a:bodyPr>
          <a:lstStyle/>
          <a:p>
            <a:r>
              <a:rPr lang="de-DE" sz="800" dirty="0" smtClean="0">
                <a:solidFill>
                  <a:srgbClr val="18CFD8"/>
                </a:solidFill>
                <a:effectLst>
                  <a:outerShdw blurRad="38100" dist="38100" dir="2700000" algn="tl">
                    <a:srgbClr val="000000">
                      <a:alpha val="43137"/>
                    </a:srgbClr>
                  </a:outerShdw>
                </a:effectLst>
              </a:rPr>
              <a:t>Malchin - </a:t>
            </a:r>
          </a:p>
          <a:p>
            <a:r>
              <a:rPr lang="de-DE" sz="800" dirty="0" err="1" smtClean="0">
                <a:solidFill>
                  <a:srgbClr val="18CFD8"/>
                </a:solidFill>
                <a:effectLst>
                  <a:outerShdw blurRad="38100" dist="38100" dir="2700000" algn="tl">
                    <a:srgbClr val="000000">
                      <a:alpha val="43137"/>
                    </a:srgbClr>
                  </a:outerShdw>
                </a:effectLst>
              </a:rPr>
              <a:t>Kummerower</a:t>
            </a:r>
            <a:r>
              <a:rPr lang="de-DE" sz="800" dirty="0" smtClean="0">
                <a:solidFill>
                  <a:srgbClr val="18CFD8"/>
                </a:solidFill>
                <a:effectLst>
                  <a:outerShdw blurRad="38100" dist="38100" dir="2700000" algn="tl">
                    <a:srgbClr val="000000">
                      <a:alpha val="43137"/>
                    </a:srgbClr>
                  </a:outerShdw>
                </a:effectLst>
              </a:rPr>
              <a:t> See</a:t>
            </a:r>
            <a:endParaRPr lang="de-DE" sz="800" dirty="0">
              <a:solidFill>
                <a:srgbClr val="18CFD8"/>
              </a:solidFill>
              <a:effectLst>
                <a:outerShdw blurRad="38100" dist="38100" dir="2700000" algn="tl">
                  <a:srgbClr val="000000">
                    <a:alpha val="43137"/>
                  </a:srgbClr>
                </a:outerShdw>
              </a:effectLst>
            </a:endParaRPr>
          </a:p>
        </p:txBody>
      </p:sp>
      <p:sp>
        <p:nvSpPr>
          <p:cNvPr id="87" name="Ellipse 86"/>
          <p:cNvSpPr/>
          <p:nvPr/>
        </p:nvSpPr>
        <p:spPr>
          <a:xfrm>
            <a:off x="7004717" y="4550494"/>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9</a:t>
            </a:r>
            <a:endParaRPr lang="de-DE" sz="800" dirty="0">
              <a:solidFill>
                <a:schemeClr val="tx1"/>
              </a:solidFill>
            </a:endParaRPr>
          </a:p>
        </p:txBody>
      </p:sp>
      <p:sp>
        <p:nvSpPr>
          <p:cNvPr id="88" name="Textfeld 87"/>
          <p:cNvSpPr txBox="1"/>
          <p:nvPr/>
        </p:nvSpPr>
        <p:spPr>
          <a:xfrm>
            <a:off x="9465418" y="3141469"/>
            <a:ext cx="659155" cy="246221"/>
          </a:xfrm>
          <a:prstGeom prst="rect">
            <a:avLst/>
          </a:prstGeom>
          <a:noFill/>
        </p:spPr>
        <p:txBody>
          <a:bodyPr wrap="none" rtlCol="0">
            <a:spAutoFit/>
          </a:bodyPr>
          <a:lstStyle/>
          <a:p>
            <a:r>
              <a:rPr lang="de-DE" sz="1000" dirty="0" err="1" smtClean="0">
                <a:solidFill>
                  <a:srgbClr val="18CFD8"/>
                </a:solidFill>
                <a:effectLst>
                  <a:outerShdw blurRad="38100" dist="38100" dir="2700000" algn="tl">
                    <a:srgbClr val="000000">
                      <a:alpha val="43137"/>
                    </a:srgbClr>
                  </a:outerShdw>
                </a:effectLst>
              </a:rPr>
              <a:t>Neverin</a:t>
            </a:r>
            <a:endParaRPr lang="de-DE" sz="1000" dirty="0">
              <a:solidFill>
                <a:srgbClr val="18CFD8"/>
              </a:solidFill>
              <a:effectLst>
                <a:outerShdw blurRad="38100" dist="38100" dir="2700000" algn="tl">
                  <a:srgbClr val="000000">
                    <a:alpha val="43137"/>
                  </a:srgbClr>
                </a:outerShdw>
              </a:effectLst>
            </a:endParaRPr>
          </a:p>
        </p:txBody>
      </p:sp>
      <p:sp>
        <p:nvSpPr>
          <p:cNvPr id="89" name="Ellipse 88"/>
          <p:cNvSpPr/>
          <p:nvPr/>
        </p:nvSpPr>
        <p:spPr>
          <a:xfrm>
            <a:off x="7102292" y="5034613"/>
            <a:ext cx="429288" cy="12908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10</a:t>
            </a:r>
            <a:endParaRPr lang="de-DE" sz="800" dirty="0">
              <a:solidFill>
                <a:schemeClr val="tx1"/>
              </a:solidFill>
            </a:endParaRPr>
          </a:p>
        </p:txBody>
      </p:sp>
      <p:sp>
        <p:nvSpPr>
          <p:cNvPr id="90" name="Textfeld 89"/>
          <p:cNvSpPr txBox="1"/>
          <p:nvPr/>
        </p:nvSpPr>
        <p:spPr>
          <a:xfrm>
            <a:off x="9539958" y="3351599"/>
            <a:ext cx="1191352" cy="246221"/>
          </a:xfrm>
          <a:prstGeom prst="rect">
            <a:avLst/>
          </a:prstGeom>
          <a:noFill/>
        </p:spPr>
        <p:txBody>
          <a:bodyPr wrap="none" rtlCol="0">
            <a:spAutoFit/>
          </a:bodyPr>
          <a:lstStyle/>
          <a:p>
            <a:r>
              <a:rPr lang="de-DE" sz="1000" dirty="0" err="1" smtClean="0">
                <a:solidFill>
                  <a:srgbClr val="18CFD8"/>
                </a:solidFill>
                <a:effectLst>
                  <a:outerShdw blurRad="38100" dist="38100" dir="2700000" algn="tl">
                    <a:srgbClr val="000000">
                      <a:alpha val="43137"/>
                    </a:srgbClr>
                  </a:outerShdw>
                </a:effectLst>
              </a:rPr>
              <a:t>Stargarder</a:t>
            </a:r>
            <a:r>
              <a:rPr lang="de-DE" sz="1000" dirty="0" smtClean="0">
                <a:solidFill>
                  <a:srgbClr val="18CFD8"/>
                </a:solidFill>
                <a:effectLst>
                  <a:outerShdw blurRad="38100" dist="38100" dir="2700000" algn="tl">
                    <a:srgbClr val="000000">
                      <a:alpha val="43137"/>
                    </a:srgbClr>
                  </a:outerShdw>
                </a:effectLst>
              </a:rPr>
              <a:t> Land</a:t>
            </a:r>
            <a:endParaRPr lang="de-DE" sz="1000" dirty="0">
              <a:solidFill>
                <a:srgbClr val="18CFD8"/>
              </a:solidFill>
              <a:effectLst>
                <a:outerShdw blurRad="38100" dist="38100" dir="2700000" algn="tl">
                  <a:srgbClr val="000000">
                    <a:alpha val="43137"/>
                  </a:srgbClr>
                </a:outerShdw>
              </a:effectLst>
            </a:endParaRPr>
          </a:p>
        </p:txBody>
      </p:sp>
      <p:sp>
        <p:nvSpPr>
          <p:cNvPr id="91" name="Ellipse 90"/>
          <p:cNvSpPr/>
          <p:nvPr/>
        </p:nvSpPr>
        <p:spPr>
          <a:xfrm>
            <a:off x="6217930" y="4462000"/>
            <a:ext cx="429288" cy="12908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11</a:t>
            </a:r>
            <a:endParaRPr lang="de-DE" sz="800" dirty="0">
              <a:solidFill>
                <a:schemeClr val="tx1"/>
              </a:solidFill>
            </a:endParaRPr>
          </a:p>
        </p:txBody>
      </p:sp>
      <p:sp>
        <p:nvSpPr>
          <p:cNvPr id="92" name="Textfeld 91"/>
          <p:cNvSpPr txBox="1"/>
          <p:nvPr/>
        </p:nvSpPr>
        <p:spPr>
          <a:xfrm>
            <a:off x="11104268" y="3351599"/>
            <a:ext cx="1027845" cy="246221"/>
          </a:xfrm>
          <a:prstGeom prst="rect">
            <a:avLst/>
          </a:prstGeom>
          <a:noFill/>
        </p:spPr>
        <p:txBody>
          <a:bodyPr wrap="none" rtlCol="0">
            <a:spAutoFit/>
          </a:bodyPr>
          <a:lstStyle/>
          <a:p>
            <a:r>
              <a:rPr lang="de-DE" sz="1000" dirty="0" smtClean="0">
                <a:solidFill>
                  <a:srgbClr val="18CFD8"/>
                </a:solidFill>
                <a:effectLst>
                  <a:outerShdw blurRad="38100" dist="38100" dir="2700000" algn="tl">
                    <a:srgbClr val="000000">
                      <a:alpha val="43137"/>
                    </a:srgbClr>
                  </a:outerShdw>
                </a:effectLst>
              </a:rPr>
              <a:t>Stavenhagen</a:t>
            </a:r>
            <a:endParaRPr lang="de-DE" sz="1000" dirty="0">
              <a:solidFill>
                <a:srgbClr val="18CFD8"/>
              </a:solidFill>
              <a:effectLst>
                <a:outerShdw blurRad="38100" dist="38100" dir="2700000" algn="tl">
                  <a:srgbClr val="000000">
                    <a:alpha val="43137"/>
                  </a:srgbClr>
                </a:outerShdw>
              </a:effectLst>
            </a:endParaRPr>
          </a:p>
        </p:txBody>
      </p:sp>
      <p:sp>
        <p:nvSpPr>
          <p:cNvPr id="93" name="Ellipse 92"/>
          <p:cNvSpPr/>
          <p:nvPr/>
        </p:nvSpPr>
        <p:spPr>
          <a:xfrm>
            <a:off x="6660744" y="4353320"/>
            <a:ext cx="429288" cy="12908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12</a:t>
            </a:r>
            <a:endParaRPr lang="de-DE" sz="800" dirty="0">
              <a:solidFill>
                <a:schemeClr val="tx1"/>
              </a:solidFill>
            </a:endParaRPr>
          </a:p>
        </p:txBody>
      </p:sp>
      <p:sp>
        <p:nvSpPr>
          <p:cNvPr id="94" name="Textfeld 93"/>
          <p:cNvSpPr txBox="1"/>
          <p:nvPr/>
        </p:nvSpPr>
        <p:spPr>
          <a:xfrm>
            <a:off x="9539588" y="3540857"/>
            <a:ext cx="881973" cy="338554"/>
          </a:xfrm>
          <a:prstGeom prst="rect">
            <a:avLst/>
          </a:prstGeom>
          <a:noFill/>
        </p:spPr>
        <p:txBody>
          <a:bodyPr wrap="none" rtlCol="0">
            <a:spAutoFit/>
          </a:bodyPr>
          <a:lstStyle/>
          <a:p>
            <a:r>
              <a:rPr lang="de-DE" sz="800" dirty="0" smtClean="0">
                <a:solidFill>
                  <a:srgbClr val="18CFD8"/>
                </a:solidFill>
                <a:effectLst>
                  <a:outerShdw blurRad="38100" dist="38100" dir="2700000" algn="tl">
                    <a:srgbClr val="000000">
                      <a:alpha val="43137"/>
                    </a:srgbClr>
                  </a:outerShdw>
                </a:effectLst>
              </a:rPr>
              <a:t>Treptower </a:t>
            </a:r>
          </a:p>
          <a:p>
            <a:r>
              <a:rPr lang="de-DE" sz="800" dirty="0" err="1" smtClean="0">
                <a:solidFill>
                  <a:srgbClr val="18CFD8"/>
                </a:solidFill>
                <a:effectLst>
                  <a:outerShdw blurRad="38100" dist="38100" dir="2700000" algn="tl">
                    <a:srgbClr val="000000">
                      <a:alpha val="43137"/>
                    </a:srgbClr>
                  </a:outerShdw>
                </a:effectLst>
              </a:rPr>
              <a:t>Tollensewinkel</a:t>
            </a:r>
            <a:endParaRPr lang="de-DE" sz="800" dirty="0">
              <a:solidFill>
                <a:srgbClr val="18CFD8"/>
              </a:solidFill>
              <a:effectLst>
                <a:outerShdw blurRad="38100" dist="38100" dir="2700000" algn="tl">
                  <a:srgbClr val="000000">
                    <a:alpha val="43137"/>
                  </a:srgbClr>
                </a:outerShdw>
              </a:effectLst>
            </a:endParaRPr>
          </a:p>
        </p:txBody>
      </p:sp>
      <p:sp>
        <p:nvSpPr>
          <p:cNvPr id="95" name="Ellipse 94"/>
          <p:cNvSpPr/>
          <p:nvPr/>
        </p:nvSpPr>
        <p:spPr>
          <a:xfrm>
            <a:off x="7272751" y="4711536"/>
            <a:ext cx="429288" cy="12908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13</a:t>
            </a:r>
            <a:endParaRPr lang="de-DE" sz="800" dirty="0">
              <a:solidFill>
                <a:schemeClr val="tx1"/>
              </a:solidFill>
            </a:endParaRPr>
          </a:p>
        </p:txBody>
      </p:sp>
      <p:sp>
        <p:nvSpPr>
          <p:cNvPr id="96" name="Textfeld 95"/>
          <p:cNvSpPr txBox="1"/>
          <p:nvPr/>
        </p:nvSpPr>
        <p:spPr>
          <a:xfrm>
            <a:off x="11104268" y="3589865"/>
            <a:ext cx="739305" cy="246221"/>
          </a:xfrm>
          <a:prstGeom prst="rect">
            <a:avLst/>
          </a:prstGeom>
          <a:noFill/>
        </p:spPr>
        <p:txBody>
          <a:bodyPr wrap="none" rtlCol="0">
            <a:spAutoFit/>
          </a:bodyPr>
          <a:lstStyle/>
          <a:p>
            <a:r>
              <a:rPr lang="de-DE" sz="1000" dirty="0" err="1" smtClean="0">
                <a:solidFill>
                  <a:srgbClr val="18CFD8"/>
                </a:solidFill>
                <a:effectLst>
                  <a:outerShdw blurRad="38100" dist="38100" dir="2700000" algn="tl">
                    <a:srgbClr val="000000">
                      <a:alpha val="43137"/>
                    </a:srgbClr>
                  </a:outerShdw>
                </a:effectLst>
              </a:rPr>
              <a:t>Woldegk</a:t>
            </a:r>
            <a:endParaRPr lang="de-DE" sz="1000" dirty="0">
              <a:solidFill>
                <a:srgbClr val="18CFD8"/>
              </a:solidFill>
              <a:effectLst>
                <a:outerShdw blurRad="38100" dist="38100" dir="2700000" algn="tl">
                  <a:srgbClr val="000000">
                    <a:alpha val="43137"/>
                  </a:srgbClr>
                </a:outerShdw>
              </a:effectLst>
            </a:endParaRPr>
          </a:p>
        </p:txBody>
      </p:sp>
      <p:sp>
        <p:nvSpPr>
          <p:cNvPr id="97" name="Ellipse 96"/>
          <p:cNvSpPr/>
          <p:nvPr/>
        </p:nvSpPr>
        <p:spPr>
          <a:xfrm>
            <a:off x="9325705" y="4587798"/>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3</a:t>
            </a:r>
            <a:endParaRPr lang="de-DE" sz="800" dirty="0">
              <a:solidFill>
                <a:schemeClr val="tx1"/>
              </a:solidFill>
            </a:endParaRPr>
          </a:p>
        </p:txBody>
      </p:sp>
      <p:sp>
        <p:nvSpPr>
          <p:cNvPr id="98" name="Ellipse 97"/>
          <p:cNvSpPr/>
          <p:nvPr/>
        </p:nvSpPr>
        <p:spPr>
          <a:xfrm>
            <a:off x="7662379" y="4134508"/>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3</a:t>
            </a:r>
            <a:endParaRPr lang="de-DE" sz="800" dirty="0">
              <a:solidFill>
                <a:schemeClr val="tx1"/>
              </a:solidFill>
            </a:endParaRPr>
          </a:p>
        </p:txBody>
      </p:sp>
      <p:sp>
        <p:nvSpPr>
          <p:cNvPr id="99" name="Textfeld 98"/>
          <p:cNvSpPr txBox="1"/>
          <p:nvPr/>
        </p:nvSpPr>
        <p:spPr>
          <a:xfrm>
            <a:off x="9479685" y="4530089"/>
            <a:ext cx="655949" cy="246221"/>
          </a:xfrm>
          <a:prstGeom prst="rect">
            <a:avLst/>
          </a:prstGeom>
          <a:noFill/>
        </p:spPr>
        <p:txBody>
          <a:bodyPr wrap="none" rtlCol="0">
            <a:spAutoFit/>
          </a:bodyPr>
          <a:lstStyle/>
          <a:p>
            <a:r>
              <a:rPr lang="de-DE" sz="1000" dirty="0" smtClean="0">
                <a:solidFill>
                  <a:srgbClr val="00B050"/>
                </a:solidFill>
                <a:effectLst>
                  <a:outerShdw blurRad="38100" dist="38100" dir="2700000" algn="tl">
                    <a:srgbClr val="000000">
                      <a:alpha val="43137"/>
                    </a:srgbClr>
                  </a:outerShdw>
                </a:effectLst>
              </a:rPr>
              <a:t>Anklam</a:t>
            </a:r>
            <a:endParaRPr lang="de-DE" sz="1000" dirty="0">
              <a:solidFill>
                <a:srgbClr val="00B050"/>
              </a:solidFill>
              <a:effectLst>
                <a:outerShdw blurRad="38100" dist="38100" dir="2700000" algn="tl">
                  <a:srgbClr val="000000">
                    <a:alpha val="43137"/>
                  </a:srgbClr>
                </a:outerShdw>
              </a:effectLst>
            </a:endParaRPr>
          </a:p>
        </p:txBody>
      </p:sp>
      <p:sp>
        <p:nvSpPr>
          <p:cNvPr id="100" name="Ellipse 99"/>
          <p:cNvSpPr/>
          <p:nvPr/>
        </p:nvSpPr>
        <p:spPr>
          <a:xfrm>
            <a:off x="9320281" y="4320395"/>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1</a:t>
            </a:r>
          </a:p>
        </p:txBody>
      </p:sp>
      <p:sp>
        <p:nvSpPr>
          <p:cNvPr id="101" name="Ellipse 100"/>
          <p:cNvSpPr/>
          <p:nvPr/>
        </p:nvSpPr>
        <p:spPr>
          <a:xfrm>
            <a:off x="8339833" y="4892938"/>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a:t>
            </a:r>
            <a:endParaRPr lang="de-DE" sz="800" dirty="0">
              <a:solidFill>
                <a:schemeClr val="tx1"/>
              </a:solidFill>
            </a:endParaRPr>
          </a:p>
        </p:txBody>
      </p:sp>
      <p:sp>
        <p:nvSpPr>
          <p:cNvPr id="102" name="Textfeld 101"/>
          <p:cNvSpPr txBox="1"/>
          <p:nvPr/>
        </p:nvSpPr>
        <p:spPr>
          <a:xfrm>
            <a:off x="9471975" y="4257233"/>
            <a:ext cx="1178528" cy="246221"/>
          </a:xfrm>
          <a:prstGeom prst="rect">
            <a:avLst/>
          </a:prstGeom>
          <a:noFill/>
        </p:spPr>
        <p:txBody>
          <a:bodyPr wrap="none" rtlCol="0">
            <a:spAutoFit/>
          </a:bodyPr>
          <a:lstStyle/>
          <a:p>
            <a:r>
              <a:rPr lang="de-DE" sz="1000" dirty="0" err="1" smtClean="0">
                <a:solidFill>
                  <a:srgbClr val="00B050"/>
                </a:solidFill>
                <a:effectLst>
                  <a:outerShdw blurRad="38100" dist="38100" dir="2700000" algn="tl">
                    <a:srgbClr val="000000">
                      <a:alpha val="43137"/>
                    </a:srgbClr>
                  </a:outerShdw>
                </a:effectLst>
              </a:rPr>
              <a:t>Löcknitz-Penkun</a:t>
            </a:r>
            <a:endParaRPr lang="de-DE" sz="1000" dirty="0">
              <a:solidFill>
                <a:srgbClr val="00B050"/>
              </a:solidFill>
              <a:effectLst>
                <a:outerShdw blurRad="38100" dist="38100" dir="2700000" algn="tl">
                  <a:srgbClr val="000000">
                    <a:alpha val="43137"/>
                  </a:srgbClr>
                </a:outerShdw>
              </a:effectLst>
            </a:endParaRPr>
          </a:p>
        </p:txBody>
      </p:sp>
      <p:sp>
        <p:nvSpPr>
          <p:cNvPr id="103" name="Ellipse 102"/>
          <p:cNvSpPr/>
          <p:nvPr/>
        </p:nvSpPr>
        <p:spPr>
          <a:xfrm>
            <a:off x="10770396" y="4854966"/>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6</a:t>
            </a:r>
            <a:endParaRPr lang="de-DE" sz="800" dirty="0">
              <a:solidFill>
                <a:schemeClr val="tx1"/>
              </a:solidFill>
            </a:endParaRPr>
          </a:p>
        </p:txBody>
      </p:sp>
      <p:sp>
        <p:nvSpPr>
          <p:cNvPr id="104" name="Ellipse 103"/>
          <p:cNvSpPr/>
          <p:nvPr/>
        </p:nvSpPr>
        <p:spPr>
          <a:xfrm>
            <a:off x="8124761" y="4399222"/>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6</a:t>
            </a:r>
            <a:endParaRPr lang="de-DE" sz="800" dirty="0">
              <a:solidFill>
                <a:schemeClr val="tx1"/>
              </a:solidFill>
            </a:endParaRPr>
          </a:p>
        </p:txBody>
      </p:sp>
      <p:sp>
        <p:nvSpPr>
          <p:cNvPr id="105" name="Textfeld 104"/>
          <p:cNvSpPr txBox="1"/>
          <p:nvPr/>
        </p:nvSpPr>
        <p:spPr>
          <a:xfrm>
            <a:off x="10862444" y="4788392"/>
            <a:ext cx="979755" cy="246221"/>
          </a:xfrm>
          <a:prstGeom prst="rect">
            <a:avLst/>
          </a:prstGeom>
          <a:noFill/>
        </p:spPr>
        <p:txBody>
          <a:bodyPr wrap="none" rtlCol="0">
            <a:spAutoFit/>
          </a:bodyPr>
          <a:lstStyle/>
          <a:p>
            <a:r>
              <a:rPr lang="de-DE" sz="1000" dirty="0" smtClean="0">
                <a:solidFill>
                  <a:srgbClr val="00B050"/>
                </a:solidFill>
                <a:effectLst>
                  <a:outerShdw blurRad="38100" dist="38100" dir="2700000" algn="tl">
                    <a:srgbClr val="000000">
                      <a:alpha val="43137"/>
                    </a:srgbClr>
                  </a:outerShdw>
                </a:effectLst>
              </a:rPr>
              <a:t>Stettiner Haff</a:t>
            </a:r>
            <a:endParaRPr lang="de-DE" sz="1000" dirty="0">
              <a:solidFill>
                <a:srgbClr val="00B050"/>
              </a:solidFill>
              <a:effectLst>
                <a:outerShdw blurRad="38100" dist="38100" dir="2700000" algn="tl">
                  <a:srgbClr val="000000">
                    <a:alpha val="43137"/>
                  </a:srgbClr>
                </a:outerShdw>
              </a:effectLst>
            </a:endParaRPr>
          </a:p>
        </p:txBody>
      </p:sp>
      <p:sp>
        <p:nvSpPr>
          <p:cNvPr id="106" name="Ellipse 105"/>
          <p:cNvSpPr/>
          <p:nvPr/>
        </p:nvSpPr>
        <p:spPr>
          <a:xfrm>
            <a:off x="10781908" y="4304654"/>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2</a:t>
            </a:r>
          </a:p>
        </p:txBody>
      </p:sp>
      <p:sp>
        <p:nvSpPr>
          <p:cNvPr id="107" name="Ellipse 106"/>
          <p:cNvSpPr/>
          <p:nvPr/>
        </p:nvSpPr>
        <p:spPr>
          <a:xfrm>
            <a:off x="7825959" y="4765675"/>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2</a:t>
            </a:r>
            <a:endParaRPr lang="de-DE" sz="800" dirty="0">
              <a:solidFill>
                <a:schemeClr val="tx1"/>
              </a:solidFill>
            </a:endParaRPr>
          </a:p>
        </p:txBody>
      </p:sp>
      <p:sp>
        <p:nvSpPr>
          <p:cNvPr id="108" name="Textfeld 107"/>
          <p:cNvSpPr txBox="1"/>
          <p:nvPr/>
        </p:nvSpPr>
        <p:spPr>
          <a:xfrm>
            <a:off x="10882055" y="4262095"/>
            <a:ext cx="760144" cy="246221"/>
          </a:xfrm>
          <a:prstGeom prst="rect">
            <a:avLst/>
          </a:prstGeom>
          <a:noFill/>
        </p:spPr>
        <p:txBody>
          <a:bodyPr wrap="none" rtlCol="0">
            <a:spAutoFit/>
          </a:bodyPr>
          <a:lstStyle/>
          <a:p>
            <a:r>
              <a:rPr lang="de-DE" sz="1000" dirty="0" err="1" smtClean="0">
                <a:solidFill>
                  <a:srgbClr val="00B050"/>
                </a:solidFill>
                <a:effectLst>
                  <a:outerShdw blurRad="38100" dist="38100" dir="2700000" algn="tl">
                    <a:srgbClr val="000000">
                      <a:alpha val="43137"/>
                    </a:srgbClr>
                  </a:outerShdw>
                </a:effectLst>
              </a:rPr>
              <a:t>Strasburg</a:t>
            </a:r>
            <a:endParaRPr lang="de-DE" sz="1000" dirty="0">
              <a:solidFill>
                <a:srgbClr val="00B050"/>
              </a:solidFill>
              <a:effectLst>
                <a:outerShdw blurRad="38100" dist="38100" dir="2700000" algn="tl">
                  <a:srgbClr val="000000">
                    <a:alpha val="43137"/>
                  </a:srgbClr>
                </a:outerShdw>
              </a:effectLst>
            </a:endParaRPr>
          </a:p>
        </p:txBody>
      </p:sp>
      <p:sp>
        <p:nvSpPr>
          <p:cNvPr id="115" name="Ellipse 114"/>
          <p:cNvSpPr/>
          <p:nvPr/>
        </p:nvSpPr>
        <p:spPr>
          <a:xfrm>
            <a:off x="9325705" y="4854966"/>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5</a:t>
            </a:r>
            <a:endParaRPr lang="de-DE" sz="800" dirty="0">
              <a:solidFill>
                <a:schemeClr val="tx1"/>
              </a:solidFill>
            </a:endParaRPr>
          </a:p>
        </p:txBody>
      </p:sp>
      <p:sp>
        <p:nvSpPr>
          <p:cNvPr id="116" name="Ellipse 115"/>
          <p:cNvSpPr/>
          <p:nvPr/>
        </p:nvSpPr>
        <p:spPr>
          <a:xfrm>
            <a:off x="8234528" y="5033460"/>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5</a:t>
            </a:r>
            <a:endParaRPr lang="de-DE" sz="800" dirty="0">
              <a:solidFill>
                <a:schemeClr val="tx1"/>
              </a:solidFill>
            </a:endParaRPr>
          </a:p>
        </p:txBody>
      </p:sp>
      <p:sp>
        <p:nvSpPr>
          <p:cNvPr id="117" name="Textfeld 116"/>
          <p:cNvSpPr txBox="1"/>
          <p:nvPr/>
        </p:nvSpPr>
        <p:spPr>
          <a:xfrm>
            <a:off x="9479676" y="4732197"/>
            <a:ext cx="755335" cy="400110"/>
          </a:xfrm>
          <a:prstGeom prst="rect">
            <a:avLst/>
          </a:prstGeom>
          <a:noFill/>
        </p:spPr>
        <p:txBody>
          <a:bodyPr wrap="none" rtlCol="0">
            <a:spAutoFit/>
          </a:bodyPr>
          <a:lstStyle/>
          <a:p>
            <a:r>
              <a:rPr lang="de-DE" sz="1000" dirty="0" smtClean="0">
                <a:solidFill>
                  <a:srgbClr val="00B050"/>
                </a:solidFill>
                <a:effectLst>
                  <a:outerShdw blurRad="38100" dist="38100" dir="2700000" algn="tl">
                    <a:srgbClr val="000000">
                      <a:alpha val="43137"/>
                    </a:srgbClr>
                  </a:outerShdw>
                </a:effectLst>
              </a:rPr>
              <a:t>Uecker – </a:t>
            </a:r>
          </a:p>
          <a:p>
            <a:r>
              <a:rPr lang="de-DE" sz="1000" dirty="0" smtClean="0">
                <a:solidFill>
                  <a:srgbClr val="00B050"/>
                </a:solidFill>
                <a:effectLst>
                  <a:outerShdw blurRad="38100" dist="38100" dir="2700000" algn="tl">
                    <a:srgbClr val="000000">
                      <a:alpha val="43137"/>
                    </a:srgbClr>
                  </a:outerShdw>
                </a:effectLst>
              </a:rPr>
              <a:t>Randow</a:t>
            </a:r>
            <a:endParaRPr lang="de-DE" sz="1000" dirty="0">
              <a:solidFill>
                <a:srgbClr val="00B050"/>
              </a:solidFill>
              <a:effectLst>
                <a:outerShdw blurRad="38100" dist="38100" dir="2700000" algn="tl">
                  <a:srgbClr val="000000">
                    <a:alpha val="43137"/>
                  </a:srgbClr>
                </a:outerShdw>
              </a:effectLst>
            </a:endParaRPr>
          </a:p>
        </p:txBody>
      </p:sp>
      <p:sp>
        <p:nvSpPr>
          <p:cNvPr id="118" name="Ellipse 117"/>
          <p:cNvSpPr/>
          <p:nvPr/>
        </p:nvSpPr>
        <p:spPr>
          <a:xfrm>
            <a:off x="10780668" y="5596865"/>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2</a:t>
            </a:r>
            <a:endParaRPr lang="de-DE" sz="800" dirty="0">
              <a:solidFill>
                <a:schemeClr val="tx1"/>
              </a:solidFill>
            </a:endParaRPr>
          </a:p>
        </p:txBody>
      </p:sp>
      <p:sp>
        <p:nvSpPr>
          <p:cNvPr id="119" name="Ellipse 118"/>
          <p:cNvSpPr/>
          <p:nvPr/>
        </p:nvSpPr>
        <p:spPr>
          <a:xfrm>
            <a:off x="5489914" y="4810846"/>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2</a:t>
            </a:r>
            <a:endParaRPr lang="de-DE" sz="800" dirty="0">
              <a:solidFill>
                <a:schemeClr val="tx1"/>
              </a:solidFill>
            </a:endParaRPr>
          </a:p>
        </p:txBody>
      </p:sp>
      <p:sp>
        <p:nvSpPr>
          <p:cNvPr id="120" name="Textfeld 119"/>
          <p:cNvSpPr txBox="1"/>
          <p:nvPr/>
        </p:nvSpPr>
        <p:spPr>
          <a:xfrm>
            <a:off x="10924159" y="5512228"/>
            <a:ext cx="768159" cy="246221"/>
          </a:xfrm>
          <a:prstGeom prst="rect">
            <a:avLst/>
          </a:prstGeom>
          <a:noFill/>
        </p:spPr>
        <p:txBody>
          <a:bodyPr wrap="none" rtlCol="0">
            <a:spAutoFit/>
          </a:bodyPr>
          <a:lstStyle/>
          <a:p>
            <a:r>
              <a:rPr lang="de-DE" sz="1000" dirty="0" smtClean="0">
                <a:solidFill>
                  <a:srgbClr val="FFFF00"/>
                </a:solidFill>
                <a:effectLst>
                  <a:outerShdw blurRad="38100" dist="38100" dir="2700000" algn="tl">
                    <a:srgbClr val="000000">
                      <a:alpha val="43137"/>
                    </a:srgbClr>
                  </a:outerShdw>
                </a:effectLst>
              </a:rPr>
              <a:t>Malchow</a:t>
            </a:r>
            <a:endParaRPr lang="de-DE" sz="1000" dirty="0">
              <a:solidFill>
                <a:srgbClr val="FFFF00"/>
              </a:solidFill>
              <a:effectLst>
                <a:outerShdw blurRad="38100" dist="38100" dir="2700000" algn="tl">
                  <a:srgbClr val="000000">
                    <a:alpha val="43137"/>
                  </a:srgbClr>
                </a:outerShdw>
              </a:effectLst>
            </a:endParaRPr>
          </a:p>
        </p:txBody>
      </p:sp>
      <p:sp>
        <p:nvSpPr>
          <p:cNvPr id="121" name="Ellipse 120"/>
          <p:cNvSpPr/>
          <p:nvPr/>
        </p:nvSpPr>
        <p:spPr>
          <a:xfrm>
            <a:off x="9309373" y="5842421"/>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3</a:t>
            </a:r>
          </a:p>
        </p:txBody>
      </p:sp>
      <p:sp>
        <p:nvSpPr>
          <p:cNvPr id="122" name="Ellipse 121"/>
          <p:cNvSpPr/>
          <p:nvPr/>
        </p:nvSpPr>
        <p:spPr>
          <a:xfrm>
            <a:off x="6232944" y="5514861"/>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3</a:t>
            </a:r>
          </a:p>
        </p:txBody>
      </p:sp>
      <p:sp>
        <p:nvSpPr>
          <p:cNvPr id="123" name="Textfeld 122"/>
          <p:cNvSpPr txBox="1"/>
          <p:nvPr/>
        </p:nvSpPr>
        <p:spPr>
          <a:xfrm>
            <a:off x="9502130" y="5700944"/>
            <a:ext cx="1103187" cy="338554"/>
          </a:xfrm>
          <a:prstGeom prst="rect">
            <a:avLst/>
          </a:prstGeom>
          <a:noFill/>
        </p:spPr>
        <p:txBody>
          <a:bodyPr wrap="none" rtlCol="0">
            <a:spAutoFit/>
          </a:bodyPr>
          <a:lstStyle/>
          <a:p>
            <a:r>
              <a:rPr lang="de-DE" sz="800" dirty="0" smtClean="0">
                <a:solidFill>
                  <a:srgbClr val="FFFF00"/>
                </a:solidFill>
                <a:effectLst>
                  <a:outerShdw blurRad="38100" dist="38100" dir="2700000" algn="tl">
                    <a:srgbClr val="000000">
                      <a:alpha val="43137"/>
                    </a:srgbClr>
                  </a:outerShdw>
                </a:effectLst>
              </a:rPr>
              <a:t>Mecklenburgische</a:t>
            </a:r>
          </a:p>
          <a:p>
            <a:r>
              <a:rPr lang="de-DE" sz="800" dirty="0" smtClean="0">
                <a:solidFill>
                  <a:srgbClr val="FFFF00"/>
                </a:solidFill>
                <a:effectLst>
                  <a:outerShdw blurRad="38100" dist="38100" dir="2700000" algn="tl">
                    <a:srgbClr val="000000">
                      <a:alpha val="43137"/>
                    </a:srgbClr>
                  </a:outerShdw>
                </a:effectLst>
              </a:rPr>
              <a:t>Kleinseenplatte</a:t>
            </a:r>
            <a:endParaRPr lang="de-DE" sz="800" dirty="0">
              <a:solidFill>
                <a:srgbClr val="FFFF00"/>
              </a:solidFill>
              <a:effectLst>
                <a:outerShdw blurRad="38100" dist="38100" dir="2700000" algn="tl">
                  <a:srgbClr val="000000">
                    <a:alpha val="43137"/>
                  </a:srgbClr>
                </a:outerShdw>
              </a:effectLst>
            </a:endParaRPr>
          </a:p>
        </p:txBody>
      </p:sp>
      <p:sp>
        <p:nvSpPr>
          <p:cNvPr id="124" name="Ellipse 123"/>
          <p:cNvSpPr/>
          <p:nvPr/>
        </p:nvSpPr>
        <p:spPr>
          <a:xfrm>
            <a:off x="10780668" y="5837480"/>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4</a:t>
            </a:r>
            <a:endParaRPr lang="de-DE" sz="800" dirty="0">
              <a:solidFill>
                <a:schemeClr val="tx1"/>
              </a:solidFill>
            </a:endParaRPr>
          </a:p>
        </p:txBody>
      </p:sp>
      <p:sp>
        <p:nvSpPr>
          <p:cNvPr id="125" name="Ellipse 124"/>
          <p:cNvSpPr/>
          <p:nvPr/>
        </p:nvSpPr>
        <p:spPr>
          <a:xfrm>
            <a:off x="6648445" y="5396159"/>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4</a:t>
            </a:r>
            <a:endParaRPr lang="de-DE" sz="800" dirty="0">
              <a:solidFill>
                <a:schemeClr val="tx1"/>
              </a:solidFill>
            </a:endParaRPr>
          </a:p>
        </p:txBody>
      </p:sp>
      <p:sp>
        <p:nvSpPr>
          <p:cNvPr id="126" name="Ellipse 125"/>
          <p:cNvSpPr/>
          <p:nvPr/>
        </p:nvSpPr>
        <p:spPr>
          <a:xfrm>
            <a:off x="6800905" y="5396159"/>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5</a:t>
            </a:r>
            <a:endParaRPr lang="de-DE" sz="800" dirty="0">
              <a:solidFill>
                <a:schemeClr val="tx1"/>
              </a:solidFill>
            </a:endParaRPr>
          </a:p>
        </p:txBody>
      </p:sp>
      <p:sp>
        <p:nvSpPr>
          <p:cNvPr id="127" name="Ellipse 126"/>
          <p:cNvSpPr/>
          <p:nvPr/>
        </p:nvSpPr>
        <p:spPr>
          <a:xfrm>
            <a:off x="9306431" y="6055778"/>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5</a:t>
            </a:r>
            <a:endParaRPr lang="de-DE" sz="800" dirty="0">
              <a:solidFill>
                <a:schemeClr val="tx1"/>
              </a:solidFill>
            </a:endParaRPr>
          </a:p>
        </p:txBody>
      </p:sp>
      <p:sp>
        <p:nvSpPr>
          <p:cNvPr id="128" name="Textfeld 127"/>
          <p:cNvSpPr txBox="1"/>
          <p:nvPr/>
        </p:nvSpPr>
        <p:spPr>
          <a:xfrm>
            <a:off x="10910816" y="5741911"/>
            <a:ext cx="869149" cy="246221"/>
          </a:xfrm>
          <a:prstGeom prst="rect">
            <a:avLst/>
          </a:prstGeom>
          <a:noFill/>
        </p:spPr>
        <p:txBody>
          <a:bodyPr wrap="none" rtlCol="0">
            <a:spAutoFit/>
          </a:bodyPr>
          <a:lstStyle/>
          <a:p>
            <a:r>
              <a:rPr lang="de-DE" sz="1000" dirty="0" smtClean="0">
                <a:solidFill>
                  <a:srgbClr val="FFFF00"/>
                </a:solidFill>
                <a:effectLst>
                  <a:outerShdw blurRad="38100" dist="38100" dir="2700000" algn="tl">
                    <a:srgbClr val="000000">
                      <a:alpha val="43137"/>
                    </a:srgbClr>
                  </a:outerShdw>
                </a:effectLst>
              </a:rPr>
              <a:t>Neustrelitz I</a:t>
            </a:r>
            <a:endParaRPr lang="de-DE" sz="1000" dirty="0">
              <a:solidFill>
                <a:srgbClr val="FFFF00"/>
              </a:solidFill>
              <a:effectLst>
                <a:outerShdw blurRad="38100" dist="38100" dir="2700000" algn="tl">
                  <a:srgbClr val="000000">
                    <a:alpha val="43137"/>
                  </a:srgbClr>
                </a:outerShdw>
              </a:effectLst>
            </a:endParaRPr>
          </a:p>
        </p:txBody>
      </p:sp>
      <p:sp>
        <p:nvSpPr>
          <p:cNvPr id="129" name="Textfeld 128"/>
          <p:cNvSpPr txBox="1"/>
          <p:nvPr/>
        </p:nvSpPr>
        <p:spPr>
          <a:xfrm>
            <a:off x="9510557" y="5970021"/>
            <a:ext cx="898003" cy="246221"/>
          </a:xfrm>
          <a:prstGeom prst="rect">
            <a:avLst/>
          </a:prstGeom>
          <a:noFill/>
        </p:spPr>
        <p:txBody>
          <a:bodyPr wrap="none" rtlCol="0">
            <a:spAutoFit/>
          </a:bodyPr>
          <a:lstStyle/>
          <a:p>
            <a:r>
              <a:rPr lang="de-DE" sz="1000" dirty="0" smtClean="0">
                <a:solidFill>
                  <a:srgbClr val="FFFF00"/>
                </a:solidFill>
                <a:effectLst>
                  <a:outerShdw blurRad="38100" dist="38100" dir="2700000" algn="tl">
                    <a:srgbClr val="000000">
                      <a:alpha val="43137"/>
                    </a:srgbClr>
                  </a:outerShdw>
                </a:effectLst>
              </a:rPr>
              <a:t>Neustrelitz II</a:t>
            </a:r>
            <a:endParaRPr lang="de-DE" sz="1000" dirty="0">
              <a:solidFill>
                <a:srgbClr val="FFFF00"/>
              </a:solidFill>
              <a:effectLst>
                <a:outerShdw blurRad="38100" dist="38100" dir="2700000" algn="tl">
                  <a:srgbClr val="000000">
                    <a:alpha val="43137"/>
                  </a:srgbClr>
                </a:outerShdw>
              </a:effectLst>
            </a:endParaRPr>
          </a:p>
        </p:txBody>
      </p:sp>
      <p:sp>
        <p:nvSpPr>
          <p:cNvPr id="130" name="Ellipse 129"/>
          <p:cNvSpPr/>
          <p:nvPr/>
        </p:nvSpPr>
        <p:spPr>
          <a:xfrm>
            <a:off x="10780668" y="6055636"/>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6</a:t>
            </a:r>
            <a:endParaRPr lang="de-DE" sz="800" dirty="0">
              <a:solidFill>
                <a:schemeClr val="tx1"/>
              </a:solidFill>
            </a:endParaRPr>
          </a:p>
        </p:txBody>
      </p:sp>
      <p:sp>
        <p:nvSpPr>
          <p:cNvPr id="131" name="Ellipse 130"/>
          <p:cNvSpPr/>
          <p:nvPr/>
        </p:nvSpPr>
        <p:spPr>
          <a:xfrm>
            <a:off x="6381576" y="5330713"/>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6</a:t>
            </a:r>
            <a:endParaRPr lang="de-DE" sz="800" dirty="0">
              <a:solidFill>
                <a:schemeClr val="tx1"/>
              </a:solidFill>
            </a:endParaRPr>
          </a:p>
        </p:txBody>
      </p:sp>
      <p:sp>
        <p:nvSpPr>
          <p:cNvPr id="132" name="Textfeld 131"/>
          <p:cNvSpPr txBox="1"/>
          <p:nvPr/>
        </p:nvSpPr>
        <p:spPr>
          <a:xfrm>
            <a:off x="10921915" y="5969290"/>
            <a:ext cx="1192955" cy="246221"/>
          </a:xfrm>
          <a:prstGeom prst="rect">
            <a:avLst/>
          </a:prstGeom>
          <a:noFill/>
        </p:spPr>
        <p:txBody>
          <a:bodyPr wrap="none" rtlCol="0">
            <a:spAutoFit/>
          </a:bodyPr>
          <a:lstStyle/>
          <a:p>
            <a:r>
              <a:rPr lang="de-DE" sz="1000" dirty="0" smtClean="0">
                <a:solidFill>
                  <a:srgbClr val="FFFF00"/>
                </a:solidFill>
                <a:effectLst>
                  <a:outerShdw blurRad="38100" dist="38100" dir="2700000" algn="tl">
                    <a:srgbClr val="000000">
                      <a:alpha val="43137"/>
                    </a:srgbClr>
                  </a:outerShdw>
                </a:effectLst>
              </a:rPr>
              <a:t>Neustrelitz Land</a:t>
            </a:r>
            <a:endParaRPr lang="de-DE" sz="1000" dirty="0">
              <a:solidFill>
                <a:srgbClr val="FFFF00"/>
              </a:solidFill>
              <a:effectLst>
                <a:outerShdw blurRad="38100" dist="38100" dir="2700000" algn="tl">
                  <a:srgbClr val="000000">
                    <a:alpha val="43137"/>
                  </a:srgbClr>
                </a:outerShdw>
              </a:effectLst>
            </a:endParaRPr>
          </a:p>
        </p:txBody>
      </p:sp>
      <p:sp>
        <p:nvSpPr>
          <p:cNvPr id="133" name="Ellipse 132"/>
          <p:cNvSpPr/>
          <p:nvPr/>
        </p:nvSpPr>
        <p:spPr>
          <a:xfrm>
            <a:off x="9300031" y="6280613"/>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7</a:t>
            </a:r>
          </a:p>
        </p:txBody>
      </p:sp>
      <p:sp>
        <p:nvSpPr>
          <p:cNvPr id="134" name="Ellipse 133"/>
          <p:cNvSpPr/>
          <p:nvPr/>
        </p:nvSpPr>
        <p:spPr>
          <a:xfrm>
            <a:off x="6302998" y="4965964"/>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7</a:t>
            </a:r>
          </a:p>
        </p:txBody>
      </p:sp>
      <p:sp>
        <p:nvSpPr>
          <p:cNvPr id="135" name="Textfeld 134"/>
          <p:cNvSpPr txBox="1"/>
          <p:nvPr/>
        </p:nvSpPr>
        <p:spPr>
          <a:xfrm>
            <a:off x="9516939" y="6199514"/>
            <a:ext cx="1077539" cy="246221"/>
          </a:xfrm>
          <a:prstGeom prst="rect">
            <a:avLst/>
          </a:prstGeom>
          <a:noFill/>
        </p:spPr>
        <p:txBody>
          <a:bodyPr wrap="none" rtlCol="0">
            <a:spAutoFit/>
          </a:bodyPr>
          <a:lstStyle/>
          <a:p>
            <a:r>
              <a:rPr lang="de-DE" sz="1000" dirty="0" err="1" smtClean="0">
                <a:solidFill>
                  <a:srgbClr val="FFFF00"/>
                </a:solidFill>
                <a:effectLst>
                  <a:outerShdw blurRad="38100" dist="38100" dir="2700000" algn="tl">
                    <a:srgbClr val="000000">
                      <a:alpha val="43137"/>
                    </a:srgbClr>
                  </a:outerShdw>
                </a:effectLst>
              </a:rPr>
              <a:t>Penzliner</a:t>
            </a:r>
            <a:r>
              <a:rPr lang="de-DE" sz="1000" dirty="0" smtClean="0">
                <a:solidFill>
                  <a:srgbClr val="FFFF00"/>
                </a:solidFill>
                <a:effectLst>
                  <a:outerShdw blurRad="38100" dist="38100" dir="2700000" algn="tl">
                    <a:srgbClr val="000000">
                      <a:alpha val="43137"/>
                    </a:srgbClr>
                  </a:outerShdw>
                </a:effectLst>
              </a:rPr>
              <a:t> Land</a:t>
            </a:r>
            <a:endParaRPr lang="de-DE" sz="1000" dirty="0">
              <a:solidFill>
                <a:srgbClr val="FFFF00"/>
              </a:solidFill>
              <a:effectLst>
                <a:outerShdw blurRad="38100" dist="38100" dir="2700000" algn="tl">
                  <a:srgbClr val="000000">
                    <a:alpha val="43137"/>
                  </a:srgbClr>
                </a:outerShdw>
              </a:effectLst>
            </a:endParaRPr>
          </a:p>
        </p:txBody>
      </p:sp>
      <p:sp>
        <p:nvSpPr>
          <p:cNvPr id="136" name="Ellipse 135"/>
          <p:cNvSpPr/>
          <p:nvPr/>
        </p:nvSpPr>
        <p:spPr>
          <a:xfrm>
            <a:off x="10780668" y="6280613"/>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8</a:t>
            </a:r>
            <a:endParaRPr lang="de-DE" sz="800" dirty="0">
              <a:solidFill>
                <a:schemeClr val="tx1"/>
              </a:solidFill>
            </a:endParaRPr>
          </a:p>
        </p:txBody>
      </p:sp>
      <p:sp>
        <p:nvSpPr>
          <p:cNvPr id="137" name="Ellipse 136"/>
          <p:cNvSpPr/>
          <p:nvPr/>
        </p:nvSpPr>
        <p:spPr>
          <a:xfrm>
            <a:off x="5648478" y="5311045"/>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8</a:t>
            </a:r>
            <a:endParaRPr lang="de-DE" sz="800" dirty="0">
              <a:solidFill>
                <a:schemeClr val="tx1"/>
              </a:solidFill>
            </a:endParaRPr>
          </a:p>
        </p:txBody>
      </p:sp>
      <p:sp>
        <p:nvSpPr>
          <p:cNvPr id="138" name="Textfeld 137"/>
          <p:cNvSpPr txBox="1"/>
          <p:nvPr/>
        </p:nvSpPr>
        <p:spPr>
          <a:xfrm>
            <a:off x="10923015" y="6201277"/>
            <a:ext cx="1016625" cy="246221"/>
          </a:xfrm>
          <a:prstGeom prst="rect">
            <a:avLst/>
          </a:prstGeom>
          <a:noFill/>
        </p:spPr>
        <p:txBody>
          <a:bodyPr wrap="none" rtlCol="0">
            <a:spAutoFit/>
          </a:bodyPr>
          <a:lstStyle/>
          <a:p>
            <a:r>
              <a:rPr lang="de-DE" sz="1000" dirty="0" smtClean="0">
                <a:solidFill>
                  <a:srgbClr val="FFFF00"/>
                </a:solidFill>
                <a:effectLst>
                  <a:outerShdw blurRad="38100" dist="38100" dir="2700000" algn="tl">
                    <a:srgbClr val="000000">
                      <a:alpha val="43137"/>
                    </a:srgbClr>
                  </a:outerShdw>
                </a:effectLst>
              </a:rPr>
              <a:t>Röbel - Müritz</a:t>
            </a:r>
            <a:endParaRPr lang="de-DE" sz="1000" dirty="0">
              <a:solidFill>
                <a:srgbClr val="FFFF00"/>
              </a:solidFill>
              <a:effectLst>
                <a:outerShdw blurRad="38100" dist="38100" dir="2700000" algn="tl">
                  <a:srgbClr val="000000">
                    <a:alpha val="43137"/>
                  </a:srgbClr>
                </a:outerShdw>
              </a:effectLst>
            </a:endParaRPr>
          </a:p>
        </p:txBody>
      </p:sp>
      <p:sp>
        <p:nvSpPr>
          <p:cNvPr id="139" name="Ellipse 138"/>
          <p:cNvSpPr/>
          <p:nvPr/>
        </p:nvSpPr>
        <p:spPr>
          <a:xfrm>
            <a:off x="9301760" y="6520543"/>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9</a:t>
            </a:r>
          </a:p>
        </p:txBody>
      </p:sp>
      <p:sp>
        <p:nvSpPr>
          <p:cNvPr id="140" name="Ellipse 139"/>
          <p:cNvSpPr/>
          <p:nvPr/>
        </p:nvSpPr>
        <p:spPr>
          <a:xfrm>
            <a:off x="5912598" y="5150498"/>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9</a:t>
            </a:r>
          </a:p>
        </p:txBody>
      </p:sp>
      <p:sp>
        <p:nvSpPr>
          <p:cNvPr id="141" name="Textfeld 140"/>
          <p:cNvSpPr txBox="1"/>
          <p:nvPr/>
        </p:nvSpPr>
        <p:spPr>
          <a:xfrm>
            <a:off x="9510622" y="6448415"/>
            <a:ext cx="1321196" cy="215444"/>
          </a:xfrm>
          <a:prstGeom prst="rect">
            <a:avLst/>
          </a:prstGeom>
          <a:noFill/>
        </p:spPr>
        <p:txBody>
          <a:bodyPr wrap="none" rtlCol="0">
            <a:spAutoFit/>
          </a:bodyPr>
          <a:lstStyle/>
          <a:p>
            <a:r>
              <a:rPr lang="de-DE" sz="800" dirty="0" smtClean="0">
                <a:solidFill>
                  <a:srgbClr val="FFFF00"/>
                </a:solidFill>
                <a:effectLst>
                  <a:outerShdw blurRad="38100" dist="38100" dir="2700000" algn="tl">
                    <a:srgbClr val="000000">
                      <a:alpha val="43137"/>
                    </a:srgbClr>
                  </a:outerShdw>
                </a:effectLst>
              </a:rPr>
              <a:t>Seenlandschaft Waren</a:t>
            </a:r>
            <a:endParaRPr lang="de-DE" sz="800" dirty="0">
              <a:solidFill>
                <a:srgbClr val="FFFF00"/>
              </a:solidFill>
              <a:effectLst>
                <a:outerShdw blurRad="38100" dist="38100" dir="2700000" algn="tl">
                  <a:srgbClr val="000000">
                    <a:alpha val="43137"/>
                  </a:srgbClr>
                </a:outerShdw>
              </a:effectLst>
            </a:endParaRPr>
          </a:p>
        </p:txBody>
      </p:sp>
      <p:sp>
        <p:nvSpPr>
          <p:cNvPr id="3" name="Foliennummernplatzhalter 2"/>
          <p:cNvSpPr>
            <a:spLocks noGrp="1"/>
          </p:cNvSpPr>
          <p:nvPr>
            <p:ph type="sldNum" sz="quarter" idx="12"/>
          </p:nvPr>
        </p:nvSpPr>
        <p:spPr/>
        <p:txBody>
          <a:bodyPr/>
          <a:lstStyle/>
          <a:p>
            <a:fld id="{F82CC617-EC87-4E06-B92D-8D8AF591DFB6}" type="slidenum">
              <a:rPr lang="de-DE" smtClean="0"/>
              <a:t>18</a:t>
            </a:fld>
            <a:endParaRPr lang="de-DE"/>
          </a:p>
        </p:txBody>
      </p:sp>
    </p:spTree>
    <p:extLst>
      <p:ext uri="{BB962C8B-B14F-4D97-AF65-F5344CB8AC3E}">
        <p14:creationId xmlns:p14="http://schemas.microsoft.com/office/powerpoint/2010/main" val="351967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000"/>
                                        <p:tgtEl>
                                          <p:spTgt spid="7"/>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up)">
                                      <p:cBhvr>
                                        <p:cTn id="14" dur="2000"/>
                                        <p:tgtEl>
                                          <p:spTgt spid="33"/>
                                        </p:tgtEl>
                                      </p:cBhvr>
                                    </p:animEffect>
                                  </p:childTnLst>
                                </p:cTn>
                              </p:par>
                            </p:childTnLst>
                          </p:cTn>
                        </p:par>
                        <p:par>
                          <p:cTn id="15" fill="hold">
                            <p:stCondLst>
                              <p:cond delay="4000"/>
                            </p:stCondLst>
                            <p:childTnLst>
                              <p:par>
                                <p:cTn id="16" presetID="22" presetClass="entr" presetSubtype="8" fill="hold" grpId="0" nodeType="afterEffect">
                                  <p:stCondLst>
                                    <p:cond delay="1000"/>
                                  </p:stCondLst>
                                  <p:childTnLst>
                                    <p:set>
                                      <p:cBhvr>
                                        <p:cTn id="17" dur="1" fill="hold">
                                          <p:stCondLst>
                                            <p:cond delay="0"/>
                                          </p:stCondLst>
                                        </p:cTn>
                                        <p:tgtEl>
                                          <p:spTgt spid="51"/>
                                        </p:tgtEl>
                                        <p:attrNameLst>
                                          <p:attrName>style.visibility</p:attrName>
                                        </p:attrNameLst>
                                      </p:cBhvr>
                                      <p:to>
                                        <p:strVal val="visible"/>
                                      </p:to>
                                    </p:set>
                                    <p:animEffect transition="in" filter="wipe(left)">
                                      <p:cBhvr>
                                        <p:cTn id="18" dur="2000"/>
                                        <p:tgtEl>
                                          <p:spTgt spid="51"/>
                                        </p:tgtEl>
                                      </p:cBhvr>
                                    </p:animEffect>
                                  </p:childTnLst>
                                </p:cTn>
                              </p:par>
                              <p:par>
                                <p:cTn id="19" presetID="21" presetClass="entr" presetSubtype="1" fill="hold" grpId="0" nodeType="withEffect">
                                  <p:stCondLst>
                                    <p:cond delay="1000"/>
                                  </p:stCondLst>
                                  <p:childTnLst>
                                    <p:set>
                                      <p:cBhvr>
                                        <p:cTn id="20" dur="1" fill="hold">
                                          <p:stCondLst>
                                            <p:cond delay="0"/>
                                          </p:stCondLst>
                                        </p:cTn>
                                        <p:tgtEl>
                                          <p:spTgt spid="39"/>
                                        </p:tgtEl>
                                        <p:attrNameLst>
                                          <p:attrName>style.visibility</p:attrName>
                                        </p:attrNameLst>
                                      </p:cBhvr>
                                      <p:to>
                                        <p:strVal val="visible"/>
                                      </p:to>
                                    </p:set>
                                    <p:animEffect transition="in" filter="wheel(1)">
                                      <p:cBhvr>
                                        <p:cTn id="21" dur="2000"/>
                                        <p:tgtEl>
                                          <p:spTgt spid="39"/>
                                        </p:tgtEl>
                                      </p:cBhvr>
                                    </p:animEffect>
                                  </p:childTnLst>
                                </p:cTn>
                              </p:par>
                              <p:par>
                                <p:cTn id="22" presetID="21" presetClass="entr" presetSubtype="1" fill="hold" grpId="0" nodeType="withEffect">
                                  <p:stCondLst>
                                    <p:cond delay="1000"/>
                                  </p:stCondLst>
                                  <p:childTnLst>
                                    <p:set>
                                      <p:cBhvr>
                                        <p:cTn id="23" dur="1" fill="hold">
                                          <p:stCondLst>
                                            <p:cond delay="0"/>
                                          </p:stCondLst>
                                        </p:cTn>
                                        <p:tgtEl>
                                          <p:spTgt spid="52"/>
                                        </p:tgtEl>
                                        <p:attrNameLst>
                                          <p:attrName>style.visibility</p:attrName>
                                        </p:attrNameLst>
                                      </p:cBhvr>
                                      <p:to>
                                        <p:strVal val="visible"/>
                                      </p:to>
                                    </p:set>
                                    <p:animEffect transition="in" filter="wheel(1)">
                                      <p:cBhvr>
                                        <p:cTn id="24" dur="2000"/>
                                        <p:tgtEl>
                                          <p:spTgt spid="52"/>
                                        </p:tgtEl>
                                      </p:cBhvr>
                                    </p:animEffect>
                                  </p:childTnLst>
                                </p:cTn>
                              </p:par>
                            </p:childTnLst>
                          </p:cTn>
                        </p:par>
                        <p:par>
                          <p:cTn id="25" fill="hold">
                            <p:stCondLst>
                              <p:cond delay="7000"/>
                            </p:stCondLst>
                            <p:childTnLst>
                              <p:par>
                                <p:cTn id="26" presetID="22" presetClass="entr" presetSubtype="8" fill="hold" grpId="0" nodeType="afterEffect">
                                  <p:stCondLst>
                                    <p:cond delay="1000"/>
                                  </p:stCondLst>
                                  <p:childTnLst>
                                    <p:set>
                                      <p:cBhvr>
                                        <p:cTn id="27" dur="1" fill="hold">
                                          <p:stCondLst>
                                            <p:cond delay="0"/>
                                          </p:stCondLst>
                                        </p:cTn>
                                        <p:tgtEl>
                                          <p:spTgt spid="70"/>
                                        </p:tgtEl>
                                        <p:attrNameLst>
                                          <p:attrName>style.visibility</p:attrName>
                                        </p:attrNameLst>
                                      </p:cBhvr>
                                      <p:to>
                                        <p:strVal val="visible"/>
                                      </p:to>
                                    </p:set>
                                    <p:animEffect transition="in" filter="wipe(left)">
                                      <p:cBhvr>
                                        <p:cTn id="28" dur="2000"/>
                                        <p:tgtEl>
                                          <p:spTgt spid="70"/>
                                        </p:tgtEl>
                                      </p:cBhvr>
                                    </p:animEffect>
                                  </p:childTnLst>
                                </p:cTn>
                              </p:par>
                              <p:par>
                                <p:cTn id="29" presetID="21" presetClass="entr" presetSubtype="1" fill="hold" grpId="0" nodeType="withEffect">
                                  <p:stCondLst>
                                    <p:cond delay="1000"/>
                                  </p:stCondLst>
                                  <p:childTnLst>
                                    <p:set>
                                      <p:cBhvr>
                                        <p:cTn id="30" dur="1" fill="hold">
                                          <p:stCondLst>
                                            <p:cond delay="0"/>
                                          </p:stCondLst>
                                        </p:cTn>
                                        <p:tgtEl>
                                          <p:spTgt spid="50"/>
                                        </p:tgtEl>
                                        <p:attrNameLst>
                                          <p:attrName>style.visibility</p:attrName>
                                        </p:attrNameLst>
                                      </p:cBhvr>
                                      <p:to>
                                        <p:strVal val="visible"/>
                                      </p:to>
                                    </p:set>
                                    <p:animEffect transition="in" filter="wheel(1)">
                                      <p:cBhvr>
                                        <p:cTn id="31" dur="2000"/>
                                        <p:tgtEl>
                                          <p:spTgt spid="50"/>
                                        </p:tgtEl>
                                      </p:cBhvr>
                                    </p:animEffect>
                                  </p:childTnLst>
                                </p:cTn>
                              </p:par>
                              <p:par>
                                <p:cTn id="32" presetID="21" presetClass="entr" presetSubtype="1" fill="hold" grpId="0" nodeType="withEffect">
                                  <p:stCondLst>
                                    <p:cond delay="1000"/>
                                  </p:stCondLst>
                                  <p:childTnLst>
                                    <p:set>
                                      <p:cBhvr>
                                        <p:cTn id="33" dur="1" fill="hold">
                                          <p:stCondLst>
                                            <p:cond delay="0"/>
                                          </p:stCondLst>
                                        </p:cTn>
                                        <p:tgtEl>
                                          <p:spTgt spid="53"/>
                                        </p:tgtEl>
                                        <p:attrNameLst>
                                          <p:attrName>style.visibility</p:attrName>
                                        </p:attrNameLst>
                                      </p:cBhvr>
                                      <p:to>
                                        <p:strVal val="visible"/>
                                      </p:to>
                                    </p:set>
                                    <p:animEffect transition="in" filter="wheel(1)">
                                      <p:cBhvr>
                                        <p:cTn id="34" dur="2000"/>
                                        <p:tgtEl>
                                          <p:spTgt spid="53"/>
                                        </p:tgtEl>
                                      </p:cBhvr>
                                    </p:animEffect>
                                  </p:childTnLst>
                                </p:cTn>
                              </p:par>
                            </p:childTnLst>
                          </p:cTn>
                        </p:par>
                        <p:par>
                          <p:cTn id="35" fill="hold">
                            <p:stCondLst>
                              <p:cond delay="10000"/>
                            </p:stCondLst>
                            <p:childTnLst>
                              <p:par>
                                <p:cTn id="36" presetID="22" presetClass="entr" presetSubtype="8" fill="hold" grpId="0" nodeType="afterEffect">
                                  <p:stCondLst>
                                    <p:cond delay="1000"/>
                                  </p:stCondLst>
                                  <p:childTnLst>
                                    <p:set>
                                      <p:cBhvr>
                                        <p:cTn id="37" dur="1" fill="hold">
                                          <p:stCondLst>
                                            <p:cond delay="0"/>
                                          </p:stCondLst>
                                        </p:cTn>
                                        <p:tgtEl>
                                          <p:spTgt spid="76"/>
                                        </p:tgtEl>
                                        <p:attrNameLst>
                                          <p:attrName>style.visibility</p:attrName>
                                        </p:attrNameLst>
                                      </p:cBhvr>
                                      <p:to>
                                        <p:strVal val="visible"/>
                                      </p:to>
                                    </p:set>
                                    <p:animEffect transition="in" filter="wipe(left)">
                                      <p:cBhvr>
                                        <p:cTn id="38" dur="2000"/>
                                        <p:tgtEl>
                                          <p:spTgt spid="76"/>
                                        </p:tgtEl>
                                      </p:cBhvr>
                                    </p:animEffect>
                                  </p:childTnLst>
                                </p:cTn>
                              </p:par>
                              <p:par>
                                <p:cTn id="39" presetID="21" presetClass="entr" presetSubtype="1" fill="hold" grpId="0" nodeType="withEffect">
                                  <p:stCondLst>
                                    <p:cond delay="1000"/>
                                  </p:stCondLst>
                                  <p:childTnLst>
                                    <p:set>
                                      <p:cBhvr>
                                        <p:cTn id="40" dur="1" fill="hold">
                                          <p:stCondLst>
                                            <p:cond delay="0"/>
                                          </p:stCondLst>
                                        </p:cTn>
                                        <p:tgtEl>
                                          <p:spTgt spid="58"/>
                                        </p:tgtEl>
                                        <p:attrNameLst>
                                          <p:attrName>style.visibility</p:attrName>
                                        </p:attrNameLst>
                                      </p:cBhvr>
                                      <p:to>
                                        <p:strVal val="visible"/>
                                      </p:to>
                                    </p:set>
                                    <p:animEffect transition="in" filter="wheel(1)">
                                      <p:cBhvr>
                                        <p:cTn id="41" dur="2000"/>
                                        <p:tgtEl>
                                          <p:spTgt spid="58"/>
                                        </p:tgtEl>
                                      </p:cBhvr>
                                    </p:animEffect>
                                  </p:childTnLst>
                                </p:cTn>
                              </p:par>
                              <p:par>
                                <p:cTn id="42" presetID="21" presetClass="entr" presetSubtype="1" fill="hold" grpId="0" nodeType="withEffect">
                                  <p:stCondLst>
                                    <p:cond delay="1000"/>
                                  </p:stCondLst>
                                  <p:childTnLst>
                                    <p:set>
                                      <p:cBhvr>
                                        <p:cTn id="43" dur="1" fill="hold">
                                          <p:stCondLst>
                                            <p:cond delay="0"/>
                                          </p:stCondLst>
                                        </p:cTn>
                                        <p:tgtEl>
                                          <p:spTgt spid="75"/>
                                        </p:tgtEl>
                                        <p:attrNameLst>
                                          <p:attrName>style.visibility</p:attrName>
                                        </p:attrNameLst>
                                      </p:cBhvr>
                                      <p:to>
                                        <p:strVal val="visible"/>
                                      </p:to>
                                    </p:set>
                                    <p:animEffect transition="in" filter="wheel(1)">
                                      <p:cBhvr>
                                        <p:cTn id="44" dur="2000"/>
                                        <p:tgtEl>
                                          <p:spTgt spid="75"/>
                                        </p:tgtEl>
                                      </p:cBhvr>
                                    </p:animEffect>
                                  </p:childTnLst>
                                </p:cTn>
                              </p:par>
                            </p:childTnLst>
                          </p:cTn>
                        </p:par>
                        <p:par>
                          <p:cTn id="45" fill="hold">
                            <p:stCondLst>
                              <p:cond delay="13000"/>
                            </p:stCondLst>
                            <p:childTnLst>
                              <p:par>
                                <p:cTn id="46" presetID="22" presetClass="entr" presetSubtype="8" fill="hold" grpId="0" nodeType="afterEffect">
                                  <p:stCondLst>
                                    <p:cond delay="1000"/>
                                  </p:stCondLst>
                                  <p:childTnLst>
                                    <p:set>
                                      <p:cBhvr>
                                        <p:cTn id="47" dur="1" fill="hold">
                                          <p:stCondLst>
                                            <p:cond delay="0"/>
                                          </p:stCondLst>
                                        </p:cTn>
                                        <p:tgtEl>
                                          <p:spTgt spid="78"/>
                                        </p:tgtEl>
                                        <p:attrNameLst>
                                          <p:attrName>style.visibility</p:attrName>
                                        </p:attrNameLst>
                                      </p:cBhvr>
                                      <p:to>
                                        <p:strVal val="visible"/>
                                      </p:to>
                                    </p:set>
                                    <p:animEffect transition="in" filter="wipe(left)">
                                      <p:cBhvr>
                                        <p:cTn id="48" dur="2000"/>
                                        <p:tgtEl>
                                          <p:spTgt spid="78"/>
                                        </p:tgtEl>
                                      </p:cBhvr>
                                    </p:animEffect>
                                  </p:childTnLst>
                                </p:cTn>
                              </p:par>
                              <p:par>
                                <p:cTn id="49" presetID="21" presetClass="entr" presetSubtype="1" fill="hold" grpId="0" nodeType="withEffect">
                                  <p:stCondLst>
                                    <p:cond delay="1000"/>
                                  </p:stCondLst>
                                  <p:childTnLst>
                                    <p:set>
                                      <p:cBhvr>
                                        <p:cTn id="50" dur="1" fill="hold">
                                          <p:stCondLst>
                                            <p:cond delay="0"/>
                                          </p:stCondLst>
                                        </p:cTn>
                                        <p:tgtEl>
                                          <p:spTgt spid="59"/>
                                        </p:tgtEl>
                                        <p:attrNameLst>
                                          <p:attrName>style.visibility</p:attrName>
                                        </p:attrNameLst>
                                      </p:cBhvr>
                                      <p:to>
                                        <p:strVal val="visible"/>
                                      </p:to>
                                    </p:set>
                                    <p:animEffect transition="in" filter="wheel(1)">
                                      <p:cBhvr>
                                        <p:cTn id="51" dur="2000"/>
                                        <p:tgtEl>
                                          <p:spTgt spid="59"/>
                                        </p:tgtEl>
                                      </p:cBhvr>
                                    </p:animEffect>
                                  </p:childTnLst>
                                </p:cTn>
                              </p:par>
                              <p:par>
                                <p:cTn id="52" presetID="21" presetClass="entr" presetSubtype="1" fill="hold" grpId="0" nodeType="withEffect">
                                  <p:stCondLst>
                                    <p:cond delay="1000"/>
                                  </p:stCondLst>
                                  <p:childTnLst>
                                    <p:set>
                                      <p:cBhvr>
                                        <p:cTn id="53" dur="1" fill="hold">
                                          <p:stCondLst>
                                            <p:cond delay="0"/>
                                          </p:stCondLst>
                                        </p:cTn>
                                        <p:tgtEl>
                                          <p:spTgt spid="77"/>
                                        </p:tgtEl>
                                        <p:attrNameLst>
                                          <p:attrName>style.visibility</p:attrName>
                                        </p:attrNameLst>
                                      </p:cBhvr>
                                      <p:to>
                                        <p:strVal val="visible"/>
                                      </p:to>
                                    </p:set>
                                    <p:animEffect transition="in" filter="wheel(1)">
                                      <p:cBhvr>
                                        <p:cTn id="54" dur="2000"/>
                                        <p:tgtEl>
                                          <p:spTgt spid="77"/>
                                        </p:tgtEl>
                                      </p:cBhvr>
                                    </p:animEffect>
                                  </p:childTnLst>
                                </p:cTn>
                              </p:par>
                            </p:childTnLst>
                          </p:cTn>
                        </p:par>
                        <p:par>
                          <p:cTn id="55" fill="hold">
                            <p:stCondLst>
                              <p:cond delay="16000"/>
                            </p:stCondLst>
                            <p:childTnLst>
                              <p:par>
                                <p:cTn id="56" presetID="22" presetClass="entr" presetSubtype="8" fill="hold" grpId="0" nodeType="afterEffect">
                                  <p:stCondLst>
                                    <p:cond delay="100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2000"/>
                                        <p:tgtEl>
                                          <p:spTgt spid="80"/>
                                        </p:tgtEl>
                                      </p:cBhvr>
                                    </p:animEffect>
                                  </p:childTnLst>
                                </p:cTn>
                              </p:par>
                              <p:par>
                                <p:cTn id="59" presetID="21" presetClass="entr" presetSubtype="1" fill="hold" grpId="0" nodeType="withEffect">
                                  <p:stCondLst>
                                    <p:cond delay="1000"/>
                                  </p:stCondLst>
                                  <p:childTnLst>
                                    <p:set>
                                      <p:cBhvr>
                                        <p:cTn id="60" dur="1" fill="hold">
                                          <p:stCondLst>
                                            <p:cond delay="0"/>
                                          </p:stCondLst>
                                        </p:cTn>
                                        <p:tgtEl>
                                          <p:spTgt spid="60"/>
                                        </p:tgtEl>
                                        <p:attrNameLst>
                                          <p:attrName>style.visibility</p:attrName>
                                        </p:attrNameLst>
                                      </p:cBhvr>
                                      <p:to>
                                        <p:strVal val="visible"/>
                                      </p:to>
                                    </p:set>
                                    <p:animEffect transition="in" filter="wheel(1)">
                                      <p:cBhvr>
                                        <p:cTn id="61" dur="2000"/>
                                        <p:tgtEl>
                                          <p:spTgt spid="60"/>
                                        </p:tgtEl>
                                      </p:cBhvr>
                                    </p:animEffect>
                                  </p:childTnLst>
                                </p:cTn>
                              </p:par>
                              <p:par>
                                <p:cTn id="62" presetID="21" presetClass="entr" presetSubtype="1" fill="hold" grpId="0" nodeType="withEffect">
                                  <p:stCondLst>
                                    <p:cond delay="1000"/>
                                  </p:stCondLst>
                                  <p:childTnLst>
                                    <p:set>
                                      <p:cBhvr>
                                        <p:cTn id="63" dur="1" fill="hold">
                                          <p:stCondLst>
                                            <p:cond delay="0"/>
                                          </p:stCondLst>
                                        </p:cTn>
                                        <p:tgtEl>
                                          <p:spTgt spid="79"/>
                                        </p:tgtEl>
                                        <p:attrNameLst>
                                          <p:attrName>style.visibility</p:attrName>
                                        </p:attrNameLst>
                                      </p:cBhvr>
                                      <p:to>
                                        <p:strVal val="visible"/>
                                      </p:to>
                                    </p:set>
                                    <p:animEffect transition="in" filter="wheel(1)">
                                      <p:cBhvr>
                                        <p:cTn id="64" dur="2000"/>
                                        <p:tgtEl>
                                          <p:spTgt spid="79"/>
                                        </p:tgtEl>
                                      </p:cBhvr>
                                    </p:animEffect>
                                  </p:childTnLst>
                                </p:cTn>
                              </p:par>
                            </p:childTnLst>
                          </p:cTn>
                        </p:par>
                        <p:par>
                          <p:cTn id="65" fill="hold">
                            <p:stCondLst>
                              <p:cond delay="19000"/>
                            </p:stCondLst>
                            <p:childTnLst>
                              <p:par>
                                <p:cTn id="66" presetID="22" presetClass="entr" presetSubtype="8" fill="hold" grpId="0" nodeType="afterEffect">
                                  <p:stCondLst>
                                    <p:cond delay="1000"/>
                                  </p:stCondLst>
                                  <p:childTnLst>
                                    <p:set>
                                      <p:cBhvr>
                                        <p:cTn id="67" dur="1" fill="hold">
                                          <p:stCondLst>
                                            <p:cond delay="0"/>
                                          </p:stCondLst>
                                        </p:cTn>
                                        <p:tgtEl>
                                          <p:spTgt spid="82"/>
                                        </p:tgtEl>
                                        <p:attrNameLst>
                                          <p:attrName>style.visibility</p:attrName>
                                        </p:attrNameLst>
                                      </p:cBhvr>
                                      <p:to>
                                        <p:strVal val="visible"/>
                                      </p:to>
                                    </p:set>
                                    <p:animEffect transition="in" filter="wipe(left)">
                                      <p:cBhvr>
                                        <p:cTn id="68" dur="2000"/>
                                        <p:tgtEl>
                                          <p:spTgt spid="82"/>
                                        </p:tgtEl>
                                      </p:cBhvr>
                                    </p:animEffect>
                                  </p:childTnLst>
                                </p:cTn>
                              </p:par>
                              <p:par>
                                <p:cTn id="69" presetID="21" presetClass="entr" presetSubtype="1" fill="hold" grpId="0" nodeType="withEffect">
                                  <p:stCondLst>
                                    <p:cond delay="1000"/>
                                  </p:stCondLst>
                                  <p:childTnLst>
                                    <p:set>
                                      <p:cBhvr>
                                        <p:cTn id="70" dur="1" fill="hold">
                                          <p:stCondLst>
                                            <p:cond delay="0"/>
                                          </p:stCondLst>
                                        </p:cTn>
                                        <p:tgtEl>
                                          <p:spTgt spid="61"/>
                                        </p:tgtEl>
                                        <p:attrNameLst>
                                          <p:attrName>style.visibility</p:attrName>
                                        </p:attrNameLst>
                                      </p:cBhvr>
                                      <p:to>
                                        <p:strVal val="visible"/>
                                      </p:to>
                                    </p:set>
                                    <p:animEffect transition="in" filter="wheel(1)">
                                      <p:cBhvr>
                                        <p:cTn id="71" dur="2000"/>
                                        <p:tgtEl>
                                          <p:spTgt spid="61"/>
                                        </p:tgtEl>
                                      </p:cBhvr>
                                    </p:animEffect>
                                  </p:childTnLst>
                                </p:cTn>
                              </p:par>
                              <p:par>
                                <p:cTn id="72" presetID="21" presetClass="entr" presetSubtype="1" fill="hold" grpId="0" nodeType="withEffect">
                                  <p:stCondLst>
                                    <p:cond delay="1000"/>
                                  </p:stCondLst>
                                  <p:childTnLst>
                                    <p:set>
                                      <p:cBhvr>
                                        <p:cTn id="73" dur="1" fill="hold">
                                          <p:stCondLst>
                                            <p:cond delay="0"/>
                                          </p:stCondLst>
                                        </p:cTn>
                                        <p:tgtEl>
                                          <p:spTgt spid="81"/>
                                        </p:tgtEl>
                                        <p:attrNameLst>
                                          <p:attrName>style.visibility</p:attrName>
                                        </p:attrNameLst>
                                      </p:cBhvr>
                                      <p:to>
                                        <p:strVal val="visible"/>
                                      </p:to>
                                    </p:set>
                                    <p:animEffect transition="in" filter="wheel(1)">
                                      <p:cBhvr>
                                        <p:cTn id="74" dur="2000"/>
                                        <p:tgtEl>
                                          <p:spTgt spid="81"/>
                                        </p:tgtEl>
                                      </p:cBhvr>
                                    </p:animEffect>
                                  </p:childTnLst>
                                </p:cTn>
                              </p:par>
                            </p:childTnLst>
                          </p:cTn>
                        </p:par>
                        <p:par>
                          <p:cTn id="75" fill="hold">
                            <p:stCondLst>
                              <p:cond delay="22000"/>
                            </p:stCondLst>
                            <p:childTnLst>
                              <p:par>
                                <p:cTn id="76" presetID="22" presetClass="entr" presetSubtype="8" fill="hold" grpId="0" nodeType="afterEffect">
                                  <p:stCondLst>
                                    <p:cond delay="1000"/>
                                  </p:stCondLst>
                                  <p:childTnLst>
                                    <p:set>
                                      <p:cBhvr>
                                        <p:cTn id="77" dur="1" fill="hold">
                                          <p:stCondLst>
                                            <p:cond delay="0"/>
                                          </p:stCondLst>
                                        </p:cTn>
                                        <p:tgtEl>
                                          <p:spTgt spid="84"/>
                                        </p:tgtEl>
                                        <p:attrNameLst>
                                          <p:attrName>style.visibility</p:attrName>
                                        </p:attrNameLst>
                                      </p:cBhvr>
                                      <p:to>
                                        <p:strVal val="visible"/>
                                      </p:to>
                                    </p:set>
                                    <p:animEffect transition="in" filter="wipe(left)">
                                      <p:cBhvr>
                                        <p:cTn id="78" dur="2000"/>
                                        <p:tgtEl>
                                          <p:spTgt spid="84"/>
                                        </p:tgtEl>
                                      </p:cBhvr>
                                    </p:animEffect>
                                  </p:childTnLst>
                                </p:cTn>
                              </p:par>
                              <p:par>
                                <p:cTn id="79" presetID="21" presetClass="entr" presetSubtype="1" fill="hold" grpId="0" nodeType="withEffect">
                                  <p:stCondLst>
                                    <p:cond delay="1000"/>
                                  </p:stCondLst>
                                  <p:childTnLst>
                                    <p:set>
                                      <p:cBhvr>
                                        <p:cTn id="80" dur="1" fill="hold">
                                          <p:stCondLst>
                                            <p:cond delay="0"/>
                                          </p:stCondLst>
                                        </p:cTn>
                                        <p:tgtEl>
                                          <p:spTgt spid="62"/>
                                        </p:tgtEl>
                                        <p:attrNameLst>
                                          <p:attrName>style.visibility</p:attrName>
                                        </p:attrNameLst>
                                      </p:cBhvr>
                                      <p:to>
                                        <p:strVal val="visible"/>
                                      </p:to>
                                    </p:set>
                                    <p:animEffect transition="in" filter="wheel(1)">
                                      <p:cBhvr>
                                        <p:cTn id="81" dur="2000"/>
                                        <p:tgtEl>
                                          <p:spTgt spid="62"/>
                                        </p:tgtEl>
                                      </p:cBhvr>
                                    </p:animEffect>
                                  </p:childTnLst>
                                </p:cTn>
                              </p:par>
                              <p:par>
                                <p:cTn id="82" presetID="21" presetClass="entr" presetSubtype="1" fill="hold" grpId="0" nodeType="withEffect">
                                  <p:stCondLst>
                                    <p:cond delay="1000"/>
                                  </p:stCondLst>
                                  <p:childTnLst>
                                    <p:set>
                                      <p:cBhvr>
                                        <p:cTn id="83" dur="1" fill="hold">
                                          <p:stCondLst>
                                            <p:cond delay="0"/>
                                          </p:stCondLst>
                                        </p:cTn>
                                        <p:tgtEl>
                                          <p:spTgt spid="83"/>
                                        </p:tgtEl>
                                        <p:attrNameLst>
                                          <p:attrName>style.visibility</p:attrName>
                                        </p:attrNameLst>
                                      </p:cBhvr>
                                      <p:to>
                                        <p:strVal val="visible"/>
                                      </p:to>
                                    </p:set>
                                    <p:animEffect transition="in" filter="wheel(1)">
                                      <p:cBhvr>
                                        <p:cTn id="84" dur="2000"/>
                                        <p:tgtEl>
                                          <p:spTgt spid="83"/>
                                        </p:tgtEl>
                                      </p:cBhvr>
                                    </p:animEffect>
                                  </p:childTnLst>
                                </p:cTn>
                              </p:par>
                            </p:childTnLst>
                          </p:cTn>
                        </p:par>
                        <p:par>
                          <p:cTn id="85" fill="hold">
                            <p:stCondLst>
                              <p:cond delay="25000"/>
                            </p:stCondLst>
                            <p:childTnLst>
                              <p:par>
                                <p:cTn id="86" presetID="22" presetClass="entr" presetSubtype="8" fill="hold" grpId="0" nodeType="afterEffect">
                                  <p:stCondLst>
                                    <p:cond delay="1000"/>
                                  </p:stCondLst>
                                  <p:childTnLst>
                                    <p:set>
                                      <p:cBhvr>
                                        <p:cTn id="87" dur="1" fill="hold">
                                          <p:stCondLst>
                                            <p:cond delay="0"/>
                                          </p:stCondLst>
                                        </p:cTn>
                                        <p:tgtEl>
                                          <p:spTgt spid="86"/>
                                        </p:tgtEl>
                                        <p:attrNameLst>
                                          <p:attrName>style.visibility</p:attrName>
                                        </p:attrNameLst>
                                      </p:cBhvr>
                                      <p:to>
                                        <p:strVal val="visible"/>
                                      </p:to>
                                    </p:set>
                                    <p:animEffect transition="in" filter="wipe(left)">
                                      <p:cBhvr>
                                        <p:cTn id="88" dur="2000"/>
                                        <p:tgtEl>
                                          <p:spTgt spid="86"/>
                                        </p:tgtEl>
                                      </p:cBhvr>
                                    </p:animEffect>
                                  </p:childTnLst>
                                </p:cTn>
                              </p:par>
                              <p:par>
                                <p:cTn id="89" presetID="21" presetClass="entr" presetSubtype="1" fill="hold" grpId="0" nodeType="withEffect">
                                  <p:stCondLst>
                                    <p:cond delay="1000"/>
                                  </p:stCondLst>
                                  <p:childTnLst>
                                    <p:set>
                                      <p:cBhvr>
                                        <p:cTn id="90" dur="1" fill="hold">
                                          <p:stCondLst>
                                            <p:cond delay="0"/>
                                          </p:stCondLst>
                                        </p:cTn>
                                        <p:tgtEl>
                                          <p:spTgt spid="63"/>
                                        </p:tgtEl>
                                        <p:attrNameLst>
                                          <p:attrName>style.visibility</p:attrName>
                                        </p:attrNameLst>
                                      </p:cBhvr>
                                      <p:to>
                                        <p:strVal val="visible"/>
                                      </p:to>
                                    </p:set>
                                    <p:animEffect transition="in" filter="wheel(1)">
                                      <p:cBhvr>
                                        <p:cTn id="91" dur="2000"/>
                                        <p:tgtEl>
                                          <p:spTgt spid="63"/>
                                        </p:tgtEl>
                                      </p:cBhvr>
                                    </p:animEffect>
                                  </p:childTnLst>
                                </p:cTn>
                              </p:par>
                              <p:par>
                                <p:cTn id="92" presetID="21" presetClass="entr" presetSubtype="1" fill="hold" grpId="0" nodeType="withEffect">
                                  <p:stCondLst>
                                    <p:cond delay="1000"/>
                                  </p:stCondLst>
                                  <p:childTnLst>
                                    <p:set>
                                      <p:cBhvr>
                                        <p:cTn id="93" dur="1" fill="hold">
                                          <p:stCondLst>
                                            <p:cond delay="0"/>
                                          </p:stCondLst>
                                        </p:cTn>
                                        <p:tgtEl>
                                          <p:spTgt spid="85"/>
                                        </p:tgtEl>
                                        <p:attrNameLst>
                                          <p:attrName>style.visibility</p:attrName>
                                        </p:attrNameLst>
                                      </p:cBhvr>
                                      <p:to>
                                        <p:strVal val="visible"/>
                                      </p:to>
                                    </p:set>
                                    <p:animEffect transition="in" filter="wheel(1)">
                                      <p:cBhvr>
                                        <p:cTn id="94" dur="2000"/>
                                        <p:tgtEl>
                                          <p:spTgt spid="85"/>
                                        </p:tgtEl>
                                      </p:cBhvr>
                                    </p:animEffect>
                                  </p:childTnLst>
                                </p:cTn>
                              </p:par>
                            </p:childTnLst>
                          </p:cTn>
                        </p:par>
                        <p:par>
                          <p:cTn id="95" fill="hold">
                            <p:stCondLst>
                              <p:cond delay="28000"/>
                            </p:stCondLst>
                            <p:childTnLst>
                              <p:par>
                                <p:cTn id="96" presetID="22" presetClass="entr" presetSubtype="8" fill="hold" grpId="0" nodeType="afterEffect">
                                  <p:stCondLst>
                                    <p:cond delay="1000"/>
                                  </p:stCondLst>
                                  <p:childTnLst>
                                    <p:set>
                                      <p:cBhvr>
                                        <p:cTn id="97" dur="1" fill="hold">
                                          <p:stCondLst>
                                            <p:cond delay="0"/>
                                          </p:stCondLst>
                                        </p:cTn>
                                        <p:tgtEl>
                                          <p:spTgt spid="88"/>
                                        </p:tgtEl>
                                        <p:attrNameLst>
                                          <p:attrName>style.visibility</p:attrName>
                                        </p:attrNameLst>
                                      </p:cBhvr>
                                      <p:to>
                                        <p:strVal val="visible"/>
                                      </p:to>
                                    </p:set>
                                    <p:animEffect transition="in" filter="wipe(left)">
                                      <p:cBhvr>
                                        <p:cTn id="98" dur="2000"/>
                                        <p:tgtEl>
                                          <p:spTgt spid="88"/>
                                        </p:tgtEl>
                                      </p:cBhvr>
                                    </p:animEffect>
                                  </p:childTnLst>
                                </p:cTn>
                              </p:par>
                              <p:par>
                                <p:cTn id="99" presetID="21" presetClass="entr" presetSubtype="1" fill="hold" grpId="0" nodeType="withEffect">
                                  <p:stCondLst>
                                    <p:cond delay="1000"/>
                                  </p:stCondLst>
                                  <p:childTnLst>
                                    <p:set>
                                      <p:cBhvr>
                                        <p:cTn id="100" dur="1" fill="hold">
                                          <p:stCondLst>
                                            <p:cond delay="0"/>
                                          </p:stCondLst>
                                        </p:cTn>
                                        <p:tgtEl>
                                          <p:spTgt spid="64"/>
                                        </p:tgtEl>
                                        <p:attrNameLst>
                                          <p:attrName>style.visibility</p:attrName>
                                        </p:attrNameLst>
                                      </p:cBhvr>
                                      <p:to>
                                        <p:strVal val="visible"/>
                                      </p:to>
                                    </p:set>
                                    <p:animEffect transition="in" filter="wheel(1)">
                                      <p:cBhvr>
                                        <p:cTn id="101" dur="2000"/>
                                        <p:tgtEl>
                                          <p:spTgt spid="64"/>
                                        </p:tgtEl>
                                      </p:cBhvr>
                                    </p:animEffect>
                                  </p:childTnLst>
                                </p:cTn>
                              </p:par>
                              <p:par>
                                <p:cTn id="102" presetID="21" presetClass="entr" presetSubtype="1" fill="hold" grpId="0" nodeType="withEffect">
                                  <p:stCondLst>
                                    <p:cond delay="1000"/>
                                  </p:stCondLst>
                                  <p:childTnLst>
                                    <p:set>
                                      <p:cBhvr>
                                        <p:cTn id="103" dur="1" fill="hold">
                                          <p:stCondLst>
                                            <p:cond delay="0"/>
                                          </p:stCondLst>
                                        </p:cTn>
                                        <p:tgtEl>
                                          <p:spTgt spid="87"/>
                                        </p:tgtEl>
                                        <p:attrNameLst>
                                          <p:attrName>style.visibility</p:attrName>
                                        </p:attrNameLst>
                                      </p:cBhvr>
                                      <p:to>
                                        <p:strVal val="visible"/>
                                      </p:to>
                                    </p:set>
                                    <p:animEffect transition="in" filter="wheel(1)">
                                      <p:cBhvr>
                                        <p:cTn id="104" dur="2000"/>
                                        <p:tgtEl>
                                          <p:spTgt spid="87"/>
                                        </p:tgtEl>
                                      </p:cBhvr>
                                    </p:animEffect>
                                  </p:childTnLst>
                                </p:cTn>
                              </p:par>
                            </p:childTnLst>
                          </p:cTn>
                        </p:par>
                        <p:par>
                          <p:cTn id="105" fill="hold">
                            <p:stCondLst>
                              <p:cond delay="31000"/>
                            </p:stCondLst>
                            <p:childTnLst>
                              <p:par>
                                <p:cTn id="106" presetID="22" presetClass="entr" presetSubtype="8" fill="hold" grpId="0" nodeType="afterEffect">
                                  <p:stCondLst>
                                    <p:cond delay="1000"/>
                                  </p:stCondLst>
                                  <p:childTnLst>
                                    <p:set>
                                      <p:cBhvr>
                                        <p:cTn id="107" dur="1" fill="hold">
                                          <p:stCondLst>
                                            <p:cond delay="0"/>
                                          </p:stCondLst>
                                        </p:cTn>
                                        <p:tgtEl>
                                          <p:spTgt spid="90"/>
                                        </p:tgtEl>
                                        <p:attrNameLst>
                                          <p:attrName>style.visibility</p:attrName>
                                        </p:attrNameLst>
                                      </p:cBhvr>
                                      <p:to>
                                        <p:strVal val="visible"/>
                                      </p:to>
                                    </p:set>
                                    <p:animEffect transition="in" filter="wipe(left)">
                                      <p:cBhvr>
                                        <p:cTn id="108" dur="2000"/>
                                        <p:tgtEl>
                                          <p:spTgt spid="90"/>
                                        </p:tgtEl>
                                      </p:cBhvr>
                                    </p:animEffect>
                                  </p:childTnLst>
                                </p:cTn>
                              </p:par>
                              <p:par>
                                <p:cTn id="109" presetID="21" presetClass="entr" presetSubtype="1" fill="hold" grpId="0" nodeType="withEffect">
                                  <p:stCondLst>
                                    <p:cond delay="1000"/>
                                  </p:stCondLst>
                                  <p:childTnLst>
                                    <p:set>
                                      <p:cBhvr>
                                        <p:cTn id="110" dur="1" fill="hold">
                                          <p:stCondLst>
                                            <p:cond delay="0"/>
                                          </p:stCondLst>
                                        </p:cTn>
                                        <p:tgtEl>
                                          <p:spTgt spid="74"/>
                                        </p:tgtEl>
                                        <p:attrNameLst>
                                          <p:attrName>style.visibility</p:attrName>
                                        </p:attrNameLst>
                                      </p:cBhvr>
                                      <p:to>
                                        <p:strVal val="visible"/>
                                      </p:to>
                                    </p:set>
                                    <p:animEffect transition="in" filter="wheel(1)">
                                      <p:cBhvr>
                                        <p:cTn id="111" dur="2000"/>
                                        <p:tgtEl>
                                          <p:spTgt spid="74"/>
                                        </p:tgtEl>
                                      </p:cBhvr>
                                    </p:animEffect>
                                  </p:childTnLst>
                                </p:cTn>
                              </p:par>
                              <p:par>
                                <p:cTn id="112" presetID="21" presetClass="entr" presetSubtype="1" fill="hold" grpId="0" nodeType="withEffect">
                                  <p:stCondLst>
                                    <p:cond delay="800"/>
                                  </p:stCondLst>
                                  <p:childTnLst>
                                    <p:set>
                                      <p:cBhvr>
                                        <p:cTn id="113" dur="1" fill="hold">
                                          <p:stCondLst>
                                            <p:cond delay="0"/>
                                          </p:stCondLst>
                                        </p:cTn>
                                        <p:tgtEl>
                                          <p:spTgt spid="89"/>
                                        </p:tgtEl>
                                        <p:attrNameLst>
                                          <p:attrName>style.visibility</p:attrName>
                                        </p:attrNameLst>
                                      </p:cBhvr>
                                      <p:to>
                                        <p:strVal val="visible"/>
                                      </p:to>
                                    </p:set>
                                    <p:animEffect transition="in" filter="wheel(1)">
                                      <p:cBhvr>
                                        <p:cTn id="114" dur="2000"/>
                                        <p:tgtEl>
                                          <p:spTgt spid="89"/>
                                        </p:tgtEl>
                                      </p:cBhvr>
                                    </p:animEffect>
                                  </p:childTnLst>
                                </p:cTn>
                              </p:par>
                            </p:childTnLst>
                          </p:cTn>
                        </p:par>
                        <p:par>
                          <p:cTn id="115" fill="hold">
                            <p:stCondLst>
                              <p:cond delay="34000"/>
                            </p:stCondLst>
                            <p:childTnLst>
                              <p:par>
                                <p:cTn id="116" presetID="22" presetClass="entr" presetSubtype="8" fill="hold" grpId="0" nodeType="afterEffect">
                                  <p:stCondLst>
                                    <p:cond delay="1000"/>
                                  </p:stCondLst>
                                  <p:childTnLst>
                                    <p:set>
                                      <p:cBhvr>
                                        <p:cTn id="117" dur="1" fill="hold">
                                          <p:stCondLst>
                                            <p:cond delay="0"/>
                                          </p:stCondLst>
                                        </p:cTn>
                                        <p:tgtEl>
                                          <p:spTgt spid="92"/>
                                        </p:tgtEl>
                                        <p:attrNameLst>
                                          <p:attrName>style.visibility</p:attrName>
                                        </p:attrNameLst>
                                      </p:cBhvr>
                                      <p:to>
                                        <p:strVal val="visible"/>
                                      </p:to>
                                    </p:set>
                                    <p:animEffect transition="in" filter="wipe(left)">
                                      <p:cBhvr>
                                        <p:cTn id="118" dur="2000"/>
                                        <p:tgtEl>
                                          <p:spTgt spid="92"/>
                                        </p:tgtEl>
                                      </p:cBhvr>
                                    </p:animEffect>
                                  </p:childTnLst>
                                </p:cTn>
                              </p:par>
                              <p:par>
                                <p:cTn id="119" presetID="21" presetClass="entr" presetSubtype="1" fill="hold" grpId="0" nodeType="withEffect">
                                  <p:stCondLst>
                                    <p:cond delay="1000"/>
                                  </p:stCondLst>
                                  <p:childTnLst>
                                    <p:set>
                                      <p:cBhvr>
                                        <p:cTn id="120" dur="1" fill="hold">
                                          <p:stCondLst>
                                            <p:cond delay="0"/>
                                          </p:stCondLst>
                                        </p:cTn>
                                        <p:tgtEl>
                                          <p:spTgt spid="71"/>
                                        </p:tgtEl>
                                        <p:attrNameLst>
                                          <p:attrName>style.visibility</p:attrName>
                                        </p:attrNameLst>
                                      </p:cBhvr>
                                      <p:to>
                                        <p:strVal val="visible"/>
                                      </p:to>
                                    </p:set>
                                    <p:animEffect transition="in" filter="wheel(1)">
                                      <p:cBhvr>
                                        <p:cTn id="121" dur="2000"/>
                                        <p:tgtEl>
                                          <p:spTgt spid="71"/>
                                        </p:tgtEl>
                                      </p:cBhvr>
                                    </p:animEffect>
                                  </p:childTnLst>
                                </p:cTn>
                              </p:par>
                              <p:par>
                                <p:cTn id="122" presetID="21" presetClass="entr" presetSubtype="1" fill="hold" grpId="0" nodeType="withEffect">
                                  <p:stCondLst>
                                    <p:cond delay="1000"/>
                                  </p:stCondLst>
                                  <p:childTnLst>
                                    <p:set>
                                      <p:cBhvr>
                                        <p:cTn id="123" dur="1" fill="hold">
                                          <p:stCondLst>
                                            <p:cond delay="0"/>
                                          </p:stCondLst>
                                        </p:cTn>
                                        <p:tgtEl>
                                          <p:spTgt spid="91"/>
                                        </p:tgtEl>
                                        <p:attrNameLst>
                                          <p:attrName>style.visibility</p:attrName>
                                        </p:attrNameLst>
                                      </p:cBhvr>
                                      <p:to>
                                        <p:strVal val="visible"/>
                                      </p:to>
                                    </p:set>
                                    <p:animEffect transition="in" filter="wheel(1)">
                                      <p:cBhvr>
                                        <p:cTn id="124" dur="2000"/>
                                        <p:tgtEl>
                                          <p:spTgt spid="91"/>
                                        </p:tgtEl>
                                      </p:cBhvr>
                                    </p:animEffect>
                                  </p:childTnLst>
                                </p:cTn>
                              </p:par>
                            </p:childTnLst>
                          </p:cTn>
                        </p:par>
                        <p:par>
                          <p:cTn id="125" fill="hold">
                            <p:stCondLst>
                              <p:cond delay="37000"/>
                            </p:stCondLst>
                            <p:childTnLst>
                              <p:par>
                                <p:cTn id="126" presetID="22" presetClass="entr" presetSubtype="8" fill="hold" grpId="0" nodeType="afterEffect">
                                  <p:stCondLst>
                                    <p:cond delay="1000"/>
                                  </p:stCondLst>
                                  <p:childTnLst>
                                    <p:set>
                                      <p:cBhvr>
                                        <p:cTn id="127" dur="1" fill="hold">
                                          <p:stCondLst>
                                            <p:cond delay="0"/>
                                          </p:stCondLst>
                                        </p:cTn>
                                        <p:tgtEl>
                                          <p:spTgt spid="94"/>
                                        </p:tgtEl>
                                        <p:attrNameLst>
                                          <p:attrName>style.visibility</p:attrName>
                                        </p:attrNameLst>
                                      </p:cBhvr>
                                      <p:to>
                                        <p:strVal val="visible"/>
                                      </p:to>
                                    </p:set>
                                    <p:animEffect transition="in" filter="wipe(left)">
                                      <p:cBhvr>
                                        <p:cTn id="128" dur="2000"/>
                                        <p:tgtEl>
                                          <p:spTgt spid="94"/>
                                        </p:tgtEl>
                                      </p:cBhvr>
                                    </p:animEffect>
                                  </p:childTnLst>
                                </p:cTn>
                              </p:par>
                              <p:par>
                                <p:cTn id="129" presetID="21" presetClass="entr" presetSubtype="1" fill="hold" grpId="0" nodeType="withEffect">
                                  <p:stCondLst>
                                    <p:cond delay="1000"/>
                                  </p:stCondLst>
                                  <p:childTnLst>
                                    <p:set>
                                      <p:cBhvr>
                                        <p:cTn id="130" dur="1" fill="hold">
                                          <p:stCondLst>
                                            <p:cond delay="0"/>
                                          </p:stCondLst>
                                        </p:cTn>
                                        <p:tgtEl>
                                          <p:spTgt spid="72"/>
                                        </p:tgtEl>
                                        <p:attrNameLst>
                                          <p:attrName>style.visibility</p:attrName>
                                        </p:attrNameLst>
                                      </p:cBhvr>
                                      <p:to>
                                        <p:strVal val="visible"/>
                                      </p:to>
                                    </p:set>
                                    <p:animEffect transition="in" filter="wheel(1)">
                                      <p:cBhvr>
                                        <p:cTn id="131" dur="2000"/>
                                        <p:tgtEl>
                                          <p:spTgt spid="72"/>
                                        </p:tgtEl>
                                      </p:cBhvr>
                                    </p:animEffect>
                                  </p:childTnLst>
                                </p:cTn>
                              </p:par>
                              <p:par>
                                <p:cTn id="132" presetID="21" presetClass="entr" presetSubtype="1" fill="hold" grpId="0" nodeType="withEffect">
                                  <p:stCondLst>
                                    <p:cond delay="1000"/>
                                  </p:stCondLst>
                                  <p:childTnLst>
                                    <p:set>
                                      <p:cBhvr>
                                        <p:cTn id="133" dur="1" fill="hold">
                                          <p:stCondLst>
                                            <p:cond delay="0"/>
                                          </p:stCondLst>
                                        </p:cTn>
                                        <p:tgtEl>
                                          <p:spTgt spid="93"/>
                                        </p:tgtEl>
                                        <p:attrNameLst>
                                          <p:attrName>style.visibility</p:attrName>
                                        </p:attrNameLst>
                                      </p:cBhvr>
                                      <p:to>
                                        <p:strVal val="visible"/>
                                      </p:to>
                                    </p:set>
                                    <p:animEffect transition="in" filter="wheel(1)">
                                      <p:cBhvr>
                                        <p:cTn id="134" dur="2000"/>
                                        <p:tgtEl>
                                          <p:spTgt spid="93"/>
                                        </p:tgtEl>
                                      </p:cBhvr>
                                    </p:animEffect>
                                  </p:childTnLst>
                                </p:cTn>
                              </p:par>
                            </p:childTnLst>
                          </p:cTn>
                        </p:par>
                        <p:par>
                          <p:cTn id="135" fill="hold">
                            <p:stCondLst>
                              <p:cond delay="40000"/>
                            </p:stCondLst>
                            <p:childTnLst>
                              <p:par>
                                <p:cTn id="136" presetID="22" presetClass="entr" presetSubtype="8" fill="hold" grpId="0" nodeType="afterEffect">
                                  <p:stCondLst>
                                    <p:cond delay="1000"/>
                                  </p:stCondLst>
                                  <p:childTnLst>
                                    <p:set>
                                      <p:cBhvr>
                                        <p:cTn id="137" dur="1" fill="hold">
                                          <p:stCondLst>
                                            <p:cond delay="0"/>
                                          </p:stCondLst>
                                        </p:cTn>
                                        <p:tgtEl>
                                          <p:spTgt spid="96"/>
                                        </p:tgtEl>
                                        <p:attrNameLst>
                                          <p:attrName>style.visibility</p:attrName>
                                        </p:attrNameLst>
                                      </p:cBhvr>
                                      <p:to>
                                        <p:strVal val="visible"/>
                                      </p:to>
                                    </p:set>
                                    <p:animEffect transition="in" filter="wipe(left)">
                                      <p:cBhvr>
                                        <p:cTn id="138" dur="2000"/>
                                        <p:tgtEl>
                                          <p:spTgt spid="96"/>
                                        </p:tgtEl>
                                      </p:cBhvr>
                                    </p:animEffect>
                                  </p:childTnLst>
                                </p:cTn>
                              </p:par>
                              <p:par>
                                <p:cTn id="139" presetID="21" presetClass="entr" presetSubtype="1" fill="hold" grpId="0" nodeType="withEffect">
                                  <p:stCondLst>
                                    <p:cond delay="1000"/>
                                  </p:stCondLst>
                                  <p:childTnLst>
                                    <p:set>
                                      <p:cBhvr>
                                        <p:cTn id="140" dur="1" fill="hold">
                                          <p:stCondLst>
                                            <p:cond delay="0"/>
                                          </p:stCondLst>
                                        </p:cTn>
                                        <p:tgtEl>
                                          <p:spTgt spid="68"/>
                                        </p:tgtEl>
                                        <p:attrNameLst>
                                          <p:attrName>style.visibility</p:attrName>
                                        </p:attrNameLst>
                                      </p:cBhvr>
                                      <p:to>
                                        <p:strVal val="visible"/>
                                      </p:to>
                                    </p:set>
                                    <p:animEffect transition="in" filter="wheel(1)">
                                      <p:cBhvr>
                                        <p:cTn id="141" dur="2000"/>
                                        <p:tgtEl>
                                          <p:spTgt spid="68"/>
                                        </p:tgtEl>
                                      </p:cBhvr>
                                    </p:animEffect>
                                  </p:childTnLst>
                                </p:cTn>
                              </p:par>
                              <p:par>
                                <p:cTn id="142" presetID="21" presetClass="entr" presetSubtype="1" fill="hold" grpId="0" nodeType="withEffect">
                                  <p:stCondLst>
                                    <p:cond delay="1000"/>
                                  </p:stCondLst>
                                  <p:childTnLst>
                                    <p:set>
                                      <p:cBhvr>
                                        <p:cTn id="143" dur="1" fill="hold">
                                          <p:stCondLst>
                                            <p:cond delay="0"/>
                                          </p:stCondLst>
                                        </p:cTn>
                                        <p:tgtEl>
                                          <p:spTgt spid="95"/>
                                        </p:tgtEl>
                                        <p:attrNameLst>
                                          <p:attrName>style.visibility</p:attrName>
                                        </p:attrNameLst>
                                      </p:cBhvr>
                                      <p:to>
                                        <p:strVal val="visible"/>
                                      </p:to>
                                    </p:set>
                                    <p:animEffect transition="in" filter="wheel(1)">
                                      <p:cBhvr>
                                        <p:cTn id="144" dur="2000"/>
                                        <p:tgtEl>
                                          <p:spTgt spid="95"/>
                                        </p:tgtEl>
                                      </p:cBhvr>
                                    </p:animEffect>
                                  </p:childTnLst>
                                </p:cTn>
                              </p:par>
                            </p:childTnLst>
                          </p:cTn>
                        </p:par>
                        <p:par>
                          <p:cTn id="145" fill="hold">
                            <p:stCondLst>
                              <p:cond delay="43000"/>
                            </p:stCondLst>
                            <p:childTnLst>
                              <p:par>
                                <p:cTn id="146" presetID="22" presetClass="entr" presetSubtype="8"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Effect transition="in" filter="wipe(left)">
                                      <p:cBhvr>
                                        <p:cTn id="148" dur="2000"/>
                                        <p:tgtEl>
                                          <p:spTgt spid="8"/>
                                        </p:tgtEl>
                                      </p:cBhvr>
                                    </p:animEffect>
                                  </p:childTnLst>
                                </p:cTn>
                              </p:par>
                              <p:par>
                                <p:cTn id="149" presetID="22" presetClass="entr" presetSubtype="1" fill="hold" grpId="0" nodeType="with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up)">
                                      <p:cBhvr>
                                        <p:cTn id="151" dur="2000"/>
                                        <p:tgtEl>
                                          <p:spTgt spid="34"/>
                                        </p:tgtEl>
                                      </p:cBhvr>
                                    </p:animEffect>
                                  </p:childTnLst>
                                </p:cTn>
                              </p:par>
                            </p:childTnLst>
                          </p:cTn>
                        </p:par>
                        <p:par>
                          <p:cTn id="152" fill="hold">
                            <p:stCondLst>
                              <p:cond delay="45000"/>
                            </p:stCondLst>
                            <p:childTnLst>
                              <p:par>
                                <p:cTn id="153" presetID="22" presetClass="entr" presetSubtype="8" fill="hold" grpId="0" nodeType="afterEffect">
                                  <p:stCondLst>
                                    <p:cond delay="0"/>
                                  </p:stCondLst>
                                  <p:childTnLst>
                                    <p:set>
                                      <p:cBhvr>
                                        <p:cTn id="154" dur="1" fill="hold">
                                          <p:stCondLst>
                                            <p:cond delay="0"/>
                                          </p:stCondLst>
                                        </p:cTn>
                                        <p:tgtEl>
                                          <p:spTgt spid="102"/>
                                        </p:tgtEl>
                                        <p:attrNameLst>
                                          <p:attrName>style.visibility</p:attrName>
                                        </p:attrNameLst>
                                      </p:cBhvr>
                                      <p:to>
                                        <p:strVal val="visible"/>
                                      </p:to>
                                    </p:set>
                                    <p:animEffect transition="in" filter="wipe(left)">
                                      <p:cBhvr>
                                        <p:cTn id="155" dur="2000"/>
                                        <p:tgtEl>
                                          <p:spTgt spid="102"/>
                                        </p:tgtEl>
                                      </p:cBhvr>
                                    </p:animEffect>
                                  </p:childTnLst>
                                </p:cTn>
                              </p:par>
                              <p:par>
                                <p:cTn id="156" presetID="21" presetClass="entr" presetSubtype="1" fill="hold" grpId="0" nodeType="withEffect">
                                  <p:stCondLst>
                                    <p:cond delay="0"/>
                                  </p:stCondLst>
                                  <p:childTnLst>
                                    <p:set>
                                      <p:cBhvr>
                                        <p:cTn id="157" dur="1" fill="hold">
                                          <p:stCondLst>
                                            <p:cond delay="0"/>
                                          </p:stCondLst>
                                        </p:cTn>
                                        <p:tgtEl>
                                          <p:spTgt spid="100"/>
                                        </p:tgtEl>
                                        <p:attrNameLst>
                                          <p:attrName>style.visibility</p:attrName>
                                        </p:attrNameLst>
                                      </p:cBhvr>
                                      <p:to>
                                        <p:strVal val="visible"/>
                                      </p:to>
                                    </p:set>
                                    <p:animEffect transition="in" filter="wheel(1)">
                                      <p:cBhvr>
                                        <p:cTn id="158" dur="2000"/>
                                        <p:tgtEl>
                                          <p:spTgt spid="100"/>
                                        </p:tgtEl>
                                      </p:cBhvr>
                                    </p:animEffect>
                                  </p:childTnLst>
                                </p:cTn>
                              </p:par>
                              <p:par>
                                <p:cTn id="159" presetID="21" presetClass="entr" presetSubtype="1" fill="hold" grpId="0" nodeType="withEffect">
                                  <p:stCondLst>
                                    <p:cond delay="0"/>
                                  </p:stCondLst>
                                  <p:childTnLst>
                                    <p:set>
                                      <p:cBhvr>
                                        <p:cTn id="160" dur="1" fill="hold">
                                          <p:stCondLst>
                                            <p:cond delay="0"/>
                                          </p:stCondLst>
                                        </p:cTn>
                                        <p:tgtEl>
                                          <p:spTgt spid="101"/>
                                        </p:tgtEl>
                                        <p:attrNameLst>
                                          <p:attrName>style.visibility</p:attrName>
                                        </p:attrNameLst>
                                      </p:cBhvr>
                                      <p:to>
                                        <p:strVal val="visible"/>
                                      </p:to>
                                    </p:set>
                                    <p:animEffect transition="in" filter="wheel(1)">
                                      <p:cBhvr>
                                        <p:cTn id="161" dur="2000"/>
                                        <p:tgtEl>
                                          <p:spTgt spid="101"/>
                                        </p:tgtEl>
                                      </p:cBhvr>
                                    </p:animEffect>
                                  </p:childTnLst>
                                </p:cTn>
                              </p:par>
                            </p:childTnLst>
                          </p:cTn>
                        </p:par>
                        <p:par>
                          <p:cTn id="162" fill="hold">
                            <p:stCondLst>
                              <p:cond delay="47000"/>
                            </p:stCondLst>
                            <p:childTnLst>
                              <p:par>
                                <p:cTn id="163" presetID="22" presetClass="entr" presetSubtype="8" fill="hold" grpId="0" nodeType="afterEffect">
                                  <p:stCondLst>
                                    <p:cond delay="0"/>
                                  </p:stCondLst>
                                  <p:childTnLst>
                                    <p:set>
                                      <p:cBhvr>
                                        <p:cTn id="164" dur="1" fill="hold">
                                          <p:stCondLst>
                                            <p:cond delay="0"/>
                                          </p:stCondLst>
                                        </p:cTn>
                                        <p:tgtEl>
                                          <p:spTgt spid="108"/>
                                        </p:tgtEl>
                                        <p:attrNameLst>
                                          <p:attrName>style.visibility</p:attrName>
                                        </p:attrNameLst>
                                      </p:cBhvr>
                                      <p:to>
                                        <p:strVal val="visible"/>
                                      </p:to>
                                    </p:set>
                                    <p:animEffect transition="in" filter="wipe(left)">
                                      <p:cBhvr>
                                        <p:cTn id="165" dur="2000"/>
                                        <p:tgtEl>
                                          <p:spTgt spid="108"/>
                                        </p:tgtEl>
                                      </p:cBhvr>
                                    </p:animEffect>
                                  </p:childTnLst>
                                </p:cTn>
                              </p:par>
                              <p:par>
                                <p:cTn id="166" presetID="21" presetClass="entr" presetSubtype="1" fill="hold" grpId="0" nodeType="withEffect">
                                  <p:stCondLst>
                                    <p:cond delay="0"/>
                                  </p:stCondLst>
                                  <p:childTnLst>
                                    <p:set>
                                      <p:cBhvr>
                                        <p:cTn id="167" dur="1" fill="hold">
                                          <p:stCondLst>
                                            <p:cond delay="0"/>
                                          </p:stCondLst>
                                        </p:cTn>
                                        <p:tgtEl>
                                          <p:spTgt spid="106"/>
                                        </p:tgtEl>
                                        <p:attrNameLst>
                                          <p:attrName>style.visibility</p:attrName>
                                        </p:attrNameLst>
                                      </p:cBhvr>
                                      <p:to>
                                        <p:strVal val="visible"/>
                                      </p:to>
                                    </p:set>
                                    <p:animEffect transition="in" filter="wheel(1)">
                                      <p:cBhvr>
                                        <p:cTn id="168" dur="2000"/>
                                        <p:tgtEl>
                                          <p:spTgt spid="106"/>
                                        </p:tgtEl>
                                      </p:cBhvr>
                                    </p:animEffect>
                                  </p:childTnLst>
                                </p:cTn>
                              </p:par>
                              <p:par>
                                <p:cTn id="169" presetID="21" presetClass="entr" presetSubtype="1" fill="hold" grpId="0" nodeType="with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wheel(1)">
                                      <p:cBhvr>
                                        <p:cTn id="171" dur="2000"/>
                                        <p:tgtEl>
                                          <p:spTgt spid="107"/>
                                        </p:tgtEl>
                                      </p:cBhvr>
                                    </p:animEffect>
                                  </p:childTnLst>
                                </p:cTn>
                              </p:par>
                            </p:childTnLst>
                          </p:cTn>
                        </p:par>
                        <p:par>
                          <p:cTn id="172" fill="hold">
                            <p:stCondLst>
                              <p:cond delay="49000"/>
                            </p:stCondLst>
                            <p:childTnLst>
                              <p:par>
                                <p:cTn id="173" presetID="22" presetClass="entr" presetSubtype="8" fill="hold" grpId="0" nodeType="afterEffect">
                                  <p:stCondLst>
                                    <p:cond delay="0"/>
                                  </p:stCondLst>
                                  <p:childTnLst>
                                    <p:set>
                                      <p:cBhvr>
                                        <p:cTn id="174" dur="1" fill="hold">
                                          <p:stCondLst>
                                            <p:cond delay="0"/>
                                          </p:stCondLst>
                                        </p:cTn>
                                        <p:tgtEl>
                                          <p:spTgt spid="99"/>
                                        </p:tgtEl>
                                        <p:attrNameLst>
                                          <p:attrName>style.visibility</p:attrName>
                                        </p:attrNameLst>
                                      </p:cBhvr>
                                      <p:to>
                                        <p:strVal val="visible"/>
                                      </p:to>
                                    </p:set>
                                    <p:animEffect transition="in" filter="wipe(left)">
                                      <p:cBhvr>
                                        <p:cTn id="175" dur="2000"/>
                                        <p:tgtEl>
                                          <p:spTgt spid="99"/>
                                        </p:tgtEl>
                                      </p:cBhvr>
                                    </p:animEffect>
                                  </p:childTnLst>
                                </p:cTn>
                              </p:par>
                              <p:par>
                                <p:cTn id="176" presetID="21" presetClass="entr" presetSubtype="1" fill="hold" grpId="0" nodeType="withEffect">
                                  <p:stCondLst>
                                    <p:cond delay="0"/>
                                  </p:stCondLst>
                                  <p:childTnLst>
                                    <p:set>
                                      <p:cBhvr>
                                        <p:cTn id="177" dur="1" fill="hold">
                                          <p:stCondLst>
                                            <p:cond delay="0"/>
                                          </p:stCondLst>
                                        </p:cTn>
                                        <p:tgtEl>
                                          <p:spTgt spid="97"/>
                                        </p:tgtEl>
                                        <p:attrNameLst>
                                          <p:attrName>style.visibility</p:attrName>
                                        </p:attrNameLst>
                                      </p:cBhvr>
                                      <p:to>
                                        <p:strVal val="visible"/>
                                      </p:to>
                                    </p:set>
                                    <p:animEffect transition="in" filter="wheel(1)">
                                      <p:cBhvr>
                                        <p:cTn id="178" dur="2000"/>
                                        <p:tgtEl>
                                          <p:spTgt spid="97"/>
                                        </p:tgtEl>
                                      </p:cBhvr>
                                    </p:animEffect>
                                  </p:childTnLst>
                                </p:cTn>
                              </p:par>
                              <p:par>
                                <p:cTn id="179" presetID="21" presetClass="entr" presetSubtype="1" fill="hold" grpId="0" nodeType="withEffect">
                                  <p:stCondLst>
                                    <p:cond delay="0"/>
                                  </p:stCondLst>
                                  <p:childTnLst>
                                    <p:set>
                                      <p:cBhvr>
                                        <p:cTn id="180" dur="1" fill="hold">
                                          <p:stCondLst>
                                            <p:cond delay="0"/>
                                          </p:stCondLst>
                                        </p:cTn>
                                        <p:tgtEl>
                                          <p:spTgt spid="98"/>
                                        </p:tgtEl>
                                        <p:attrNameLst>
                                          <p:attrName>style.visibility</p:attrName>
                                        </p:attrNameLst>
                                      </p:cBhvr>
                                      <p:to>
                                        <p:strVal val="visible"/>
                                      </p:to>
                                    </p:set>
                                    <p:animEffect transition="in" filter="wheel(1)">
                                      <p:cBhvr>
                                        <p:cTn id="181" dur="2000"/>
                                        <p:tgtEl>
                                          <p:spTgt spid="98"/>
                                        </p:tgtEl>
                                      </p:cBhvr>
                                    </p:animEffect>
                                  </p:childTnLst>
                                </p:cTn>
                              </p:par>
                            </p:childTnLst>
                          </p:cTn>
                        </p:par>
                        <p:par>
                          <p:cTn id="182" fill="hold">
                            <p:stCondLst>
                              <p:cond delay="51000"/>
                            </p:stCondLst>
                            <p:childTnLst>
                              <p:par>
                                <p:cTn id="183" presetID="22" presetClass="entr" presetSubtype="8" fill="hold" grpId="0" nodeType="afterEffect">
                                  <p:stCondLst>
                                    <p:cond delay="0"/>
                                  </p:stCondLst>
                                  <p:childTnLst>
                                    <p:set>
                                      <p:cBhvr>
                                        <p:cTn id="184" dur="1" fill="hold">
                                          <p:stCondLst>
                                            <p:cond delay="0"/>
                                          </p:stCondLst>
                                        </p:cTn>
                                        <p:tgtEl>
                                          <p:spTgt spid="56"/>
                                        </p:tgtEl>
                                        <p:attrNameLst>
                                          <p:attrName>style.visibility</p:attrName>
                                        </p:attrNameLst>
                                      </p:cBhvr>
                                      <p:to>
                                        <p:strVal val="visible"/>
                                      </p:to>
                                    </p:set>
                                    <p:animEffect transition="in" filter="wipe(left)">
                                      <p:cBhvr>
                                        <p:cTn id="185" dur="2000"/>
                                        <p:tgtEl>
                                          <p:spTgt spid="56"/>
                                        </p:tgtEl>
                                      </p:cBhvr>
                                    </p:animEffect>
                                  </p:childTnLst>
                                </p:cTn>
                              </p:par>
                              <p:par>
                                <p:cTn id="186" presetID="21" presetClass="entr" presetSubtype="1" fill="hold" grpId="0" nodeType="withEffect">
                                  <p:stCondLst>
                                    <p:cond delay="0"/>
                                  </p:stCondLst>
                                  <p:childTnLst>
                                    <p:set>
                                      <p:cBhvr>
                                        <p:cTn id="187" dur="1" fill="hold">
                                          <p:stCondLst>
                                            <p:cond delay="0"/>
                                          </p:stCondLst>
                                        </p:cTn>
                                        <p:tgtEl>
                                          <p:spTgt spid="47"/>
                                        </p:tgtEl>
                                        <p:attrNameLst>
                                          <p:attrName>style.visibility</p:attrName>
                                        </p:attrNameLst>
                                      </p:cBhvr>
                                      <p:to>
                                        <p:strVal val="visible"/>
                                      </p:to>
                                    </p:set>
                                    <p:animEffect transition="in" filter="wheel(1)">
                                      <p:cBhvr>
                                        <p:cTn id="188" dur="2000"/>
                                        <p:tgtEl>
                                          <p:spTgt spid="47"/>
                                        </p:tgtEl>
                                      </p:cBhvr>
                                    </p:animEffect>
                                  </p:childTnLst>
                                </p:cTn>
                              </p:par>
                              <p:par>
                                <p:cTn id="189" presetID="21" presetClass="entr" presetSubtype="1" fill="hold" grpId="0" nodeType="withEffect">
                                  <p:stCondLst>
                                    <p:cond delay="0"/>
                                  </p:stCondLst>
                                  <p:childTnLst>
                                    <p:set>
                                      <p:cBhvr>
                                        <p:cTn id="190" dur="1" fill="hold">
                                          <p:stCondLst>
                                            <p:cond delay="0"/>
                                          </p:stCondLst>
                                        </p:cTn>
                                        <p:tgtEl>
                                          <p:spTgt spid="55"/>
                                        </p:tgtEl>
                                        <p:attrNameLst>
                                          <p:attrName>style.visibility</p:attrName>
                                        </p:attrNameLst>
                                      </p:cBhvr>
                                      <p:to>
                                        <p:strVal val="visible"/>
                                      </p:to>
                                    </p:set>
                                    <p:animEffect transition="in" filter="wheel(1)">
                                      <p:cBhvr>
                                        <p:cTn id="191" dur="2000"/>
                                        <p:tgtEl>
                                          <p:spTgt spid="55"/>
                                        </p:tgtEl>
                                      </p:cBhvr>
                                    </p:animEffect>
                                  </p:childTnLst>
                                </p:cTn>
                              </p:par>
                            </p:childTnLst>
                          </p:cTn>
                        </p:par>
                        <p:par>
                          <p:cTn id="192" fill="hold">
                            <p:stCondLst>
                              <p:cond delay="53000"/>
                            </p:stCondLst>
                            <p:childTnLst>
                              <p:par>
                                <p:cTn id="193" presetID="22" presetClass="entr" presetSubtype="8" fill="hold" grpId="0" nodeType="afterEffect">
                                  <p:stCondLst>
                                    <p:cond delay="0"/>
                                  </p:stCondLst>
                                  <p:childTnLst>
                                    <p:set>
                                      <p:cBhvr>
                                        <p:cTn id="194" dur="1" fill="hold">
                                          <p:stCondLst>
                                            <p:cond delay="0"/>
                                          </p:stCondLst>
                                        </p:cTn>
                                        <p:tgtEl>
                                          <p:spTgt spid="117"/>
                                        </p:tgtEl>
                                        <p:attrNameLst>
                                          <p:attrName>style.visibility</p:attrName>
                                        </p:attrNameLst>
                                      </p:cBhvr>
                                      <p:to>
                                        <p:strVal val="visible"/>
                                      </p:to>
                                    </p:set>
                                    <p:animEffect transition="in" filter="wipe(left)">
                                      <p:cBhvr>
                                        <p:cTn id="195" dur="2000"/>
                                        <p:tgtEl>
                                          <p:spTgt spid="117"/>
                                        </p:tgtEl>
                                      </p:cBhvr>
                                    </p:animEffect>
                                  </p:childTnLst>
                                </p:cTn>
                              </p:par>
                              <p:par>
                                <p:cTn id="196" presetID="21" presetClass="entr" presetSubtype="1" fill="hold" grpId="0" nodeType="withEffect">
                                  <p:stCondLst>
                                    <p:cond delay="0"/>
                                  </p:stCondLst>
                                  <p:childTnLst>
                                    <p:set>
                                      <p:cBhvr>
                                        <p:cTn id="197" dur="1" fill="hold">
                                          <p:stCondLst>
                                            <p:cond delay="0"/>
                                          </p:stCondLst>
                                        </p:cTn>
                                        <p:tgtEl>
                                          <p:spTgt spid="115"/>
                                        </p:tgtEl>
                                        <p:attrNameLst>
                                          <p:attrName>style.visibility</p:attrName>
                                        </p:attrNameLst>
                                      </p:cBhvr>
                                      <p:to>
                                        <p:strVal val="visible"/>
                                      </p:to>
                                    </p:set>
                                    <p:animEffect transition="in" filter="wheel(1)">
                                      <p:cBhvr>
                                        <p:cTn id="198" dur="2000"/>
                                        <p:tgtEl>
                                          <p:spTgt spid="115"/>
                                        </p:tgtEl>
                                      </p:cBhvr>
                                    </p:animEffect>
                                  </p:childTnLst>
                                </p:cTn>
                              </p:par>
                              <p:par>
                                <p:cTn id="199" presetID="21" presetClass="entr" presetSubtype="1" fill="hold" grpId="0" nodeType="withEffect">
                                  <p:stCondLst>
                                    <p:cond delay="0"/>
                                  </p:stCondLst>
                                  <p:childTnLst>
                                    <p:set>
                                      <p:cBhvr>
                                        <p:cTn id="200" dur="1" fill="hold">
                                          <p:stCondLst>
                                            <p:cond delay="0"/>
                                          </p:stCondLst>
                                        </p:cTn>
                                        <p:tgtEl>
                                          <p:spTgt spid="116"/>
                                        </p:tgtEl>
                                        <p:attrNameLst>
                                          <p:attrName>style.visibility</p:attrName>
                                        </p:attrNameLst>
                                      </p:cBhvr>
                                      <p:to>
                                        <p:strVal val="visible"/>
                                      </p:to>
                                    </p:set>
                                    <p:animEffect transition="in" filter="wheel(1)">
                                      <p:cBhvr>
                                        <p:cTn id="201" dur="2000"/>
                                        <p:tgtEl>
                                          <p:spTgt spid="116"/>
                                        </p:tgtEl>
                                      </p:cBhvr>
                                    </p:animEffect>
                                  </p:childTnLst>
                                </p:cTn>
                              </p:par>
                            </p:childTnLst>
                          </p:cTn>
                        </p:par>
                        <p:par>
                          <p:cTn id="202" fill="hold">
                            <p:stCondLst>
                              <p:cond delay="55000"/>
                            </p:stCondLst>
                            <p:childTnLst>
                              <p:par>
                                <p:cTn id="203" presetID="22" presetClass="entr" presetSubtype="8" fill="hold" grpId="0" nodeType="afterEffect">
                                  <p:stCondLst>
                                    <p:cond delay="0"/>
                                  </p:stCondLst>
                                  <p:childTnLst>
                                    <p:set>
                                      <p:cBhvr>
                                        <p:cTn id="204" dur="1" fill="hold">
                                          <p:stCondLst>
                                            <p:cond delay="0"/>
                                          </p:stCondLst>
                                        </p:cTn>
                                        <p:tgtEl>
                                          <p:spTgt spid="105"/>
                                        </p:tgtEl>
                                        <p:attrNameLst>
                                          <p:attrName>style.visibility</p:attrName>
                                        </p:attrNameLst>
                                      </p:cBhvr>
                                      <p:to>
                                        <p:strVal val="visible"/>
                                      </p:to>
                                    </p:set>
                                    <p:animEffect transition="in" filter="wipe(left)">
                                      <p:cBhvr>
                                        <p:cTn id="205" dur="2000"/>
                                        <p:tgtEl>
                                          <p:spTgt spid="105"/>
                                        </p:tgtEl>
                                      </p:cBhvr>
                                    </p:animEffect>
                                  </p:childTnLst>
                                </p:cTn>
                              </p:par>
                              <p:par>
                                <p:cTn id="206" presetID="21" presetClass="entr" presetSubtype="1" fill="hold" grpId="0" nodeType="withEffect">
                                  <p:stCondLst>
                                    <p:cond delay="0"/>
                                  </p:stCondLst>
                                  <p:childTnLst>
                                    <p:set>
                                      <p:cBhvr>
                                        <p:cTn id="207" dur="1" fill="hold">
                                          <p:stCondLst>
                                            <p:cond delay="0"/>
                                          </p:stCondLst>
                                        </p:cTn>
                                        <p:tgtEl>
                                          <p:spTgt spid="103"/>
                                        </p:tgtEl>
                                        <p:attrNameLst>
                                          <p:attrName>style.visibility</p:attrName>
                                        </p:attrNameLst>
                                      </p:cBhvr>
                                      <p:to>
                                        <p:strVal val="visible"/>
                                      </p:to>
                                    </p:set>
                                    <p:animEffect transition="in" filter="wheel(1)">
                                      <p:cBhvr>
                                        <p:cTn id="208" dur="2000"/>
                                        <p:tgtEl>
                                          <p:spTgt spid="103"/>
                                        </p:tgtEl>
                                      </p:cBhvr>
                                    </p:animEffect>
                                  </p:childTnLst>
                                </p:cTn>
                              </p:par>
                              <p:par>
                                <p:cTn id="209" presetID="21" presetClass="entr" presetSubtype="1" fill="hold" grpId="0" nodeType="withEffect">
                                  <p:stCondLst>
                                    <p:cond delay="0"/>
                                  </p:stCondLst>
                                  <p:childTnLst>
                                    <p:set>
                                      <p:cBhvr>
                                        <p:cTn id="210" dur="1" fill="hold">
                                          <p:stCondLst>
                                            <p:cond delay="0"/>
                                          </p:stCondLst>
                                        </p:cTn>
                                        <p:tgtEl>
                                          <p:spTgt spid="104"/>
                                        </p:tgtEl>
                                        <p:attrNameLst>
                                          <p:attrName>style.visibility</p:attrName>
                                        </p:attrNameLst>
                                      </p:cBhvr>
                                      <p:to>
                                        <p:strVal val="visible"/>
                                      </p:to>
                                    </p:set>
                                    <p:animEffect transition="in" filter="wheel(1)">
                                      <p:cBhvr>
                                        <p:cTn id="211" dur="2000"/>
                                        <p:tgtEl>
                                          <p:spTgt spid="104"/>
                                        </p:tgtEl>
                                      </p:cBhvr>
                                    </p:animEffect>
                                  </p:childTnLst>
                                </p:cTn>
                              </p:par>
                            </p:childTnLst>
                          </p:cTn>
                        </p:par>
                        <p:par>
                          <p:cTn id="212" fill="hold">
                            <p:stCondLst>
                              <p:cond delay="57000"/>
                            </p:stCondLst>
                            <p:childTnLst>
                              <p:par>
                                <p:cTn id="213" presetID="22" presetClass="entr" presetSubtype="8" fill="hold" grpId="0" nodeType="afterEffect">
                                  <p:stCondLst>
                                    <p:cond delay="0"/>
                                  </p:stCondLst>
                                  <p:childTnLst>
                                    <p:set>
                                      <p:cBhvr>
                                        <p:cTn id="214" dur="1" fill="hold">
                                          <p:stCondLst>
                                            <p:cond delay="0"/>
                                          </p:stCondLst>
                                        </p:cTn>
                                        <p:tgtEl>
                                          <p:spTgt spid="9"/>
                                        </p:tgtEl>
                                        <p:attrNameLst>
                                          <p:attrName>style.visibility</p:attrName>
                                        </p:attrNameLst>
                                      </p:cBhvr>
                                      <p:to>
                                        <p:strVal val="visible"/>
                                      </p:to>
                                    </p:set>
                                    <p:animEffect transition="in" filter="wipe(left)">
                                      <p:cBhvr>
                                        <p:cTn id="215" dur="2000"/>
                                        <p:tgtEl>
                                          <p:spTgt spid="9"/>
                                        </p:tgtEl>
                                      </p:cBhvr>
                                    </p:animEffect>
                                  </p:childTnLst>
                                </p:cTn>
                              </p:par>
                              <p:par>
                                <p:cTn id="216" presetID="22" presetClass="entr" presetSubtype="1" fill="hold" grpId="0" nodeType="withEffect">
                                  <p:stCondLst>
                                    <p:cond delay="0"/>
                                  </p:stCondLst>
                                  <p:childTnLst>
                                    <p:set>
                                      <p:cBhvr>
                                        <p:cTn id="217" dur="1" fill="hold">
                                          <p:stCondLst>
                                            <p:cond delay="0"/>
                                          </p:stCondLst>
                                        </p:cTn>
                                        <p:tgtEl>
                                          <p:spTgt spid="32"/>
                                        </p:tgtEl>
                                        <p:attrNameLst>
                                          <p:attrName>style.visibility</p:attrName>
                                        </p:attrNameLst>
                                      </p:cBhvr>
                                      <p:to>
                                        <p:strVal val="visible"/>
                                      </p:to>
                                    </p:set>
                                    <p:animEffect transition="in" filter="wipe(up)">
                                      <p:cBhvr>
                                        <p:cTn id="218" dur="2000"/>
                                        <p:tgtEl>
                                          <p:spTgt spid="32"/>
                                        </p:tgtEl>
                                      </p:cBhvr>
                                    </p:animEffect>
                                  </p:childTnLst>
                                </p:cTn>
                              </p:par>
                            </p:childTnLst>
                          </p:cTn>
                        </p:par>
                        <p:par>
                          <p:cTn id="219" fill="hold">
                            <p:stCondLst>
                              <p:cond delay="59000"/>
                            </p:stCondLst>
                            <p:childTnLst>
                              <p:par>
                                <p:cTn id="220" presetID="22" presetClass="entr" presetSubtype="8" fill="hold" grpId="0" nodeType="afterEffect">
                                  <p:stCondLst>
                                    <p:cond delay="1000"/>
                                  </p:stCondLst>
                                  <p:childTnLst>
                                    <p:set>
                                      <p:cBhvr>
                                        <p:cTn id="221" dur="1" fill="hold">
                                          <p:stCondLst>
                                            <p:cond delay="0"/>
                                          </p:stCondLst>
                                        </p:cTn>
                                        <p:tgtEl>
                                          <p:spTgt spid="57"/>
                                        </p:tgtEl>
                                        <p:attrNameLst>
                                          <p:attrName>style.visibility</p:attrName>
                                        </p:attrNameLst>
                                      </p:cBhvr>
                                      <p:to>
                                        <p:strVal val="visible"/>
                                      </p:to>
                                    </p:set>
                                    <p:animEffect transition="in" filter="wipe(left)">
                                      <p:cBhvr>
                                        <p:cTn id="222" dur="2000"/>
                                        <p:tgtEl>
                                          <p:spTgt spid="57"/>
                                        </p:tgtEl>
                                      </p:cBhvr>
                                    </p:animEffect>
                                  </p:childTnLst>
                                </p:cTn>
                              </p:par>
                              <p:par>
                                <p:cTn id="223" presetID="21" presetClass="entr" presetSubtype="1" fill="hold" grpId="0" nodeType="withEffect">
                                  <p:stCondLst>
                                    <p:cond delay="1000"/>
                                  </p:stCondLst>
                                  <p:childTnLst>
                                    <p:set>
                                      <p:cBhvr>
                                        <p:cTn id="224" dur="1" fill="hold">
                                          <p:stCondLst>
                                            <p:cond delay="0"/>
                                          </p:stCondLst>
                                        </p:cTn>
                                        <p:tgtEl>
                                          <p:spTgt spid="44"/>
                                        </p:tgtEl>
                                        <p:attrNameLst>
                                          <p:attrName>style.visibility</p:attrName>
                                        </p:attrNameLst>
                                      </p:cBhvr>
                                      <p:to>
                                        <p:strVal val="visible"/>
                                      </p:to>
                                    </p:set>
                                    <p:animEffect transition="in" filter="wheel(1)">
                                      <p:cBhvr>
                                        <p:cTn id="225" dur="2000"/>
                                        <p:tgtEl>
                                          <p:spTgt spid="44"/>
                                        </p:tgtEl>
                                      </p:cBhvr>
                                    </p:animEffect>
                                  </p:childTnLst>
                                </p:cTn>
                              </p:par>
                              <p:par>
                                <p:cTn id="226" presetID="21" presetClass="entr" presetSubtype="1" fill="hold" grpId="0" nodeType="withEffect">
                                  <p:stCondLst>
                                    <p:cond delay="1000"/>
                                  </p:stCondLst>
                                  <p:childTnLst>
                                    <p:set>
                                      <p:cBhvr>
                                        <p:cTn id="227" dur="1" fill="hold">
                                          <p:stCondLst>
                                            <p:cond delay="0"/>
                                          </p:stCondLst>
                                        </p:cTn>
                                        <p:tgtEl>
                                          <p:spTgt spid="54"/>
                                        </p:tgtEl>
                                        <p:attrNameLst>
                                          <p:attrName>style.visibility</p:attrName>
                                        </p:attrNameLst>
                                      </p:cBhvr>
                                      <p:to>
                                        <p:strVal val="visible"/>
                                      </p:to>
                                    </p:set>
                                    <p:animEffect transition="in" filter="wheel(1)">
                                      <p:cBhvr>
                                        <p:cTn id="228" dur="2000"/>
                                        <p:tgtEl>
                                          <p:spTgt spid="54"/>
                                        </p:tgtEl>
                                      </p:cBhvr>
                                    </p:animEffect>
                                  </p:childTnLst>
                                </p:cTn>
                              </p:par>
                            </p:childTnLst>
                          </p:cTn>
                        </p:par>
                        <p:par>
                          <p:cTn id="229" fill="hold">
                            <p:stCondLst>
                              <p:cond delay="62000"/>
                            </p:stCondLst>
                            <p:childTnLst>
                              <p:par>
                                <p:cTn id="230" presetID="22" presetClass="entr" presetSubtype="8" fill="hold" grpId="0" nodeType="afterEffect">
                                  <p:stCondLst>
                                    <p:cond delay="1000"/>
                                  </p:stCondLst>
                                  <p:childTnLst>
                                    <p:set>
                                      <p:cBhvr>
                                        <p:cTn id="231" dur="1" fill="hold">
                                          <p:stCondLst>
                                            <p:cond delay="0"/>
                                          </p:stCondLst>
                                        </p:cTn>
                                        <p:tgtEl>
                                          <p:spTgt spid="120"/>
                                        </p:tgtEl>
                                        <p:attrNameLst>
                                          <p:attrName>style.visibility</p:attrName>
                                        </p:attrNameLst>
                                      </p:cBhvr>
                                      <p:to>
                                        <p:strVal val="visible"/>
                                      </p:to>
                                    </p:set>
                                    <p:animEffect transition="in" filter="wipe(left)">
                                      <p:cBhvr>
                                        <p:cTn id="232" dur="2000"/>
                                        <p:tgtEl>
                                          <p:spTgt spid="120"/>
                                        </p:tgtEl>
                                      </p:cBhvr>
                                    </p:animEffect>
                                  </p:childTnLst>
                                </p:cTn>
                              </p:par>
                              <p:par>
                                <p:cTn id="233" presetID="21" presetClass="entr" presetSubtype="1" fill="hold" grpId="0" nodeType="withEffect">
                                  <p:stCondLst>
                                    <p:cond delay="1000"/>
                                  </p:stCondLst>
                                  <p:childTnLst>
                                    <p:set>
                                      <p:cBhvr>
                                        <p:cTn id="234" dur="1" fill="hold">
                                          <p:stCondLst>
                                            <p:cond delay="0"/>
                                          </p:stCondLst>
                                        </p:cTn>
                                        <p:tgtEl>
                                          <p:spTgt spid="118"/>
                                        </p:tgtEl>
                                        <p:attrNameLst>
                                          <p:attrName>style.visibility</p:attrName>
                                        </p:attrNameLst>
                                      </p:cBhvr>
                                      <p:to>
                                        <p:strVal val="visible"/>
                                      </p:to>
                                    </p:set>
                                    <p:animEffect transition="in" filter="wheel(1)">
                                      <p:cBhvr>
                                        <p:cTn id="235" dur="2000"/>
                                        <p:tgtEl>
                                          <p:spTgt spid="118"/>
                                        </p:tgtEl>
                                      </p:cBhvr>
                                    </p:animEffect>
                                  </p:childTnLst>
                                </p:cTn>
                              </p:par>
                              <p:par>
                                <p:cTn id="236" presetID="21" presetClass="entr" presetSubtype="1" fill="hold" grpId="0" nodeType="withEffect">
                                  <p:stCondLst>
                                    <p:cond delay="1000"/>
                                  </p:stCondLst>
                                  <p:childTnLst>
                                    <p:set>
                                      <p:cBhvr>
                                        <p:cTn id="237" dur="1" fill="hold">
                                          <p:stCondLst>
                                            <p:cond delay="0"/>
                                          </p:stCondLst>
                                        </p:cTn>
                                        <p:tgtEl>
                                          <p:spTgt spid="119"/>
                                        </p:tgtEl>
                                        <p:attrNameLst>
                                          <p:attrName>style.visibility</p:attrName>
                                        </p:attrNameLst>
                                      </p:cBhvr>
                                      <p:to>
                                        <p:strVal val="visible"/>
                                      </p:to>
                                    </p:set>
                                    <p:animEffect transition="in" filter="wheel(1)">
                                      <p:cBhvr>
                                        <p:cTn id="238" dur="2000"/>
                                        <p:tgtEl>
                                          <p:spTgt spid="119"/>
                                        </p:tgtEl>
                                      </p:cBhvr>
                                    </p:animEffect>
                                  </p:childTnLst>
                                </p:cTn>
                              </p:par>
                            </p:childTnLst>
                          </p:cTn>
                        </p:par>
                        <p:par>
                          <p:cTn id="239" fill="hold">
                            <p:stCondLst>
                              <p:cond delay="65000"/>
                            </p:stCondLst>
                            <p:childTnLst>
                              <p:par>
                                <p:cTn id="240" presetID="22" presetClass="entr" presetSubtype="8" fill="hold" grpId="0" nodeType="afterEffect">
                                  <p:stCondLst>
                                    <p:cond delay="1000"/>
                                  </p:stCondLst>
                                  <p:childTnLst>
                                    <p:set>
                                      <p:cBhvr>
                                        <p:cTn id="241" dur="1" fill="hold">
                                          <p:stCondLst>
                                            <p:cond delay="0"/>
                                          </p:stCondLst>
                                        </p:cTn>
                                        <p:tgtEl>
                                          <p:spTgt spid="123"/>
                                        </p:tgtEl>
                                        <p:attrNameLst>
                                          <p:attrName>style.visibility</p:attrName>
                                        </p:attrNameLst>
                                      </p:cBhvr>
                                      <p:to>
                                        <p:strVal val="visible"/>
                                      </p:to>
                                    </p:set>
                                    <p:animEffect transition="in" filter="wipe(left)">
                                      <p:cBhvr>
                                        <p:cTn id="242" dur="2000"/>
                                        <p:tgtEl>
                                          <p:spTgt spid="123"/>
                                        </p:tgtEl>
                                      </p:cBhvr>
                                    </p:animEffect>
                                  </p:childTnLst>
                                </p:cTn>
                              </p:par>
                              <p:par>
                                <p:cTn id="243" presetID="21" presetClass="entr" presetSubtype="1" fill="hold" grpId="0" nodeType="withEffect">
                                  <p:stCondLst>
                                    <p:cond delay="1000"/>
                                  </p:stCondLst>
                                  <p:childTnLst>
                                    <p:set>
                                      <p:cBhvr>
                                        <p:cTn id="244" dur="1" fill="hold">
                                          <p:stCondLst>
                                            <p:cond delay="0"/>
                                          </p:stCondLst>
                                        </p:cTn>
                                        <p:tgtEl>
                                          <p:spTgt spid="121"/>
                                        </p:tgtEl>
                                        <p:attrNameLst>
                                          <p:attrName>style.visibility</p:attrName>
                                        </p:attrNameLst>
                                      </p:cBhvr>
                                      <p:to>
                                        <p:strVal val="visible"/>
                                      </p:to>
                                    </p:set>
                                    <p:animEffect transition="in" filter="wheel(1)">
                                      <p:cBhvr>
                                        <p:cTn id="245" dur="2000"/>
                                        <p:tgtEl>
                                          <p:spTgt spid="121"/>
                                        </p:tgtEl>
                                      </p:cBhvr>
                                    </p:animEffect>
                                  </p:childTnLst>
                                </p:cTn>
                              </p:par>
                              <p:par>
                                <p:cTn id="246" presetID="21" presetClass="entr" presetSubtype="1" fill="hold" grpId="0" nodeType="withEffect">
                                  <p:stCondLst>
                                    <p:cond delay="1000"/>
                                  </p:stCondLst>
                                  <p:childTnLst>
                                    <p:set>
                                      <p:cBhvr>
                                        <p:cTn id="247" dur="1" fill="hold">
                                          <p:stCondLst>
                                            <p:cond delay="0"/>
                                          </p:stCondLst>
                                        </p:cTn>
                                        <p:tgtEl>
                                          <p:spTgt spid="122"/>
                                        </p:tgtEl>
                                        <p:attrNameLst>
                                          <p:attrName>style.visibility</p:attrName>
                                        </p:attrNameLst>
                                      </p:cBhvr>
                                      <p:to>
                                        <p:strVal val="visible"/>
                                      </p:to>
                                    </p:set>
                                    <p:animEffect transition="in" filter="wheel(1)">
                                      <p:cBhvr>
                                        <p:cTn id="248" dur="2000"/>
                                        <p:tgtEl>
                                          <p:spTgt spid="122"/>
                                        </p:tgtEl>
                                      </p:cBhvr>
                                    </p:animEffect>
                                  </p:childTnLst>
                                </p:cTn>
                              </p:par>
                            </p:childTnLst>
                          </p:cTn>
                        </p:par>
                        <p:par>
                          <p:cTn id="249" fill="hold">
                            <p:stCondLst>
                              <p:cond delay="68000"/>
                            </p:stCondLst>
                            <p:childTnLst>
                              <p:par>
                                <p:cTn id="250" presetID="22" presetClass="entr" presetSubtype="8" fill="hold" grpId="0" nodeType="afterEffect">
                                  <p:stCondLst>
                                    <p:cond delay="1000"/>
                                  </p:stCondLst>
                                  <p:childTnLst>
                                    <p:set>
                                      <p:cBhvr>
                                        <p:cTn id="251" dur="1" fill="hold">
                                          <p:stCondLst>
                                            <p:cond delay="0"/>
                                          </p:stCondLst>
                                        </p:cTn>
                                        <p:tgtEl>
                                          <p:spTgt spid="128"/>
                                        </p:tgtEl>
                                        <p:attrNameLst>
                                          <p:attrName>style.visibility</p:attrName>
                                        </p:attrNameLst>
                                      </p:cBhvr>
                                      <p:to>
                                        <p:strVal val="visible"/>
                                      </p:to>
                                    </p:set>
                                    <p:animEffect transition="in" filter="wipe(left)">
                                      <p:cBhvr>
                                        <p:cTn id="252" dur="2000"/>
                                        <p:tgtEl>
                                          <p:spTgt spid="128"/>
                                        </p:tgtEl>
                                      </p:cBhvr>
                                    </p:animEffect>
                                  </p:childTnLst>
                                </p:cTn>
                              </p:par>
                              <p:par>
                                <p:cTn id="253" presetID="21" presetClass="entr" presetSubtype="1" fill="hold" grpId="0" nodeType="withEffect">
                                  <p:stCondLst>
                                    <p:cond delay="1000"/>
                                  </p:stCondLst>
                                  <p:childTnLst>
                                    <p:set>
                                      <p:cBhvr>
                                        <p:cTn id="254" dur="1" fill="hold">
                                          <p:stCondLst>
                                            <p:cond delay="0"/>
                                          </p:stCondLst>
                                        </p:cTn>
                                        <p:tgtEl>
                                          <p:spTgt spid="124"/>
                                        </p:tgtEl>
                                        <p:attrNameLst>
                                          <p:attrName>style.visibility</p:attrName>
                                        </p:attrNameLst>
                                      </p:cBhvr>
                                      <p:to>
                                        <p:strVal val="visible"/>
                                      </p:to>
                                    </p:set>
                                    <p:animEffect transition="in" filter="wheel(1)">
                                      <p:cBhvr>
                                        <p:cTn id="255" dur="2000"/>
                                        <p:tgtEl>
                                          <p:spTgt spid="124"/>
                                        </p:tgtEl>
                                      </p:cBhvr>
                                    </p:animEffect>
                                  </p:childTnLst>
                                </p:cTn>
                              </p:par>
                              <p:par>
                                <p:cTn id="256" presetID="21" presetClass="entr" presetSubtype="1" fill="hold" grpId="0" nodeType="withEffect">
                                  <p:stCondLst>
                                    <p:cond delay="1000"/>
                                  </p:stCondLst>
                                  <p:childTnLst>
                                    <p:set>
                                      <p:cBhvr>
                                        <p:cTn id="257" dur="1" fill="hold">
                                          <p:stCondLst>
                                            <p:cond delay="0"/>
                                          </p:stCondLst>
                                        </p:cTn>
                                        <p:tgtEl>
                                          <p:spTgt spid="125"/>
                                        </p:tgtEl>
                                        <p:attrNameLst>
                                          <p:attrName>style.visibility</p:attrName>
                                        </p:attrNameLst>
                                      </p:cBhvr>
                                      <p:to>
                                        <p:strVal val="visible"/>
                                      </p:to>
                                    </p:set>
                                    <p:animEffect transition="in" filter="wheel(1)">
                                      <p:cBhvr>
                                        <p:cTn id="258" dur="2000"/>
                                        <p:tgtEl>
                                          <p:spTgt spid="125"/>
                                        </p:tgtEl>
                                      </p:cBhvr>
                                    </p:animEffect>
                                  </p:childTnLst>
                                </p:cTn>
                              </p:par>
                            </p:childTnLst>
                          </p:cTn>
                        </p:par>
                        <p:par>
                          <p:cTn id="259" fill="hold">
                            <p:stCondLst>
                              <p:cond delay="71000"/>
                            </p:stCondLst>
                            <p:childTnLst>
                              <p:par>
                                <p:cTn id="260" presetID="22" presetClass="entr" presetSubtype="8" fill="hold" grpId="0" nodeType="afterEffect">
                                  <p:stCondLst>
                                    <p:cond delay="1000"/>
                                  </p:stCondLst>
                                  <p:childTnLst>
                                    <p:set>
                                      <p:cBhvr>
                                        <p:cTn id="261" dur="1" fill="hold">
                                          <p:stCondLst>
                                            <p:cond delay="0"/>
                                          </p:stCondLst>
                                        </p:cTn>
                                        <p:tgtEl>
                                          <p:spTgt spid="129"/>
                                        </p:tgtEl>
                                        <p:attrNameLst>
                                          <p:attrName>style.visibility</p:attrName>
                                        </p:attrNameLst>
                                      </p:cBhvr>
                                      <p:to>
                                        <p:strVal val="visible"/>
                                      </p:to>
                                    </p:set>
                                    <p:animEffect transition="in" filter="wipe(left)">
                                      <p:cBhvr>
                                        <p:cTn id="262" dur="2000"/>
                                        <p:tgtEl>
                                          <p:spTgt spid="129"/>
                                        </p:tgtEl>
                                      </p:cBhvr>
                                    </p:animEffect>
                                  </p:childTnLst>
                                </p:cTn>
                              </p:par>
                              <p:par>
                                <p:cTn id="263" presetID="21" presetClass="entr" presetSubtype="1" fill="hold" grpId="0" nodeType="withEffect">
                                  <p:stCondLst>
                                    <p:cond delay="1000"/>
                                  </p:stCondLst>
                                  <p:childTnLst>
                                    <p:set>
                                      <p:cBhvr>
                                        <p:cTn id="264" dur="1" fill="hold">
                                          <p:stCondLst>
                                            <p:cond delay="0"/>
                                          </p:stCondLst>
                                        </p:cTn>
                                        <p:tgtEl>
                                          <p:spTgt spid="127"/>
                                        </p:tgtEl>
                                        <p:attrNameLst>
                                          <p:attrName>style.visibility</p:attrName>
                                        </p:attrNameLst>
                                      </p:cBhvr>
                                      <p:to>
                                        <p:strVal val="visible"/>
                                      </p:to>
                                    </p:set>
                                    <p:animEffect transition="in" filter="wheel(1)">
                                      <p:cBhvr>
                                        <p:cTn id="265" dur="2000"/>
                                        <p:tgtEl>
                                          <p:spTgt spid="127"/>
                                        </p:tgtEl>
                                      </p:cBhvr>
                                    </p:animEffect>
                                  </p:childTnLst>
                                </p:cTn>
                              </p:par>
                              <p:par>
                                <p:cTn id="266" presetID="21" presetClass="entr" presetSubtype="1" fill="hold" grpId="0" nodeType="withEffect">
                                  <p:stCondLst>
                                    <p:cond delay="1000"/>
                                  </p:stCondLst>
                                  <p:childTnLst>
                                    <p:set>
                                      <p:cBhvr>
                                        <p:cTn id="267" dur="1" fill="hold">
                                          <p:stCondLst>
                                            <p:cond delay="0"/>
                                          </p:stCondLst>
                                        </p:cTn>
                                        <p:tgtEl>
                                          <p:spTgt spid="126"/>
                                        </p:tgtEl>
                                        <p:attrNameLst>
                                          <p:attrName>style.visibility</p:attrName>
                                        </p:attrNameLst>
                                      </p:cBhvr>
                                      <p:to>
                                        <p:strVal val="visible"/>
                                      </p:to>
                                    </p:set>
                                    <p:animEffect transition="in" filter="wheel(1)">
                                      <p:cBhvr>
                                        <p:cTn id="268" dur="2000"/>
                                        <p:tgtEl>
                                          <p:spTgt spid="126"/>
                                        </p:tgtEl>
                                      </p:cBhvr>
                                    </p:animEffect>
                                  </p:childTnLst>
                                </p:cTn>
                              </p:par>
                            </p:childTnLst>
                          </p:cTn>
                        </p:par>
                        <p:par>
                          <p:cTn id="269" fill="hold">
                            <p:stCondLst>
                              <p:cond delay="74000"/>
                            </p:stCondLst>
                            <p:childTnLst>
                              <p:par>
                                <p:cTn id="270" presetID="22" presetClass="entr" presetSubtype="8" fill="hold" grpId="0" nodeType="afterEffect">
                                  <p:stCondLst>
                                    <p:cond delay="1000"/>
                                  </p:stCondLst>
                                  <p:childTnLst>
                                    <p:set>
                                      <p:cBhvr>
                                        <p:cTn id="271" dur="1" fill="hold">
                                          <p:stCondLst>
                                            <p:cond delay="0"/>
                                          </p:stCondLst>
                                        </p:cTn>
                                        <p:tgtEl>
                                          <p:spTgt spid="132"/>
                                        </p:tgtEl>
                                        <p:attrNameLst>
                                          <p:attrName>style.visibility</p:attrName>
                                        </p:attrNameLst>
                                      </p:cBhvr>
                                      <p:to>
                                        <p:strVal val="visible"/>
                                      </p:to>
                                    </p:set>
                                    <p:animEffect transition="in" filter="wipe(left)">
                                      <p:cBhvr>
                                        <p:cTn id="272" dur="2000"/>
                                        <p:tgtEl>
                                          <p:spTgt spid="132"/>
                                        </p:tgtEl>
                                      </p:cBhvr>
                                    </p:animEffect>
                                  </p:childTnLst>
                                </p:cTn>
                              </p:par>
                              <p:par>
                                <p:cTn id="273" presetID="21" presetClass="entr" presetSubtype="1" fill="hold" grpId="0" nodeType="withEffect">
                                  <p:stCondLst>
                                    <p:cond delay="1000"/>
                                  </p:stCondLst>
                                  <p:childTnLst>
                                    <p:set>
                                      <p:cBhvr>
                                        <p:cTn id="274" dur="1" fill="hold">
                                          <p:stCondLst>
                                            <p:cond delay="0"/>
                                          </p:stCondLst>
                                        </p:cTn>
                                        <p:tgtEl>
                                          <p:spTgt spid="130"/>
                                        </p:tgtEl>
                                        <p:attrNameLst>
                                          <p:attrName>style.visibility</p:attrName>
                                        </p:attrNameLst>
                                      </p:cBhvr>
                                      <p:to>
                                        <p:strVal val="visible"/>
                                      </p:to>
                                    </p:set>
                                    <p:animEffect transition="in" filter="wheel(1)">
                                      <p:cBhvr>
                                        <p:cTn id="275" dur="2000"/>
                                        <p:tgtEl>
                                          <p:spTgt spid="130"/>
                                        </p:tgtEl>
                                      </p:cBhvr>
                                    </p:animEffect>
                                  </p:childTnLst>
                                </p:cTn>
                              </p:par>
                              <p:par>
                                <p:cTn id="276" presetID="21" presetClass="entr" presetSubtype="1" fill="hold" grpId="0" nodeType="withEffect">
                                  <p:stCondLst>
                                    <p:cond delay="1000"/>
                                  </p:stCondLst>
                                  <p:childTnLst>
                                    <p:set>
                                      <p:cBhvr>
                                        <p:cTn id="277" dur="1" fill="hold">
                                          <p:stCondLst>
                                            <p:cond delay="0"/>
                                          </p:stCondLst>
                                        </p:cTn>
                                        <p:tgtEl>
                                          <p:spTgt spid="131"/>
                                        </p:tgtEl>
                                        <p:attrNameLst>
                                          <p:attrName>style.visibility</p:attrName>
                                        </p:attrNameLst>
                                      </p:cBhvr>
                                      <p:to>
                                        <p:strVal val="visible"/>
                                      </p:to>
                                    </p:set>
                                    <p:animEffect transition="in" filter="wheel(1)">
                                      <p:cBhvr>
                                        <p:cTn id="278" dur="2000"/>
                                        <p:tgtEl>
                                          <p:spTgt spid="131"/>
                                        </p:tgtEl>
                                      </p:cBhvr>
                                    </p:animEffect>
                                  </p:childTnLst>
                                </p:cTn>
                              </p:par>
                            </p:childTnLst>
                          </p:cTn>
                        </p:par>
                        <p:par>
                          <p:cTn id="279" fill="hold">
                            <p:stCondLst>
                              <p:cond delay="77000"/>
                            </p:stCondLst>
                            <p:childTnLst>
                              <p:par>
                                <p:cTn id="280" presetID="22" presetClass="entr" presetSubtype="8" fill="hold" grpId="0" nodeType="afterEffect">
                                  <p:stCondLst>
                                    <p:cond delay="1000"/>
                                  </p:stCondLst>
                                  <p:childTnLst>
                                    <p:set>
                                      <p:cBhvr>
                                        <p:cTn id="281" dur="1" fill="hold">
                                          <p:stCondLst>
                                            <p:cond delay="0"/>
                                          </p:stCondLst>
                                        </p:cTn>
                                        <p:tgtEl>
                                          <p:spTgt spid="135"/>
                                        </p:tgtEl>
                                        <p:attrNameLst>
                                          <p:attrName>style.visibility</p:attrName>
                                        </p:attrNameLst>
                                      </p:cBhvr>
                                      <p:to>
                                        <p:strVal val="visible"/>
                                      </p:to>
                                    </p:set>
                                    <p:animEffect transition="in" filter="wipe(left)">
                                      <p:cBhvr>
                                        <p:cTn id="282" dur="2000"/>
                                        <p:tgtEl>
                                          <p:spTgt spid="135"/>
                                        </p:tgtEl>
                                      </p:cBhvr>
                                    </p:animEffect>
                                  </p:childTnLst>
                                </p:cTn>
                              </p:par>
                              <p:par>
                                <p:cTn id="283" presetID="21" presetClass="entr" presetSubtype="1" fill="hold" grpId="0" nodeType="withEffect">
                                  <p:stCondLst>
                                    <p:cond delay="1000"/>
                                  </p:stCondLst>
                                  <p:childTnLst>
                                    <p:set>
                                      <p:cBhvr>
                                        <p:cTn id="284" dur="1" fill="hold">
                                          <p:stCondLst>
                                            <p:cond delay="0"/>
                                          </p:stCondLst>
                                        </p:cTn>
                                        <p:tgtEl>
                                          <p:spTgt spid="133"/>
                                        </p:tgtEl>
                                        <p:attrNameLst>
                                          <p:attrName>style.visibility</p:attrName>
                                        </p:attrNameLst>
                                      </p:cBhvr>
                                      <p:to>
                                        <p:strVal val="visible"/>
                                      </p:to>
                                    </p:set>
                                    <p:animEffect transition="in" filter="wheel(1)">
                                      <p:cBhvr>
                                        <p:cTn id="285" dur="2000"/>
                                        <p:tgtEl>
                                          <p:spTgt spid="133"/>
                                        </p:tgtEl>
                                      </p:cBhvr>
                                    </p:animEffect>
                                  </p:childTnLst>
                                </p:cTn>
                              </p:par>
                              <p:par>
                                <p:cTn id="286" presetID="21" presetClass="entr" presetSubtype="1" fill="hold" grpId="0" nodeType="withEffect">
                                  <p:stCondLst>
                                    <p:cond delay="1000"/>
                                  </p:stCondLst>
                                  <p:childTnLst>
                                    <p:set>
                                      <p:cBhvr>
                                        <p:cTn id="287" dur="1" fill="hold">
                                          <p:stCondLst>
                                            <p:cond delay="0"/>
                                          </p:stCondLst>
                                        </p:cTn>
                                        <p:tgtEl>
                                          <p:spTgt spid="134"/>
                                        </p:tgtEl>
                                        <p:attrNameLst>
                                          <p:attrName>style.visibility</p:attrName>
                                        </p:attrNameLst>
                                      </p:cBhvr>
                                      <p:to>
                                        <p:strVal val="visible"/>
                                      </p:to>
                                    </p:set>
                                    <p:animEffect transition="in" filter="wheel(1)">
                                      <p:cBhvr>
                                        <p:cTn id="288" dur="2000"/>
                                        <p:tgtEl>
                                          <p:spTgt spid="134"/>
                                        </p:tgtEl>
                                      </p:cBhvr>
                                    </p:animEffect>
                                  </p:childTnLst>
                                </p:cTn>
                              </p:par>
                            </p:childTnLst>
                          </p:cTn>
                        </p:par>
                        <p:par>
                          <p:cTn id="289" fill="hold">
                            <p:stCondLst>
                              <p:cond delay="80000"/>
                            </p:stCondLst>
                            <p:childTnLst>
                              <p:par>
                                <p:cTn id="290" presetID="22" presetClass="entr" presetSubtype="8" fill="hold" grpId="0" nodeType="afterEffect">
                                  <p:stCondLst>
                                    <p:cond delay="1000"/>
                                  </p:stCondLst>
                                  <p:childTnLst>
                                    <p:set>
                                      <p:cBhvr>
                                        <p:cTn id="291" dur="1" fill="hold">
                                          <p:stCondLst>
                                            <p:cond delay="0"/>
                                          </p:stCondLst>
                                        </p:cTn>
                                        <p:tgtEl>
                                          <p:spTgt spid="138"/>
                                        </p:tgtEl>
                                        <p:attrNameLst>
                                          <p:attrName>style.visibility</p:attrName>
                                        </p:attrNameLst>
                                      </p:cBhvr>
                                      <p:to>
                                        <p:strVal val="visible"/>
                                      </p:to>
                                    </p:set>
                                    <p:animEffect transition="in" filter="wipe(left)">
                                      <p:cBhvr>
                                        <p:cTn id="292" dur="2000"/>
                                        <p:tgtEl>
                                          <p:spTgt spid="138"/>
                                        </p:tgtEl>
                                      </p:cBhvr>
                                    </p:animEffect>
                                  </p:childTnLst>
                                </p:cTn>
                              </p:par>
                              <p:par>
                                <p:cTn id="293" presetID="21" presetClass="entr" presetSubtype="1" fill="hold" grpId="0" nodeType="withEffect">
                                  <p:stCondLst>
                                    <p:cond delay="1000"/>
                                  </p:stCondLst>
                                  <p:childTnLst>
                                    <p:set>
                                      <p:cBhvr>
                                        <p:cTn id="294" dur="1" fill="hold">
                                          <p:stCondLst>
                                            <p:cond delay="0"/>
                                          </p:stCondLst>
                                        </p:cTn>
                                        <p:tgtEl>
                                          <p:spTgt spid="136"/>
                                        </p:tgtEl>
                                        <p:attrNameLst>
                                          <p:attrName>style.visibility</p:attrName>
                                        </p:attrNameLst>
                                      </p:cBhvr>
                                      <p:to>
                                        <p:strVal val="visible"/>
                                      </p:to>
                                    </p:set>
                                    <p:animEffect transition="in" filter="wheel(1)">
                                      <p:cBhvr>
                                        <p:cTn id="295" dur="2000"/>
                                        <p:tgtEl>
                                          <p:spTgt spid="136"/>
                                        </p:tgtEl>
                                      </p:cBhvr>
                                    </p:animEffect>
                                  </p:childTnLst>
                                </p:cTn>
                              </p:par>
                              <p:par>
                                <p:cTn id="296" presetID="21" presetClass="entr" presetSubtype="1" fill="hold" grpId="0" nodeType="withEffect">
                                  <p:stCondLst>
                                    <p:cond delay="1000"/>
                                  </p:stCondLst>
                                  <p:childTnLst>
                                    <p:set>
                                      <p:cBhvr>
                                        <p:cTn id="297" dur="1" fill="hold">
                                          <p:stCondLst>
                                            <p:cond delay="0"/>
                                          </p:stCondLst>
                                        </p:cTn>
                                        <p:tgtEl>
                                          <p:spTgt spid="137"/>
                                        </p:tgtEl>
                                        <p:attrNameLst>
                                          <p:attrName>style.visibility</p:attrName>
                                        </p:attrNameLst>
                                      </p:cBhvr>
                                      <p:to>
                                        <p:strVal val="visible"/>
                                      </p:to>
                                    </p:set>
                                    <p:animEffect transition="in" filter="wheel(1)">
                                      <p:cBhvr>
                                        <p:cTn id="298" dur="2000"/>
                                        <p:tgtEl>
                                          <p:spTgt spid="137"/>
                                        </p:tgtEl>
                                      </p:cBhvr>
                                    </p:animEffect>
                                  </p:childTnLst>
                                </p:cTn>
                              </p:par>
                            </p:childTnLst>
                          </p:cTn>
                        </p:par>
                        <p:par>
                          <p:cTn id="299" fill="hold">
                            <p:stCondLst>
                              <p:cond delay="83000"/>
                            </p:stCondLst>
                            <p:childTnLst>
                              <p:par>
                                <p:cTn id="300" presetID="22" presetClass="entr" presetSubtype="8" fill="hold" grpId="0" nodeType="afterEffect">
                                  <p:stCondLst>
                                    <p:cond delay="1000"/>
                                  </p:stCondLst>
                                  <p:childTnLst>
                                    <p:set>
                                      <p:cBhvr>
                                        <p:cTn id="301" dur="1" fill="hold">
                                          <p:stCondLst>
                                            <p:cond delay="0"/>
                                          </p:stCondLst>
                                        </p:cTn>
                                        <p:tgtEl>
                                          <p:spTgt spid="141"/>
                                        </p:tgtEl>
                                        <p:attrNameLst>
                                          <p:attrName>style.visibility</p:attrName>
                                        </p:attrNameLst>
                                      </p:cBhvr>
                                      <p:to>
                                        <p:strVal val="visible"/>
                                      </p:to>
                                    </p:set>
                                    <p:animEffect transition="in" filter="wipe(left)">
                                      <p:cBhvr>
                                        <p:cTn id="302" dur="2000"/>
                                        <p:tgtEl>
                                          <p:spTgt spid="141"/>
                                        </p:tgtEl>
                                      </p:cBhvr>
                                    </p:animEffect>
                                  </p:childTnLst>
                                </p:cTn>
                              </p:par>
                              <p:par>
                                <p:cTn id="303" presetID="21" presetClass="entr" presetSubtype="1" fill="hold" grpId="0" nodeType="withEffect">
                                  <p:stCondLst>
                                    <p:cond delay="1000"/>
                                  </p:stCondLst>
                                  <p:childTnLst>
                                    <p:set>
                                      <p:cBhvr>
                                        <p:cTn id="304" dur="1" fill="hold">
                                          <p:stCondLst>
                                            <p:cond delay="0"/>
                                          </p:stCondLst>
                                        </p:cTn>
                                        <p:tgtEl>
                                          <p:spTgt spid="139"/>
                                        </p:tgtEl>
                                        <p:attrNameLst>
                                          <p:attrName>style.visibility</p:attrName>
                                        </p:attrNameLst>
                                      </p:cBhvr>
                                      <p:to>
                                        <p:strVal val="visible"/>
                                      </p:to>
                                    </p:set>
                                    <p:animEffect transition="in" filter="wheel(1)">
                                      <p:cBhvr>
                                        <p:cTn id="305" dur="2000"/>
                                        <p:tgtEl>
                                          <p:spTgt spid="139"/>
                                        </p:tgtEl>
                                      </p:cBhvr>
                                    </p:animEffect>
                                  </p:childTnLst>
                                </p:cTn>
                              </p:par>
                              <p:par>
                                <p:cTn id="306" presetID="21" presetClass="entr" presetSubtype="1" fill="hold" grpId="0" nodeType="withEffect">
                                  <p:stCondLst>
                                    <p:cond delay="1000"/>
                                  </p:stCondLst>
                                  <p:childTnLst>
                                    <p:set>
                                      <p:cBhvr>
                                        <p:cTn id="307" dur="1" fill="hold">
                                          <p:stCondLst>
                                            <p:cond delay="0"/>
                                          </p:stCondLst>
                                        </p:cTn>
                                        <p:tgtEl>
                                          <p:spTgt spid="140"/>
                                        </p:tgtEl>
                                        <p:attrNameLst>
                                          <p:attrName>style.visibility</p:attrName>
                                        </p:attrNameLst>
                                      </p:cBhvr>
                                      <p:to>
                                        <p:strVal val="visible"/>
                                      </p:to>
                                    </p:set>
                                    <p:animEffect transition="in" filter="wheel(1)">
                                      <p:cBhvr>
                                        <p:cTn id="308" dur="2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32" grpId="0" animBg="1"/>
      <p:bldP spid="33" grpId="0" animBg="1"/>
      <p:bldP spid="34" grpId="0" animBg="1"/>
      <p:bldP spid="39" grpId="0" animBg="1"/>
      <p:bldP spid="44" grpId="0" animBg="1"/>
      <p:bldP spid="47" grpId="0" animBg="1"/>
      <p:bldP spid="50" grpId="0" animBg="1"/>
      <p:bldP spid="51" grpId="0"/>
      <p:bldP spid="52" grpId="0" animBg="1"/>
      <p:bldP spid="53" grpId="0" animBg="1"/>
      <p:bldP spid="54" grpId="0" animBg="1"/>
      <p:bldP spid="55" grpId="0" animBg="1"/>
      <p:bldP spid="56" grpId="0"/>
      <p:bldP spid="57" grpId="0"/>
      <p:bldP spid="58" grpId="0" animBg="1"/>
      <p:bldP spid="59" grpId="0" animBg="1"/>
      <p:bldP spid="60" grpId="0" animBg="1"/>
      <p:bldP spid="61" grpId="0" animBg="1"/>
      <p:bldP spid="62" grpId="0" animBg="1"/>
      <p:bldP spid="63" grpId="0" animBg="1"/>
      <p:bldP spid="64" grpId="0" animBg="1"/>
      <p:bldP spid="68" grpId="0" animBg="1"/>
      <p:bldP spid="70" grpId="0"/>
      <p:bldP spid="71" grpId="0" animBg="1"/>
      <p:bldP spid="72" grpId="0" animBg="1"/>
      <p:bldP spid="74" grpId="0" animBg="1"/>
      <p:bldP spid="75" grpId="0" animBg="1"/>
      <p:bldP spid="76" grpId="0"/>
      <p:bldP spid="77" grpId="0" animBg="1"/>
      <p:bldP spid="78" grpId="0"/>
      <p:bldP spid="79" grpId="0" animBg="1"/>
      <p:bldP spid="80" grpId="0"/>
      <p:bldP spid="81" grpId="0" animBg="1"/>
      <p:bldP spid="82" grpId="0"/>
      <p:bldP spid="83" grpId="0" animBg="1"/>
      <p:bldP spid="84" grpId="0"/>
      <p:bldP spid="85" grpId="0" animBg="1"/>
      <p:bldP spid="86" grpId="0"/>
      <p:bldP spid="87" grpId="0" animBg="1"/>
      <p:bldP spid="88" grpId="0"/>
      <p:bldP spid="89" grpId="0" animBg="1"/>
      <p:bldP spid="90" grpId="0"/>
      <p:bldP spid="91" grpId="0" animBg="1"/>
      <p:bldP spid="92" grpId="0"/>
      <p:bldP spid="93" grpId="0" animBg="1"/>
      <p:bldP spid="94" grpId="0"/>
      <p:bldP spid="95" grpId="0" animBg="1"/>
      <p:bldP spid="96" grpId="0"/>
      <p:bldP spid="97" grpId="0" animBg="1"/>
      <p:bldP spid="98" grpId="0" animBg="1"/>
      <p:bldP spid="99" grpId="0"/>
      <p:bldP spid="100" grpId="0" animBg="1"/>
      <p:bldP spid="101" grpId="0" animBg="1"/>
      <p:bldP spid="102" grpId="0"/>
      <p:bldP spid="103" grpId="0" animBg="1"/>
      <p:bldP spid="104" grpId="0" animBg="1"/>
      <p:bldP spid="105" grpId="0"/>
      <p:bldP spid="106" grpId="0" animBg="1"/>
      <p:bldP spid="107" grpId="0" animBg="1"/>
      <p:bldP spid="108" grpId="0"/>
      <p:bldP spid="115" grpId="0" animBg="1"/>
      <p:bldP spid="116" grpId="0" animBg="1"/>
      <p:bldP spid="117" grpId="0"/>
      <p:bldP spid="118" grpId="0" animBg="1"/>
      <p:bldP spid="119" grpId="0" animBg="1"/>
      <p:bldP spid="120" grpId="0"/>
      <p:bldP spid="121" grpId="0" animBg="1"/>
      <p:bldP spid="122" grpId="0" animBg="1"/>
      <p:bldP spid="123" grpId="0"/>
      <p:bldP spid="124" grpId="0" animBg="1"/>
      <p:bldP spid="125" grpId="0" animBg="1"/>
      <p:bldP spid="126" grpId="0" animBg="1"/>
      <p:bldP spid="127" grpId="0" animBg="1"/>
      <p:bldP spid="128" grpId="0"/>
      <p:bldP spid="129" grpId="0"/>
      <p:bldP spid="130" grpId="0" animBg="1"/>
      <p:bldP spid="131" grpId="0" animBg="1"/>
      <p:bldP spid="132" grpId="0"/>
      <p:bldP spid="133" grpId="0" animBg="1"/>
      <p:bldP spid="134" grpId="0" animBg="1"/>
      <p:bldP spid="135" grpId="0"/>
      <p:bldP spid="136" grpId="0" animBg="1"/>
      <p:bldP spid="137" grpId="0" animBg="1"/>
      <p:bldP spid="138" grpId="0"/>
      <p:bldP spid="139" grpId="0" animBg="1"/>
      <p:bldP spid="140" grpId="0" animBg="1"/>
      <p:bldP spid="1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Bedeutung der Schiedsstellen</a:t>
            </a:r>
            <a:endParaRPr lang="de-DE" dirty="0"/>
          </a:p>
        </p:txBody>
      </p:sp>
      <p:sp>
        <p:nvSpPr>
          <p:cNvPr id="3" name="Inhaltsplatzhalter 2"/>
          <p:cNvSpPr>
            <a:spLocks noGrp="1"/>
          </p:cNvSpPr>
          <p:nvPr>
            <p:ph idx="1"/>
          </p:nvPr>
        </p:nvSpPr>
        <p:spPr>
          <a:xfrm>
            <a:off x="2589213" y="1786466"/>
            <a:ext cx="8915400" cy="3928534"/>
          </a:xfrm>
        </p:spPr>
        <p:txBody>
          <a:bodyPr>
            <a:normAutofit fontScale="92500" lnSpcReduction="20000"/>
          </a:bodyPr>
          <a:lstStyle/>
          <a:p>
            <a:r>
              <a:rPr lang="de-DE" dirty="0" smtClean="0"/>
              <a:t>Schiedsstellen leisten einen wesentlichen Beitrag zu einer lösungsorientierten, fairen und friedlichen Streitkultur</a:t>
            </a:r>
          </a:p>
          <a:p>
            <a:r>
              <a:rPr lang="de-DE" dirty="0" smtClean="0"/>
              <a:t>Schiedsstellen bieten ein Verfahren / die Chance für eine außergerichtliche, kostengünstige Streitbeilegung</a:t>
            </a:r>
          </a:p>
          <a:p>
            <a:r>
              <a:rPr lang="de-DE" dirty="0" smtClean="0"/>
              <a:t>Schiedsstellen bieten die Möglichkeit einer gemeinnützigen ehrenamtlichen Betätigung</a:t>
            </a:r>
          </a:p>
          <a:p>
            <a:r>
              <a:rPr lang="de-DE" dirty="0"/>
              <a:t>i</a:t>
            </a:r>
            <a:r>
              <a:rPr lang="de-DE" dirty="0" smtClean="0"/>
              <a:t>m Bereich der freiwilligen außergerichtlichen Streitschlichtung (§§ 13 ff </a:t>
            </a:r>
            <a:r>
              <a:rPr lang="de-DE" dirty="0" err="1" smtClean="0"/>
              <a:t>SchStG</a:t>
            </a:r>
            <a:r>
              <a:rPr lang="de-DE" dirty="0" smtClean="0"/>
              <a:t> M-V) sollen Streitigkeiten im Wege eines Vergleichs beigelegt werden</a:t>
            </a:r>
          </a:p>
          <a:p>
            <a:r>
              <a:rPr lang="de-DE" dirty="0"/>
              <a:t>i</a:t>
            </a:r>
            <a:r>
              <a:rPr lang="de-DE" dirty="0" smtClean="0"/>
              <a:t>m Bereich der obligatorischen außergerichtlichen Streitschlichtung (§§ 34a ff </a:t>
            </a:r>
            <a:r>
              <a:rPr lang="de-DE" dirty="0" err="1" smtClean="0"/>
              <a:t>SchStG</a:t>
            </a:r>
            <a:r>
              <a:rPr lang="de-DE" dirty="0" smtClean="0"/>
              <a:t> M-V) sollen vor der Zulässigkeit eines zivilgerichtlichen Verfahrens Streitigkeiten im Wege eines Vergleichs beigelegt werden können</a:t>
            </a:r>
          </a:p>
          <a:p>
            <a:r>
              <a:rPr lang="de-DE" dirty="0"/>
              <a:t>i</a:t>
            </a:r>
            <a:r>
              <a:rPr lang="de-DE" dirty="0" smtClean="0"/>
              <a:t>m Bereich des Sühneverfahrens (§§ 35 ff </a:t>
            </a:r>
            <a:r>
              <a:rPr lang="de-DE" dirty="0" err="1" smtClean="0"/>
              <a:t>SchStG</a:t>
            </a:r>
            <a:r>
              <a:rPr lang="de-DE" dirty="0" smtClean="0"/>
              <a:t> M-V) sind die Schiedsstellen „Vergleichsbehörden“ im Sinne der Strafprozessordnung; auch hier sollen vor der Zulässigkeit einer strafgerichtlichen Privatklage Streitigkeiten im Wege eines Vergleichs beigelegt werden können</a:t>
            </a:r>
            <a:endParaRPr lang="de-DE" dirty="0"/>
          </a:p>
        </p:txBody>
      </p:sp>
      <p:sp>
        <p:nvSpPr>
          <p:cNvPr id="4" name="Fußzeilenplatzhalter 3"/>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5" name="Foliennummernplatzhalter 4"/>
          <p:cNvSpPr>
            <a:spLocks noGrp="1"/>
          </p:cNvSpPr>
          <p:nvPr>
            <p:ph type="sldNum" sz="quarter" idx="12"/>
          </p:nvPr>
        </p:nvSpPr>
        <p:spPr/>
        <p:txBody>
          <a:bodyPr/>
          <a:lstStyle/>
          <a:p>
            <a:fld id="{F82CC617-EC87-4E06-B92D-8D8AF591DFB6}" type="slidenum">
              <a:rPr lang="de-DE" smtClean="0"/>
              <a:t>19</a:t>
            </a:fld>
            <a:endParaRPr lang="de-DE"/>
          </a:p>
        </p:txBody>
      </p:sp>
    </p:spTree>
    <p:extLst>
      <p:ext uri="{BB962C8B-B14F-4D97-AF65-F5344CB8AC3E}">
        <p14:creationId xmlns:p14="http://schemas.microsoft.com/office/powerpoint/2010/main" val="10690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0"/>
                                        <p:tgtEl>
                                          <p:spTgt spid="3">
                                            <p:txEl>
                                              <p:pRg st="0" end="0"/>
                                            </p:txEl>
                                          </p:spTgt>
                                        </p:tgtEl>
                                      </p:cBhvr>
                                    </p:animEffect>
                                  </p:childTnLst>
                                </p:cTn>
                              </p:par>
                            </p:childTnLst>
                          </p:cTn>
                        </p:par>
                        <p:par>
                          <p:cTn id="8" fill="hold">
                            <p:stCondLst>
                              <p:cond delay="5000"/>
                            </p:stCondLst>
                            <p:childTnLst>
                              <p:par>
                                <p:cTn id="9" presetID="22" presetClass="entr" presetSubtype="1"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0"/>
                                        <p:tgtEl>
                                          <p:spTgt spid="3">
                                            <p:txEl>
                                              <p:pRg st="1" end="1"/>
                                            </p:txEl>
                                          </p:spTgt>
                                        </p:tgtEl>
                                      </p:cBhvr>
                                    </p:animEffect>
                                  </p:childTnLst>
                                </p:cTn>
                              </p:par>
                            </p:childTnLst>
                          </p:cTn>
                        </p:par>
                        <p:par>
                          <p:cTn id="12" fill="hold">
                            <p:stCondLst>
                              <p:cond delay="12000"/>
                            </p:stCondLst>
                            <p:childTnLst>
                              <p:par>
                                <p:cTn id="13" presetID="22" presetClass="entr" presetSubtype="1"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0"/>
                                        <p:tgtEl>
                                          <p:spTgt spid="3">
                                            <p:txEl>
                                              <p:pRg st="2" end="2"/>
                                            </p:txEl>
                                          </p:spTgt>
                                        </p:tgtEl>
                                      </p:cBhvr>
                                    </p:animEffect>
                                  </p:childTnLst>
                                </p:cTn>
                              </p:par>
                            </p:childTnLst>
                          </p:cTn>
                        </p:par>
                        <p:par>
                          <p:cTn id="16" fill="hold">
                            <p:stCondLst>
                              <p:cond delay="19000"/>
                            </p:stCondLst>
                            <p:childTnLst>
                              <p:par>
                                <p:cTn id="17" presetID="22" presetClass="entr" presetSubtype="1" fill="hold" grpId="0" nodeType="after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0"/>
                                        <p:tgtEl>
                                          <p:spTgt spid="3">
                                            <p:txEl>
                                              <p:pRg st="3" end="3"/>
                                            </p:txEl>
                                          </p:spTgt>
                                        </p:tgtEl>
                                      </p:cBhvr>
                                    </p:animEffect>
                                  </p:childTnLst>
                                </p:cTn>
                              </p:par>
                            </p:childTnLst>
                          </p:cTn>
                        </p:par>
                        <p:par>
                          <p:cTn id="20" fill="hold">
                            <p:stCondLst>
                              <p:cond delay="26000"/>
                            </p:stCondLst>
                            <p:childTnLst>
                              <p:par>
                                <p:cTn id="21" presetID="22" presetClass="entr" presetSubtype="1" fill="hold" grpId="0" nodeType="afterEffect">
                                  <p:stCondLst>
                                    <p:cond delay="2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0"/>
                                        <p:tgtEl>
                                          <p:spTgt spid="3">
                                            <p:txEl>
                                              <p:pRg st="4" end="4"/>
                                            </p:txEl>
                                          </p:spTgt>
                                        </p:tgtEl>
                                      </p:cBhvr>
                                    </p:animEffect>
                                  </p:childTnLst>
                                </p:cTn>
                              </p:par>
                            </p:childTnLst>
                          </p:cTn>
                        </p:par>
                        <p:par>
                          <p:cTn id="24" fill="hold">
                            <p:stCondLst>
                              <p:cond delay="33000"/>
                            </p:stCondLst>
                            <p:childTnLst>
                              <p:par>
                                <p:cTn id="25" presetID="22" presetClass="entr" presetSubtype="1" fill="hold" grpId="0" nodeType="afterEffect">
                                  <p:stCondLst>
                                    <p:cond delay="2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373745" y="779228"/>
            <a:ext cx="9130867" cy="1713325"/>
          </a:xfrm>
        </p:spPr>
        <p:txBody>
          <a:bodyPr>
            <a:noAutofit/>
          </a:bodyPr>
          <a:lstStyle/>
          <a:p>
            <a:r>
              <a:rPr lang="de-DE" dirty="0" smtClean="0"/>
              <a:t>Top 3 – 	Wirkungsweise der Fachaufsicht im Auftrage und in Verantwortung der </a:t>
            </a:r>
          </a:p>
          <a:p>
            <a:r>
              <a:rPr lang="de-DE" dirty="0"/>
              <a:t> </a:t>
            </a:r>
            <a:r>
              <a:rPr lang="de-DE" dirty="0" smtClean="0"/>
              <a:t>              Amtsgerichtsdirektorin/en der Amtsgerichte Neubrandenburg, Pasewalk </a:t>
            </a:r>
          </a:p>
          <a:p>
            <a:r>
              <a:rPr lang="de-DE" dirty="0"/>
              <a:t> </a:t>
            </a:r>
            <a:r>
              <a:rPr lang="de-DE" dirty="0" smtClean="0"/>
              <a:t>              und Waren (Müritz) gegenüber den Schiedsmännern und -frauen</a:t>
            </a:r>
            <a:endParaRPr lang="de-DE" dirty="0"/>
          </a:p>
        </p:txBody>
      </p:sp>
      <p:sp>
        <p:nvSpPr>
          <p:cNvPr id="4" name="Fußzeilenplatzhalter 3"/>
          <p:cNvSpPr>
            <a:spLocks noGrp="1"/>
          </p:cNvSpPr>
          <p:nvPr>
            <p:ph type="ftr" sz="quarter" idx="11"/>
          </p:nvPr>
        </p:nvSpPr>
        <p:spPr/>
        <p:txBody>
          <a:bodyPr/>
          <a:lstStyle/>
          <a:p>
            <a:r>
              <a:rPr lang="de-DE" sz="1000" smtClean="0"/>
              <a:t>Beiträge Amtsgericht Neubrandenburg, Matthias Brandt, Direktor des Amtsgerichts</a:t>
            </a:r>
            <a:endParaRPr lang="de-DE" sz="1000" dirty="0"/>
          </a:p>
        </p:txBody>
      </p:sp>
      <p:sp>
        <p:nvSpPr>
          <p:cNvPr id="6" name="Textfeld 5"/>
          <p:cNvSpPr txBox="1"/>
          <p:nvPr/>
        </p:nvSpPr>
        <p:spPr>
          <a:xfrm>
            <a:off x="3322242" y="2095959"/>
            <a:ext cx="8506960" cy="1631216"/>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 9 </a:t>
            </a:r>
            <a:r>
              <a:rPr lang="de-DE" dirty="0" err="1" smtClean="0">
                <a:effectLst>
                  <a:outerShdw blurRad="38100" dist="38100" dir="2700000" algn="tl">
                    <a:srgbClr val="000000">
                      <a:alpha val="43137"/>
                    </a:srgbClr>
                  </a:outerShdw>
                </a:effectLst>
              </a:rPr>
              <a:t>SchStG</a:t>
            </a:r>
            <a:r>
              <a:rPr lang="de-DE" dirty="0" smtClean="0">
                <a:effectLst>
                  <a:outerShdw blurRad="38100" dist="38100" dir="2700000" algn="tl">
                    <a:srgbClr val="000000">
                      <a:alpha val="43137"/>
                    </a:srgbClr>
                  </a:outerShdw>
                </a:effectLst>
              </a:rPr>
              <a:t> M-V (Neufassung 26.05.2021): </a:t>
            </a:r>
          </a:p>
          <a:p>
            <a:r>
              <a:rPr lang="de-DE" sz="1000" dirty="0" smtClean="0">
                <a:effectLst>
                  <a:outerShdw blurRad="38100" dist="38100" dir="2700000" algn="tl">
                    <a:srgbClr val="000000">
                      <a:alpha val="43137"/>
                    </a:srgbClr>
                  </a:outerShdw>
                </a:effectLst>
              </a:rPr>
              <a:t>    </a:t>
            </a:r>
          </a:p>
          <a:p>
            <a:r>
              <a:rPr lang="de-DE" dirty="0" smtClean="0">
                <a:effectLst>
                  <a:outerShdw blurRad="38100" dist="38100" dir="2700000" algn="tl">
                    <a:srgbClr val="000000">
                      <a:alpha val="43137"/>
                    </a:srgbClr>
                  </a:outerShdw>
                </a:effectLst>
              </a:rPr>
              <a:t>Die Tätigkeit der Schiedsperson im Schlichtungsverfahren wird von der Direktorin oder dem Direktor des Amtsgerichts, insbesondere hinsichtlich ihrer fach- und zeitgerechten Durchführung, beaufsichtigt. Sie oder er wirkt auch bei der Anleitung und Fortbildung der Schiedsperson mit.</a:t>
            </a:r>
            <a:endParaRPr lang="de-DE" dirty="0">
              <a:effectLst>
                <a:outerShdw blurRad="38100" dist="38100" dir="2700000" algn="tl">
                  <a:srgbClr val="000000">
                    <a:alpha val="43137"/>
                  </a:srgbClr>
                </a:outerShdw>
              </a:effectLst>
            </a:endParaRPr>
          </a:p>
        </p:txBody>
      </p:sp>
      <p:sp>
        <p:nvSpPr>
          <p:cNvPr id="7" name="Textfeld 6"/>
          <p:cNvSpPr txBox="1"/>
          <p:nvPr/>
        </p:nvSpPr>
        <p:spPr>
          <a:xfrm>
            <a:off x="3409238" y="4192827"/>
            <a:ext cx="8332968" cy="1477328"/>
          </a:xfrm>
          <a:prstGeom prst="rect">
            <a:avLst/>
          </a:prstGeom>
          <a:noFill/>
        </p:spPr>
        <p:txBody>
          <a:bodyPr wrap="square" rtlCol="0">
            <a:spAutoFit/>
          </a:bodyPr>
          <a:lstStyle/>
          <a:p>
            <a:pPr marL="285750" indent="-285750">
              <a:buFontTx/>
              <a:buChar char="-"/>
            </a:pPr>
            <a:r>
              <a:rPr lang="de-DE" dirty="0" smtClean="0">
                <a:effectLst>
                  <a:outerShdw blurRad="38100" dist="38100" dir="2700000" algn="tl">
                    <a:srgbClr val="000000">
                      <a:alpha val="43137"/>
                    </a:srgbClr>
                  </a:outerShdw>
                </a:effectLst>
              </a:rPr>
              <a:t>Die Schiedsperson kann sich in allen Angelegenheiten, die die Tätigkeit im Schlichtungsverfahren betreffen, an den Direktor des Amtsgerichts wenden.</a:t>
            </a:r>
          </a:p>
          <a:p>
            <a:pPr marL="285750" indent="-285750">
              <a:buFontTx/>
              <a:buChar char="-"/>
            </a:pPr>
            <a:r>
              <a:rPr lang="de-DE" dirty="0" smtClean="0">
                <a:effectLst>
                  <a:outerShdw blurRad="38100" dist="38100" dir="2700000" algn="tl">
                    <a:srgbClr val="000000">
                      <a:alpha val="43137"/>
                    </a:srgbClr>
                  </a:outerShdw>
                </a:effectLst>
              </a:rPr>
              <a:t>Die Direktoren führen (mindestens im Zweijahresrhythmus) Jahresbesprechungen mit den Schiedsleuten durch.</a:t>
            </a:r>
            <a:endParaRPr lang="de-DE" dirty="0">
              <a:effectLst>
                <a:outerShdw blurRad="38100" dist="38100" dir="2700000" algn="tl">
                  <a:srgbClr val="000000">
                    <a:alpha val="43137"/>
                  </a:srgbClr>
                </a:outerShdw>
              </a:effectLst>
            </a:endParaRPr>
          </a:p>
        </p:txBody>
      </p:sp>
      <p:sp>
        <p:nvSpPr>
          <p:cNvPr id="8" name="Foliennummernplatzhalter 7"/>
          <p:cNvSpPr>
            <a:spLocks noGrp="1"/>
          </p:cNvSpPr>
          <p:nvPr>
            <p:ph type="sldNum" sz="quarter" idx="12"/>
          </p:nvPr>
        </p:nvSpPr>
        <p:spPr/>
        <p:txBody>
          <a:bodyPr/>
          <a:lstStyle/>
          <a:p>
            <a:fld id="{F82CC617-EC87-4E06-B92D-8D8AF591DFB6}" type="slidenum">
              <a:rPr lang="de-DE" smtClean="0"/>
              <a:t>2</a:t>
            </a:fld>
            <a:endParaRPr lang="de-DE"/>
          </a:p>
        </p:txBody>
      </p:sp>
    </p:spTree>
    <p:extLst>
      <p:ext uri="{BB962C8B-B14F-4D97-AF65-F5344CB8AC3E}">
        <p14:creationId xmlns:p14="http://schemas.microsoft.com/office/powerpoint/2010/main" val="1203066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99944" y="0"/>
            <a:ext cx="8911687" cy="1280890"/>
          </a:xfrm>
        </p:spPr>
        <p:txBody>
          <a:bodyPr/>
          <a:lstStyle/>
          <a:p>
            <a:r>
              <a:rPr lang="de-DE" dirty="0" smtClean="0"/>
              <a:t>Schiedsstellenstatistik 2019</a:t>
            </a:r>
            <a:br>
              <a:rPr lang="de-DE" dirty="0" smtClean="0"/>
            </a:br>
            <a:r>
              <a:rPr lang="de-DE" sz="2800" dirty="0" smtClean="0">
                <a:solidFill>
                  <a:srgbClr val="B97F5F"/>
                </a:solidFill>
              </a:rPr>
              <a:t>Landgerichtsbezirk Neubrandenburg</a:t>
            </a:r>
            <a:endParaRPr lang="de-DE" dirty="0">
              <a:solidFill>
                <a:srgbClr val="B97F5F"/>
              </a:solidFill>
            </a:endParaRPr>
          </a:p>
        </p:txBody>
      </p:sp>
      <p:graphicFrame>
        <p:nvGraphicFramePr>
          <p:cNvPr id="5" name="Tabelle 4"/>
          <p:cNvGraphicFramePr>
            <a:graphicFrameLocks noGrp="1"/>
          </p:cNvGraphicFramePr>
          <p:nvPr>
            <p:extLst>
              <p:ext uri="{D42A27DB-BD31-4B8C-83A1-F6EECF244321}">
                <p14:modId xmlns:p14="http://schemas.microsoft.com/office/powerpoint/2010/main" val="4197198105"/>
              </p:ext>
            </p:extLst>
          </p:nvPr>
        </p:nvGraphicFramePr>
        <p:xfrm>
          <a:off x="1765185" y="1168843"/>
          <a:ext cx="10066355" cy="5271715"/>
        </p:xfrm>
        <a:graphic>
          <a:graphicData uri="http://schemas.openxmlformats.org/drawingml/2006/table">
            <a:tbl>
              <a:tblPr/>
              <a:tblGrid>
                <a:gridCol w="400319">
                  <a:extLst>
                    <a:ext uri="{9D8B030D-6E8A-4147-A177-3AD203B41FA5}">
                      <a16:colId xmlns:a16="http://schemas.microsoft.com/office/drawing/2014/main" val="20000"/>
                    </a:ext>
                  </a:extLst>
                </a:gridCol>
                <a:gridCol w="1734715">
                  <a:extLst>
                    <a:ext uri="{9D8B030D-6E8A-4147-A177-3AD203B41FA5}">
                      <a16:colId xmlns:a16="http://schemas.microsoft.com/office/drawing/2014/main" val="20001"/>
                    </a:ext>
                  </a:extLst>
                </a:gridCol>
                <a:gridCol w="408658">
                  <a:extLst>
                    <a:ext uri="{9D8B030D-6E8A-4147-A177-3AD203B41FA5}">
                      <a16:colId xmlns:a16="http://schemas.microsoft.com/office/drawing/2014/main" val="20002"/>
                    </a:ext>
                  </a:extLst>
                </a:gridCol>
                <a:gridCol w="358619">
                  <a:extLst>
                    <a:ext uri="{9D8B030D-6E8A-4147-A177-3AD203B41FA5}">
                      <a16:colId xmlns:a16="http://schemas.microsoft.com/office/drawing/2014/main" val="20003"/>
                    </a:ext>
                  </a:extLst>
                </a:gridCol>
                <a:gridCol w="400319">
                  <a:extLst>
                    <a:ext uri="{9D8B030D-6E8A-4147-A177-3AD203B41FA5}">
                      <a16:colId xmlns:a16="http://schemas.microsoft.com/office/drawing/2014/main" val="20004"/>
                    </a:ext>
                  </a:extLst>
                </a:gridCol>
                <a:gridCol w="400319">
                  <a:extLst>
                    <a:ext uri="{9D8B030D-6E8A-4147-A177-3AD203B41FA5}">
                      <a16:colId xmlns:a16="http://schemas.microsoft.com/office/drawing/2014/main" val="20005"/>
                    </a:ext>
                  </a:extLst>
                </a:gridCol>
                <a:gridCol w="400319">
                  <a:extLst>
                    <a:ext uri="{9D8B030D-6E8A-4147-A177-3AD203B41FA5}">
                      <a16:colId xmlns:a16="http://schemas.microsoft.com/office/drawing/2014/main" val="20006"/>
                    </a:ext>
                  </a:extLst>
                </a:gridCol>
                <a:gridCol w="400319">
                  <a:extLst>
                    <a:ext uri="{9D8B030D-6E8A-4147-A177-3AD203B41FA5}">
                      <a16:colId xmlns:a16="http://schemas.microsoft.com/office/drawing/2014/main" val="20007"/>
                    </a:ext>
                  </a:extLst>
                </a:gridCol>
                <a:gridCol w="400319">
                  <a:extLst>
                    <a:ext uri="{9D8B030D-6E8A-4147-A177-3AD203B41FA5}">
                      <a16:colId xmlns:a16="http://schemas.microsoft.com/office/drawing/2014/main" val="20008"/>
                    </a:ext>
                  </a:extLst>
                </a:gridCol>
                <a:gridCol w="400319">
                  <a:extLst>
                    <a:ext uri="{9D8B030D-6E8A-4147-A177-3AD203B41FA5}">
                      <a16:colId xmlns:a16="http://schemas.microsoft.com/office/drawing/2014/main" val="20009"/>
                    </a:ext>
                  </a:extLst>
                </a:gridCol>
                <a:gridCol w="400319">
                  <a:extLst>
                    <a:ext uri="{9D8B030D-6E8A-4147-A177-3AD203B41FA5}">
                      <a16:colId xmlns:a16="http://schemas.microsoft.com/office/drawing/2014/main" val="20010"/>
                    </a:ext>
                  </a:extLst>
                </a:gridCol>
                <a:gridCol w="400319">
                  <a:extLst>
                    <a:ext uri="{9D8B030D-6E8A-4147-A177-3AD203B41FA5}">
                      <a16:colId xmlns:a16="http://schemas.microsoft.com/office/drawing/2014/main" val="20011"/>
                    </a:ext>
                  </a:extLst>
                </a:gridCol>
                <a:gridCol w="400319">
                  <a:extLst>
                    <a:ext uri="{9D8B030D-6E8A-4147-A177-3AD203B41FA5}">
                      <a16:colId xmlns:a16="http://schemas.microsoft.com/office/drawing/2014/main" val="20012"/>
                    </a:ext>
                  </a:extLst>
                </a:gridCol>
                <a:gridCol w="400319">
                  <a:extLst>
                    <a:ext uri="{9D8B030D-6E8A-4147-A177-3AD203B41FA5}">
                      <a16:colId xmlns:a16="http://schemas.microsoft.com/office/drawing/2014/main" val="20013"/>
                    </a:ext>
                  </a:extLst>
                </a:gridCol>
                <a:gridCol w="400319">
                  <a:extLst>
                    <a:ext uri="{9D8B030D-6E8A-4147-A177-3AD203B41FA5}">
                      <a16:colId xmlns:a16="http://schemas.microsoft.com/office/drawing/2014/main" val="20014"/>
                    </a:ext>
                  </a:extLst>
                </a:gridCol>
                <a:gridCol w="375299">
                  <a:extLst>
                    <a:ext uri="{9D8B030D-6E8A-4147-A177-3AD203B41FA5}">
                      <a16:colId xmlns:a16="http://schemas.microsoft.com/office/drawing/2014/main" val="20015"/>
                    </a:ext>
                  </a:extLst>
                </a:gridCol>
                <a:gridCol w="383639">
                  <a:extLst>
                    <a:ext uri="{9D8B030D-6E8A-4147-A177-3AD203B41FA5}">
                      <a16:colId xmlns:a16="http://schemas.microsoft.com/office/drawing/2014/main" val="20016"/>
                    </a:ext>
                  </a:extLst>
                </a:gridCol>
                <a:gridCol w="383639">
                  <a:extLst>
                    <a:ext uri="{9D8B030D-6E8A-4147-A177-3AD203B41FA5}">
                      <a16:colId xmlns:a16="http://schemas.microsoft.com/office/drawing/2014/main" val="20017"/>
                    </a:ext>
                  </a:extLst>
                </a:gridCol>
                <a:gridCol w="433680">
                  <a:extLst>
                    <a:ext uri="{9D8B030D-6E8A-4147-A177-3AD203B41FA5}">
                      <a16:colId xmlns:a16="http://schemas.microsoft.com/office/drawing/2014/main" val="20018"/>
                    </a:ext>
                  </a:extLst>
                </a:gridCol>
                <a:gridCol w="433680">
                  <a:extLst>
                    <a:ext uri="{9D8B030D-6E8A-4147-A177-3AD203B41FA5}">
                      <a16:colId xmlns:a16="http://schemas.microsoft.com/office/drawing/2014/main" val="20019"/>
                    </a:ext>
                  </a:extLst>
                </a:gridCol>
                <a:gridCol w="375299">
                  <a:extLst>
                    <a:ext uri="{9D8B030D-6E8A-4147-A177-3AD203B41FA5}">
                      <a16:colId xmlns:a16="http://schemas.microsoft.com/office/drawing/2014/main" val="20020"/>
                    </a:ext>
                  </a:extLst>
                </a:gridCol>
                <a:gridCol w="375299">
                  <a:extLst>
                    <a:ext uri="{9D8B030D-6E8A-4147-A177-3AD203B41FA5}">
                      <a16:colId xmlns:a16="http://schemas.microsoft.com/office/drawing/2014/main" val="20021"/>
                    </a:ext>
                  </a:extLst>
                </a:gridCol>
              </a:tblGrid>
              <a:tr h="205341">
                <a:tc gridSpan="2">
                  <a:txBody>
                    <a:bodyPr/>
                    <a:lstStyle/>
                    <a:p>
                      <a:pPr algn="l" fontAlgn="b"/>
                      <a:r>
                        <a:rPr lang="de-DE" sz="800" b="1" i="0" u="none" strike="noStrike" dirty="0">
                          <a:effectLst/>
                          <a:latin typeface="Arial" panose="020B0604020202020204" pitchFamily="34" charset="0"/>
                        </a:rPr>
                        <a:t>Jahresbericht  </a:t>
                      </a:r>
                    </a:p>
                  </a:txBody>
                  <a:tcPr marL="4576" marR="4576" marT="4576" marB="0" anchor="b">
                    <a:lnL>
                      <a:noFill/>
                    </a:lnL>
                    <a:lnR>
                      <a:noFill/>
                    </a:lnR>
                    <a:lnT>
                      <a:noFill/>
                    </a:lnT>
                    <a:lnB>
                      <a:noFill/>
                    </a:lnB>
                  </a:tcPr>
                </a:tc>
                <a:tc hMerge="1">
                  <a:txBody>
                    <a:bodyPr/>
                    <a:lstStyle/>
                    <a:p>
                      <a:endParaRPr lang="de-DE"/>
                    </a:p>
                  </a:txBody>
                  <a:tcPr/>
                </a:tc>
                <a:tc>
                  <a:txBody>
                    <a:bodyPr/>
                    <a:lstStyle/>
                    <a:p>
                      <a:pPr algn="l" fontAlgn="b"/>
                      <a:endParaRPr lang="de-DE" sz="800" b="1"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r>
                        <a:rPr lang="de-DE" sz="800" b="1" i="0" u="none" strike="noStrike" dirty="0" smtClean="0">
                          <a:effectLst/>
                          <a:latin typeface="Arial" panose="020B0604020202020204" pitchFamily="34" charset="0"/>
                        </a:rPr>
                        <a:t>2019</a:t>
                      </a:r>
                      <a:endParaRPr lang="de-DE" sz="800" b="1" i="0" u="none" strike="noStrike" dirty="0">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0"/>
                  </a:ext>
                </a:extLst>
              </a:tr>
              <a:tr h="173749">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1"/>
                  </a:ext>
                </a:extLst>
              </a:tr>
              <a:tr h="264573">
                <a:tc gridSpan="9">
                  <a:txBody>
                    <a:bodyPr/>
                    <a:lstStyle/>
                    <a:p>
                      <a:pPr algn="l" fontAlgn="b"/>
                      <a:r>
                        <a:rPr lang="de-DE" sz="800" b="0" i="0" u="none" strike="noStrike" dirty="0">
                          <a:effectLst/>
                          <a:latin typeface="Arial" panose="020B0604020202020204" pitchFamily="34" charset="0"/>
                        </a:rPr>
                        <a:t>Übersicht der Geschäftsergebnisse der Schiedsstellen im Bezirk des Landgerichts </a:t>
                      </a:r>
                    </a:p>
                  </a:txBody>
                  <a:tcPr marL="4576" marR="4576" marT="4576" marB="0" anchor="b">
                    <a:lnL>
                      <a:noFill/>
                    </a:lnL>
                    <a:lnR>
                      <a:noFill/>
                    </a:lnR>
                    <a:lnT>
                      <a:noFill/>
                    </a:lnT>
                    <a:lnB>
                      <a:noFill/>
                    </a:lnB>
                    <a:solidFill>
                      <a:srgbClr val="FFFF0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6">
                  <a:txBody>
                    <a:bodyPr/>
                    <a:lstStyle/>
                    <a:p>
                      <a:pPr algn="l" fontAlgn="b"/>
                      <a:r>
                        <a:rPr lang="de-DE" sz="800" b="1" i="0" u="none" strike="noStrike" dirty="0">
                          <a:effectLst/>
                          <a:latin typeface="Arial" panose="020B0604020202020204" pitchFamily="34" charset="0"/>
                        </a:rPr>
                        <a:t>Neubrandenburg</a:t>
                      </a: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2"/>
                  </a:ext>
                </a:extLst>
              </a:tr>
              <a:tr h="173749">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3"/>
                  </a:ext>
                </a:extLst>
              </a:tr>
              <a:tr h="173749">
                <a:tc gridSpan="7">
                  <a:txBody>
                    <a:bodyPr/>
                    <a:lstStyle/>
                    <a:p>
                      <a:pPr algn="l" fontAlgn="b"/>
                      <a:r>
                        <a:rPr lang="de-DE" sz="800" b="0" i="0" u="none" strike="noStrike" dirty="0">
                          <a:effectLst/>
                          <a:latin typeface="Arial" panose="020B0604020202020204" pitchFamily="34" charset="0"/>
                        </a:rPr>
                        <a:t>Zahl der Tätigkeiten außerhalb eines förmlichen Verfahrens</a:t>
                      </a:r>
                    </a:p>
                  </a:txBody>
                  <a:tcPr marL="4576" marR="4576" marT="4576"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ctr" fontAlgn="b"/>
                      <a:endParaRPr lang="de-DE" sz="600" b="1"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ctr" fontAlgn="b"/>
                      <a:r>
                        <a:rPr lang="de-DE" sz="800" b="1" i="0" u="none" strike="noStrike" dirty="0" smtClean="0">
                          <a:effectLst/>
                          <a:latin typeface="Arial" panose="020B0604020202020204" pitchFamily="34" charset="0"/>
                        </a:rPr>
                        <a:t>59</a:t>
                      </a:r>
                      <a:endParaRPr lang="de-DE" sz="800" b="1" i="0" u="none" strike="noStrike" dirty="0">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de-DE" sz="600" b="1" i="0" u="none" strike="noStrike">
                          <a:solidFill>
                            <a:srgbClr val="FFFFFF"/>
                          </a:solidFill>
                          <a:effectLst/>
                          <a:latin typeface="Arial" panose="020B0604020202020204" pitchFamily="34" charset="0"/>
                        </a:rPr>
                        <a:t>10</a:t>
                      </a:r>
                    </a:p>
                  </a:txBody>
                  <a:tcPr marL="4576" marR="4576" marT="4576" marB="0" anchor="b">
                    <a:lnL>
                      <a:noFill/>
                    </a:lnL>
                    <a:lnR>
                      <a:noFill/>
                    </a:lnR>
                    <a:lnT>
                      <a:noFill/>
                    </a:lnT>
                    <a:lnB>
                      <a:noFill/>
                    </a:lnB>
                    <a:solidFill>
                      <a:srgbClr val="FFFFFF"/>
                    </a:solidFill>
                  </a:tcPr>
                </a:tc>
                <a:tc>
                  <a:txBody>
                    <a:bodyPr/>
                    <a:lstStyle/>
                    <a:p>
                      <a:pPr algn="ctr" fontAlgn="b"/>
                      <a:r>
                        <a:rPr lang="de-DE" sz="600" b="1" i="0" u="none" strike="noStrike">
                          <a:solidFill>
                            <a:srgbClr val="FFFFFF"/>
                          </a:solidFill>
                          <a:effectLst/>
                          <a:latin typeface="Arial" panose="020B0604020202020204" pitchFamily="34" charset="0"/>
                        </a:rPr>
                        <a:t>5</a:t>
                      </a:r>
                    </a:p>
                  </a:txBody>
                  <a:tcPr marL="4576" marR="4576" marT="4576" marB="0" anchor="b">
                    <a:lnL>
                      <a:noFill/>
                    </a:lnL>
                    <a:lnR>
                      <a:noFill/>
                    </a:lnR>
                    <a:lnT>
                      <a:noFill/>
                    </a:lnT>
                    <a:lnB>
                      <a:noFill/>
                    </a:lnB>
                    <a:solidFill>
                      <a:srgbClr val="FFFFFF"/>
                    </a:solidFill>
                  </a:tcPr>
                </a:tc>
                <a:tc>
                  <a:txBody>
                    <a:bodyPr/>
                    <a:lstStyle/>
                    <a:p>
                      <a:pPr algn="ctr" fontAlgn="b"/>
                      <a:r>
                        <a:rPr lang="de-DE" sz="600" b="1" i="0" u="none" strike="noStrike">
                          <a:solidFill>
                            <a:srgbClr val="FFFFFF"/>
                          </a:solidFill>
                          <a:effectLst/>
                          <a:latin typeface="Arial" panose="020B0604020202020204" pitchFamily="34" charset="0"/>
                        </a:rPr>
                        <a:t>18</a:t>
                      </a:r>
                    </a:p>
                  </a:txBody>
                  <a:tcPr marL="4576" marR="4576" marT="4576" marB="0" anchor="b">
                    <a:lnL>
                      <a:noFill/>
                    </a:lnL>
                    <a:lnR>
                      <a:noFill/>
                    </a:lnR>
                    <a:lnT>
                      <a:noFill/>
                    </a:lnT>
                    <a:lnB>
                      <a:noFill/>
                    </a:lnB>
                    <a:solidFill>
                      <a:srgbClr val="FFFFFF"/>
                    </a:solidFill>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4"/>
                  </a:ext>
                </a:extLst>
              </a:tr>
              <a:tr h="173749">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53760">
                <a:tc rowSpan="3">
                  <a:txBody>
                    <a:bodyPr/>
                    <a:lstStyle/>
                    <a:p>
                      <a:pPr algn="ctr" fontAlgn="ctr"/>
                      <a:r>
                        <a:rPr lang="de-DE" sz="500" b="0" i="0" u="none" strike="noStrike" dirty="0">
                          <a:effectLst/>
                          <a:latin typeface="Arial" panose="020B0604020202020204" pitchFamily="34" charset="0"/>
                        </a:rPr>
                        <a:t>Lfd.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Nr.</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500" b="0" i="0" u="none" strike="noStrike" dirty="0">
                          <a:effectLst/>
                          <a:latin typeface="Arial" panose="020B0604020202020204" pitchFamily="34" charset="0"/>
                        </a:rPr>
                        <a:t>Schiedsstellenbereich</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500" b="0" i="0" u="none" strike="noStrike">
                          <a:effectLst/>
                          <a:latin typeface="Arial" panose="020B0604020202020204" pitchFamily="34" charset="0"/>
                        </a:rPr>
                        <a:t>Zahl der Schieds-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stellen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am</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Jahres-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abschluss</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rowSpan="3">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Schieds-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personen am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Jahres-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schluss</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4">
                  <a:txBody>
                    <a:bodyPr/>
                    <a:lstStyle/>
                    <a:p>
                      <a:pPr algn="ctr" fontAlgn="ctr"/>
                      <a:r>
                        <a:rPr lang="de-DE" sz="500" b="1" i="0" u="none" strike="noStrike" dirty="0">
                          <a:effectLst/>
                          <a:latin typeface="Arial" panose="020B0604020202020204" pitchFamily="34" charset="0"/>
                        </a:rPr>
                        <a:t>A. Bürgerliche Rechtsstreitigkeiten / Freiwillige </a:t>
                      </a:r>
                      <a:br>
                        <a:rPr lang="de-DE" sz="500" b="1" i="0" u="none" strike="noStrike" dirty="0">
                          <a:effectLst/>
                          <a:latin typeface="Arial" panose="020B0604020202020204" pitchFamily="34" charset="0"/>
                        </a:rPr>
                      </a:br>
                      <a:r>
                        <a:rPr lang="de-DE" sz="500" b="1" i="0" u="none" strike="noStrike" dirty="0">
                          <a:effectLst/>
                          <a:latin typeface="Arial" panose="020B0604020202020204" pitchFamily="34" charset="0"/>
                        </a:rPr>
                        <a:t>außergerichtliche Streitschlichtung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de-DE"/>
                    </a:p>
                  </a:txBody>
                  <a:tcPr/>
                </a:tc>
                <a:tc hMerge="1">
                  <a:txBody>
                    <a:bodyPr/>
                    <a:lstStyle/>
                    <a:p>
                      <a:endParaRPr lang="de-DE"/>
                    </a:p>
                  </a:txBody>
                  <a:tcPr/>
                </a:tc>
                <a:tc hMerge="1">
                  <a:txBody>
                    <a:bodyPr/>
                    <a:lstStyle/>
                    <a:p>
                      <a:endParaRPr lang="de-DE"/>
                    </a:p>
                  </a:txBody>
                  <a:tcPr/>
                </a:tc>
                <a:tc gridSpan="7">
                  <a:txBody>
                    <a:bodyPr/>
                    <a:lstStyle/>
                    <a:p>
                      <a:pPr algn="ctr" fontAlgn="ctr"/>
                      <a:r>
                        <a:rPr lang="de-DE" sz="500" b="1" i="0" u="none" strike="noStrike">
                          <a:effectLst/>
                          <a:latin typeface="Arial" panose="020B0604020202020204" pitchFamily="34" charset="0"/>
                        </a:rPr>
                        <a:t>B. Bürgerliche Rechtsstreitigkeiten / Obligatorische außergerichtliche Streitschlichtung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fontAlgn="ctr"/>
                      <a:r>
                        <a:rPr lang="de-DE" sz="500" b="1" i="0" u="none" strike="noStrike">
                          <a:effectLst/>
                          <a:latin typeface="Arial" panose="020B0604020202020204" pitchFamily="34" charset="0"/>
                        </a:rPr>
                        <a:t>C. Strafsachen </a:t>
                      </a:r>
                      <a:br>
                        <a:rPr lang="de-DE" sz="500" b="1" i="0" u="none" strike="noStrike">
                          <a:effectLst/>
                          <a:latin typeface="Arial" panose="020B0604020202020204" pitchFamily="34" charset="0"/>
                        </a:rPr>
                      </a:br>
                      <a:endParaRPr lang="de-DE" sz="500" b="1" i="0" u="none" strike="noStrike">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algn="l" fontAlgn="ctr"/>
                      <a:r>
                        <a:rPr lang="de-DE" sz="500" b="0" i="0" u="none" strike="noStrike">
                          <a:effectLst/>
                          <a:latin typeface="Arial" panose="020B0604020202020204" pitchFamily="34" charset="0"/>
                        </a:rPr>
                        <a:t>Summen der Gebühren,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die zugeflossen sind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Euro - ohne Dokumentenpauschale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und sonstige Auslagen)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de-DE"/>
                    </a:p>
                  </a:txBody>
                  <a:tcPr/>
                </a:tc>
                <a:extLst>
                  <a:ext uri="{0D108BD9-81ED-4DB2-BD59-A6C34878D82A}">
                    <a16:rowId xmlns:a16="http://schemas.microsoft.com/office/drawing/2014/main" val="10006"/>
                  </a:ext>
                </a:extLst>
              </a:tr>
              <a:tr h="1125422">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Zahl der Anträge</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auf Schlich-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tungsver-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handlung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dirty="0">
                          <a:effectLst/>
                          <a:latin typeface="Arial" panose="020B0604020202020204" pitchFamily="34" charset="0"/>
                        </a:rPr>
                        <a:t>Zahl der Fälle,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in denen beide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Parteien er-</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dirty="0">
                          <a:effectLst/>
                          <a:latin typeface="Arial" panose="020B0604020202020204" pitchFamily="34" charset="0"/>
                        </a:rPr>
                        <a:t>Zahl der durch</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Vergleich</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erledigten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Personen,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gegen die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Ordnungs-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geld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nach § 24 SchStG</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M-V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festgesetzt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worden ist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gridSpan="2">
                  <a:txBody>
                    <a:bodyPr/>
                    <a:lstStyle/>
                    <a:p>
                      <a:pPr algn="ctr" fontAlgn="ctr"/>
                      <a:r>
                        <a:rPr lang="de-DE" sz="500" b="0" i="0" u="none" strike="noStrike">
                          <a:effectLst/>
                          <a:latin typeface="Arial" panose="020B0604020202020204" pitchFamily="34" charset="0"/>
                        </a:rPr>
                        <a:t>Zahl der Anträge auf Schlichtungsverhandlung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davon gemischte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gridSpan="2">
                  <a:txBody>
                    <a:bodyPr/>
                    <a:lstStyle/>
                    <a:p>
                      <a:pPr algn="ctr" fontAlgn="ctr"/>
                      <a:r>
                        <a:rPr lang="de-DE" sz="500" b="0" i="0" u="none" strike="noStrike">
                          <a:effectLst/>
                          <a:latin typeface="Arial" panose="020B0604020202020204" pitchFamily="34" charset="0"/>
                        </a:rPr>
                        <a:t>Zahl der Fälle, in denen beide Parteien erschienen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gridSpan="2">
                  <a:txBody>
                    <a:bodyPr/>
                    <a:lstStyle/>
                    <a:p>
                      <a:pPr algn="ctr" fontAlgn="ctr"/>
                      <a:r>
                        <a:rPr lang="de-DE" sz="500" b="0" i="0" u="none" strike="noStrike">
                          <a:effectLst/>
                          <a:latin typeface="Arial" panose="020B0604020202020204" pitchFamily="34" charset="0"/>
                        </a:rPr>
                        <a:t>Zahl der durch Vergleich erledigten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Anträge auf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Sühne-</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versuch</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davon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gemischte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Sachen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beide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Parteien 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Sühnever-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such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Erfolg gehabt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hat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Personen,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gegen die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Ordnungs-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geld nach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24, 35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SchStG M-V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festgesetzt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worden ist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den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Gemeinden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rowSpan="2">
                  <a:txBody>
                    <a:bodyPr/>
                    <a:lstStyle/>
                    <a:p>
                      <a:pPr algn="ctr" fontAlgn="ctr"/>
                      <a:r>
                        <a:rPr lang="de-DE" sz="500" b="0" i="0" u="none" strike="noStrike">
                          <a:effectLst/>
                          <a:latin typeface="Arial" panose="020B0604020202020204" pitchFamily="34" charset="0"/>
                        </a:rPr>
                        <a:t>den Schieds-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stellen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7"/>
                  </a:ext>
                </a:extLst>
              </a:tr>
              <a:tr h="621943">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fontAlgn="ctr"/>
                      <a:r>
                        <a:rPr lang="de-DE" sz="500" b="0" i="0" u="none" strike="noStrike">
                          <a:effectLst/>
                          <a:latin typeface="Arial" panose="020B0604020202020204" pitchFamily="34" charset="0"/>
                        </a:rPr>
                        <a:t>Nachbar-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Ehrver-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letzung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vMerge="1">
                  <a:txBody>
                    <a:bodyPr/>
                    <a:lstStyle/>
                    <a:p>
                      <a:endParaRPr lang="de-DE"/>
                    </a:p>
                  </a:txBody>
                  <a:tcPr/>
                </a:tc>
                <a:tc>
                  <a:txBody>
                    <a:bodyPr/>
                    <a:lstStyle/>
                    <a:p>
                      <a:pPr algn="ctr" fontAlgn="ctr"/>
                      <a:r>
                        <a:rPr lang="de-DE" sz="500" b="0" i="0" u="none" strike="noStrike">
                          <a:effectLst/>
                          <a:latin typeface="Arial" panose="020B0604020202020204" pitchFamily="34" charset="0"/>
                        </a:rPr>
                        <a:t>Nachbar-recht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Ehrver-letzung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Nachbar-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Ehrver-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letzung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8"/>
                  </a:ext>
                </a:extLst>
              </a:tr>
              <a:tr h="276420">
                <a:tc>
                  <a:txBody>
                    <a:bodyPr/>
                    <a:lstStyle/>
                    <a:p>
                      <a:pPr algn="ctr" fontAlgn="ctr"/>
                      <a:r>
                        <a:rPr lang="de-DE" sz="800" b="0" i="0" u="none" strike="noStrike" dirty="0">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de-DE" sz="800" b="0" i="0" u="none" strike="noStrike">
                          <a:effectLst/>
                          <a:latin typeface="Arial" panose="020B0604020202020204" pitchFamily="34" charset="0"/>
                        </a:rPr>
                        <a:t>Amtsgericht Neubrandenburg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a:effectLst/>
                          <a:latin typeface="Arial" panose="020B0604020202020204" pitchFamily="34" charset="0"/>
                        </a:rPr>
                        <a:t>13</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smtClean="0">
                          <a:effectLst/>
                          <a:latin typeface="Arial" panose="020B0604020202020204" pitchFamily="34" charset="0"/>
                        </a:rPr>
                        <a:t>26</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smtClean="0">
                          <a:effectLst/>
                          <a:latin typeface="Arial" panose="020B0604020202020204" pitchFamily="34" charset="0"/>
                        </a:rPr>
                        <a:t>5</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11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7EC"/>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7EC"/>
                    </a:solidFill>
                  </a:tcPr>
                </a:tc>
                <a:tc>
                  <a:txBody>
                    <a:bodyPr/>
                    <a:lstStyle/>
                    <a:p>
                      <a:pPr algn="r" fontAlgn="ctr"/>
                      <a:r>
                        <a:rPr lang="de-DE" sz="800" b="0" i="0" u="none" strike="noStrike" dirty="0" smtClean="0">
                          <a:effectLst/>
                          <a:latin typeface="Arial" panose="020B0604020202020204" pitchFamily="34" charset="0"/>
                        </a:rPr>
                        <a:t>7</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7EC"/>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172,77</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166,49</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9"/>
                  </a:ext>
                </a:extLst>
              </a:tr>
              <a:tr h="276420">
                <a:tc>
                  <a:txBody>
                    <a:bodyPr/>
                    <a:lstStyle/>
                    <a:p>
                      <a:pPr algn="ctr" fontAlgn="ctr"/>
                      <a:r>
                        <a:rPr lang="de-DE" sz="800" b="0" i="0" u="none" strike="noStrike" dirty="0">
                          <a:effectLst/>
                          <a:latin typeface="Arial" panose="020B0604020202020204" pitchFamily="34" charset="0"/>
                        </a:rPr>
                        <a:t>2</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de-DE" sz="800" b="0" i="0" u="none" strike="noStrike">
                          <a:effectLst/>
                          <a:latin typeface="Arial" panose="020B0604020202020204" pitchFamily="34" charset="0"/>
                        </a:rPr>
                        <a:t>Amtsgericht Pasewalk</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de-DE" sz="800" b="0" i="0" u="none" strike="noStrike" dirty="0" smtClean="0">
                          <a:effectLst/>
                          <a:latin typeface="Arial" panose="020B0604020202020204" pitchFamily="34" charset="0"/>
                        </a:rPr>
                        <a:t>6</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de-DE" sz="800" b="0" i="0" u="none" strike="noStrike" dirty="0" smtClean="0">
                          <a:effectLst/>
                          <a:latin typeface="Arial" panose="020B0604020202020204" pitchFamily="34" charset="0"/>
                        </a:rPr>
                        <a:t>12</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7EC"/>
                    </a:solid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7EC"/>
                    </a:solid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7EC"/>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2E2"/>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2E2"/>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2E2"/>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85,55</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53,50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0"/>
                  </a:ext>
                </a:extLst>
              </a:tr>
              <a:tr h="276420">
                <a:tc>
                  <a:txBody>
                    <a:bodyPr/>
                    <a:lstStyle/>
                    <a:p>
                      <a:pPr algn="ctr" fontAlgn="ctr"/>
                      <a:r>
                        <a:rPr lang="de-DE" sz="800" b="0" i="0" u="none" strike="noStrike" dirty="0">
                          <a:effectLst/>
                          <a:latin typeface="Arial" panose="020B0604020202020204" pitchFamily="34" charset="0"/>
                        </a:rPr>
                        <a:t>3</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de-DE" sz="800" b="0" i="0" u="none" strike="noStrike" dirty="0">
                          <a:effectLst/>
                          <a:latin typeface="Arial" panose="020B0604020202020204" pitchFamily="34" charset="0"/>
                        </a:rPr>
                        <a:t>Amtsgericht Waren (Müritz)</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de-DE" sz="800" b="0" i="0" u="none" strike="noStrike">
                          <a:effectLst/>
                          <a:latin typeface="Arial" panose="020B0604020202020204" pitchFamily="34" charset="0"/>
                        </a:rPr>
                        <a:t>9</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de-DE" sz="800" b="0" i="0" u="none" strike="noStrike" dirty="0" smtClean="0">
                          <a:effectLst/>
                          <a:latin typeface="Arial" panose="020B0604020202020204" pitchFamily="34" charset="0"/>
                        </a:rPr>
                        <a:t>19</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de-DE" sz="800" b="0" i="0" u="none" strike="noStrike" dirty="0" smtClean="0">
                          <a:effectLst/>
                          <a:latin typeface="Arial" panose="020B0604020202020204" pitchFamily="34" charset="0"/>
                        </a:rPr>
                        <a:t>9</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8</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12</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3</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9</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208,50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70,00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1"/>
                  </a:ext>
                </a:extLst>
              </a:tr>
              <a:tr h="276420">
                <a:tc gridSpan="2">
                  <a:txBody>
                    <a:bodyPr/>
                    <a:lstStyle/>
                    <a:p>
                      <a:pPr algn="r" fontAlgn="ctr"/>
                      <a:r>
                        <a:rPr lang="de-DE" sz="800" b="1" i="0" u="none" strike="noStrike" dirty="0">
                          <a:effectLst/>
                          <a:latin typeface="Arial" panose="020B0604020202020204" pitchFamily="34" charset="0"/>
                        </a:rPr>
                        <a:t>Landgerichtsbezirk gesamt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lgn="r" fontAlgn="ctr"/>
                      <a:r>
                        <a:rPr lang="de-DE" sz="800" b="1" i="0" u="none" strike="noStrike" dirty="0" smtClean="0">
                          <a:effectLst/>
                          <a:latin typeface="Arial" panose="020B0604020202020204" pitchFamily="34" charset="0"/>
                        </a:rPr>
                        <a:t>28</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1" i="0" u="none" strike="noStrike" dirty="0" smtClean="0">
                          <a:effectLst/>
                          <a:latin typeface="Arial" panose="020B0604020202020204" pitchFamily="34" charset="0"/>
                        </a:rPr>
                        <a:t>57</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de-DE" sz="800" b="1" i="0" u="none" strike="noStrike" dirty="0" smtClean="0">
                          <a:effectLst/>
                          <a:latin typeface="Arial" panose="020B0604020202020204" pitchFamily="34" charset="0"/>
                        </a:rPr>
                        <a:t>17</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dirty="0" smtClean="0">
                          <a:effectLst/>
                          <a:latin typeface="Arial" panose="020B0604020202020204" pitchFamily="34" charset="0"/>
                        </a:rPr>
                        <a:t>15</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dirty="0" smtClean="0">
                          <a:effectLst/>
                          <a:latin typeface="Arial" panose="020B0604020202020204" pitchFamily="34" charset="0"/>
                        </a:rPr>
                        <a:t>10</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dirty="0" smtClean="0">
                          <a:effectLst/>
                          <a:latin typeface="Arial" panose="020B0604020202020204" pitchFamily="34" charset="0"/>
                        </a:rPr>
                        <a:t>1</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1" i="0" u="none" strike="noStrike" dirty="0" smtClean="0">
                          <a:effectLst/>
                          <a:latin typeface="Arial" panose="020B0604020202020204" pitchFamily="34" charset="0"/>
                        </a:rPr>
                        <a:t>27</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6</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2</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20</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4</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10</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3</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1" i="0" u="none" strike="noStrike" dirty="0" smtClean="0">
                          <a:effectLst/>
                          <a:latin typeface="Arial" panose="020B0604020202020204" pitchFamily="34" charset="0"/>
                        </a:rPr>
                        <a:t>1</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1" i="0" u="none" strike="noStrike" dirty="0" smtClean="0">
                          <a:effectLst/>
                          <a:latin typeface="Arial" panose="020B0604020202020204" pitchFamily="34" charset="0"/>
                        </a:rPr>
                        <a:t>1</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1" i="0" u="none" strike="noStrike" dirty="0" smtClean="0">
                          <a:effectLst/>
                          <a:latin typeface="Arial" panose="020B0604020202020204" pitchFamily="34" charset="0"/>
                        </a:rPr>
                        <a:t>1</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1" i="0" u="none" strike="noStrike" dirty="0" smtClean="0">
                          <a:effectLst/>
                          <a:latin typeface="Arial" panose="020B0604020202020204" pitchFamily="34" charset="0"/>
                        </a:rPr>
                        <a:t>0</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1" i="0" u="none" strike="noStrike" dirty="0" smtClean="0">
                          <a:effectLst/>
                          <a:latin typeface="Arial" panose="020B0604020202020204" pitchFamily="34" charset="0"/>
                        </a:rPr>
                        <a:t>466,82</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1" i="0" u="none" strike="noStrike" dirty="0" smtClean="0">
                          <a:effectLst/>
                          <a:latin typeface="Arial" panose="020B0604020202020204" pitchFamily="34" charset="0"/>
                        </a:rPr>
                        <a:t>289,99</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2"/>
                  </a:ext>
                </a:extLst>
              </a:tr>
            </a:tbl>
          </a:graphicData>
        </a:graphic>
      </p:graphicFrame>
      <p:sp>
        <p:nvSpPr>
          <p:cNvPr id="3" name="Foliennummernplatzhalter 2"/>
          <p:cNvSpPr>
            <a:spLocks noGrp="1"/>
          </p:cNvSpPr>
          <p:nvPr>
            <p:ph type="sldNum" sz="quarter" idx="12"/>
          </p:nvPr>
        </p:nvSpPr>
        <p:spPr/>
        <p:txBody>
          <a:bodyPr/>
          <a:lstStyle/>
          <a:p>
            <a:fld id="{F82CC617-EC87-4E06-B92D-8D8AF591DFB6}" type="slidenum">
              <a:rPr lang="de-DE" smtClean="0"/>
              <a:t>20</a:t>
            </a:fld>
            <a:endParaRPr lang="de-DE"/>
          </a:p>
        </p:txBody>
      </p:sp>
    </p:spTree>
    <p:extLst>
      <p:ext uri="{BB962C8B-B14F-4D97-AF65-F5344CB8AC3E}">
        <p14:creationId xmlns:p14="http://schemas.microsoft.com/office/powerpoint/2010/main" val="1350973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99944" y="0"/>
            <a:ext cx="8911687" cy="1280890"/>
          </a:xfrm>
        </p:spPr>
        <p:txBody>
          <a:bodyPr/>
          <a:lstStyle/>
          <a:p>
            <a:r>
              <a:rPr lang="de-DE" dirty="0" smtClean="0"/>
              <a:t>Schiedsstellenstatistik 2020</a:t>
            </a:r>
            <a:br>
              <a:rPr lang="de-DE" dirty="0" smtClean="0"/>
            </a:br>
            <a:r>
              <a:rPr lang="de-DE" sz="2800" dirty="0" smtClean="0">
                <a:solidFill>
                  <a:srgbClr val="B97F5F"/>
                </a:solidFill>
              </a:rPr>
              <a:t>Landgerichtsbezirk Neubrandenburg</a:t>
            </a:r>
            <a:endParaRPr lang="de-DE" dirty="0">
              <a:solidFill>
                <a:srgbClr val="B97F5F"/>
              </a:solidFill>
            </a:endParaRPr>
          </a:p>
        </p:txBody>
      </p:sp>
      <p:graphicFrame>
        <p:nvGraphicFramePr>
          <p:cNvPr id="5" name="Tabelle 4"/>
          <p:cNvGraphicFramePr>
            <a:graphicFrameLocks noGrp="1"/>
          </p:cNvGraphicFramePr>
          <p:nvPr>
            <p:extLst>
              <p:ext uri="{D42A27DB-BD31-4B8C-83A1-F6EECF244321}">
                <p14:modId xmlns:p14="http://schemas.microsoft.com/office/powerpoint/2010/main" val="1639328185"/>
              </p:ext>
            </p:extLst>
          </p:nvPr>
        </p:nvGraphicFramePr>
        <p:xfrm>
          <a:off x="1502320" y="970344"/>
          <a:ext cx="10492456" cy="5722785"/>
        </p:xfrm>
        <a:graphic>
          <a:graphicData uri="http://schemas.openxmlformats.org/drawingml/2006/table">
            <a:tbl>
              <a:tblPr/>
              <a:tblGrid>
                <a:gridCol w="392933">
                  <a:extLst>
                    <a:ext uri="{9D8B030D-6E8A-4147-A177-3AD203B41FA5}">
                      <a16:colId xmlns:a16="http://schemas.microsoft.com/office/drawing/2014/main" val="20000"/>
                    </a:ext>
                  </a:extLst>
                </a:gridCol>
                <a:gridCol w="1702710">
                  <a:extLst>
                    <a:ext uri="{9D8B030D-6E8A-4147-A177-3AD203B41FA5}">
                      <a16:colId xmlns:a16="http://schemas.microsoft.com/office/drawing/2014/main" val="20001"/>
                    </a:ext>
                  </a:extLst>
                </a:gridCol>
                <a:gridCol w="401118">
                  <a:extLst>
                    <a:ext uri="{9D8B030D-6E8A-4147-A177-3AD203B41FA5}">
                      <a16:colId xmlns:a16="http://schemas.microsoft.com/office/drawing/2014/main" val="20002"/>
                    </a:ext>
                  </a:extLst>
                </a:gridCol>
                <a:gridCol w="352002">
                  <a:extLst>
                    <a:ext uri="{9D8B030D-6E8A-4147-A177-3AD203B41FA5}">
                      <a16:colId xmlns:a16="http://schemas.microsoft.com/office/drawing/2014/main" val="20003"/>
                    </a:ext>
                  </a:extLst>
                </a:gridCol>
                <a:gridCol w="392933">
                  <a:extLst>
                    <a:ext uri="{9D8B030D-6E8A-4147-A177-3AD203B41FA5}">
                      <a16:colId xmlns:a16="http://schemas.microsoft.com/office/drawing/2014/main" val="20004"/>
                    </a:ext>
                  </a:extLst>
                </a:gridCol>
                <a:gridCol w="392933">
                  <a:extLst>
                    <a:ext uri="{9D8B030D-6E8A-4147-A177-3AD203B41FA5}">
                      <a16:colId xmlns:a16="http://schemas.microsoft.com/office/drawing/2014/main" val="20005"/>
                    </a:ext>
                  </a:extLst>
                </a:gridCol>
                <a:gridCol w="392933">
                  <a:extLst>
                    <a:ext uri="{9D8B030D-6E8A-4147-A177-3AD203B41FA5}">
                      <a16:colId xmlns:a16="http://schemas.microsoft.com/office/drawing/2014/main" val="20006"/>
                    </a:ext>
                  </a:extLst>
                </a:gridCol>
                <a:gridCol w="568380">
                  <a:extLst>
                    <a:ext uri="{9D8B030D-6E8A-4147-A177-3AD203B41FA5}">
                      <a16:colId xmlns:a16="http://schemas.microsoft.com/office/drawing/2014/main" val="20007"/>
                    </a:ext>
                  </a:extLst>
                </a:gridCol>
                <a:gridCol w="392933">
                  <a:extLst>
                    <a:ext uri="{9D8B030D-6E8A-4147-A177-3AD203B41FA5}">
                      <a16:colId xmlns:a16="http://schemas.microsoft.com/office/drawing/2014/main" val="20008"/>
                    </a:ext>
                  </a:extLst>
                </a:gridCol>
                <a:gridCol w="392933">
                  <a:extLst>
                    <a:ext uri="{9D8B030D-6E8A-4147-A177-3AD203B41FA5}">
                      <a16:colId xmlns:a16="http://schemas.microsoft.com/office/drawing/2014/main" val="20009"/>
                    </a:ext>
                  </a:extLst>
                </a:gridCol>
                <a:gridCol w="392933">
                  <a:extLst>
                    <a:ext uri="{9D8B030D-6E8A-4147-A177-3AD203B41FA5}">
                      <a16:colId xmlns:a16="http://schemas.microsoft.com/office/drawing/2014/main" val="20010"/>
                    </a:ext>
                  </a:extLst>
                </a:gridCol>
                <a:gridCol w="392933">
                  <a:extLst>
                    <a:ext uri="{9D8B030D-6E8A-4147-A177-3AD203B41FA5}">
                      <a16:colId xmlns:a16="http://schemas.microsoft.com/office/drawing/2014/main" val="20011"/>
                    </a:ext>
                  </a:extLst>
                </a:gridCol>
                <a:gridCol w="392933">
                  <a:extLst>
                    <a:ext uri="{9D8B030D-6E8A-4147-A177-3AD203B41FA5}">
                      <a16:colId xmlns:a16="http://schemas.microsoft.com/office/drawing/2014/main" val="20012"/>
                    </a:ext>
                  </a:extLst>
                </a:gridCol>
                <a:gridCol w="392933">
                  <a:extLst>
                    <a:ext uri="{9D8B030D-6E8A-4147-A177-3AD203B41FA5}">
                      <a16:colId xmlns:a16="http://schemas.microsoft.com/office/drawing/2014/main" val="20013"/>
                    </a:ext>
                  </a:extLst>
                </a:gridCol>
                <a:gridCol w="392933">
                  <a:extLst>
                    <a:ext uri="{9D8B030D-6E8A-4147-A177-3AD203B41FA5}">
                      <a16:colId xmlns:a16="http://schemas.microsoft.com/office/drawing/2014/main" val="20014"/>
                    </a:ext>
                  </a:extLst>
                </a:gridCol>
                <a:gridCol w="368375">
                  <a:extLst>
                    <a:ext uri="{9D8B030D-6E8A-4147-A177-3AD203B41FA5}">
                      <a16:colId xmlns:a16="http://schemas.microsoft.com/office/drawing/2014/main" val="20015"/>
                    </a:ext>
                  </a:extLst>
                </a:gridCol>
                <a:gridCol w="376561">
                  <a:extLst>
                    <a:ext uri="{9D8B030D-6E8A-4147-A177-3AD203B41FA5}">
                      <a16:colId xmlns:a16="http://schemas.microsoft.com/office/drawing/2014/main" val="20016"/>
                    </a:ext>
                  </a:extLst>
                </a:gridCol>
                <a:gridCol w="448399">
                  <a:extLst>
                    <a:ext uri="{9D8B030D-6E8A-4147-A177-3AD203B41FA5}">
                      <a16:colId xmlns:a16="http://schemas.microsoft.com/office/drawing/2014/main" val="20017"/>
                    </a:ext>
                  </a:extLst>
                </a:gridCol>
                <a:gridCol w="425679">
                  <a:extLst>
                    <a:ext uri="{9D8B030D-6E8A-4147-A177-3AD203B41FA5}">
                      <a16:colId xmlns:a16="http://schemas.microsoft.com/office/drawing/2014/main" val="20018"/>
                    </a:ext>
                  </a:extLst>
                </a:gridCol>
                <a:gridCol w="425679">
                  <a:extLst>
                    <a:ext uri="{9D8B030D-6E8A-4147-A177-3AD203B41FA5}">
                      <a16:colId xmlns:a16="http://schemas.microsoft.com/office/drawing/2014/main" val="20019"/>
                    </a:ext>
                  </a:extLst>
                </a:gridCol>
                <a:gridCol w="501006">
                  <a:extLst>
                    <a:ext uri="{9D8B030D-6E8A-4147-A177-3AD203B41FA5}">
                      <a16:colId xmlns:a16="http://schemas.microsoft.com/office/drawing/2014/main" val="20020"/>
                    </a:ext>
                  </a:extLst>
                </a:gridCol>
                <a:gridCol w="231909">
                  <a:extLst>
                    <a:ext uri="{9D8B030D-6E8A-4147-A177-3AD203B41FA5}">
                      <a16:colId xmlns:a16="http://schemas.microsoft.com/office/drawing/2014/main" val="3179814916"/>
                    </a:ext>
                  </a:extLst>
                </a:gridCol>
                <a:gridCol w="368375">
                  <a:extLst>
                    <a:ext uri="{9D8B030D-6E8A-4147-A177-3AD203B41FA5}">
                      <a16:colId xmlns:a16="http://schemas.microsoft.com/office/drawing/2014/main" val="20021"/>
                    </a:ext>
                  </a:extLst>
                </a:gridCol>
              </a:tblGrid>
              <a:tr h="274998">
                <a:tc gridSpan="2">
                  <a:txBody>
                    <a:bodyPr/>
                    <a:lstStyle/>
                    <a:p>
                      <a:pPr algn="l" fontAlgn="b"/>
                      <a:r>
                        <a:rPr lang="de-DE" sz="800" b="1" i="0" u="none" strike="noStrike" dirty="0">
                          <a:effectLst/>
                          <a:latin typeface="Arial" panose="020B0604020202020204" pitchFamily="34" charset="0"/>
                        </a:rPr>
                        <a:t>Jahresbericht  </a:t>
                      </a:r>
                    </a:p>
                  </a:txBody>
                  <a:tcPr marL="4576" marR="4576" marT="4576" marB="0" anchor="b">
                    <a:lnL>
                      <a:noFill/>
                    </a:lnL>
                    <a:lnR>
                      <a:noFill/>
                    </a:lnR>
                    <a:lnT>
                      <a:noFill/>
                    </a:lnT>
                    <a:lnB>
                      <a:noFill/>
                    </a:lnB>
                  </a:tcPr>
                </a:tc>
                <a:tc hMerge="1">
                  <a:txBody>
                    <a:bodyPr/>
                    <a:lstStyle/>
                    <a:p>
                      <a:endParaRPr lang="de-DE"/>
                    </a:p>
                  </a:txBody>
                  <a:tcPr/>
                </a:tc>
                <a:tc>
                  <a:txBody>
                    <a:bodyPr/>
                    <a:lstStyle/>
                    <a:p>
                      <a:pPr algn="l" fontAlgn="b"/>
                      <a:endParaRPr lang="de-DE" sz="800" b="1"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r>
                        <a:rPr lang="de-DE" sz="800" b="1" i="0" u="none" strike="noStrike" dirty="0" smtClean="0">
                          <a:effectLst/>
                          <a:latin typeface="Arial" panose="020B0604020202020204" pitchFamily="34" charset="0"/>
                        </a:rPr>
                        <a:t>2019</a:t>
                      </a:r>
                      <a:endParaRPr lang="de-DE" sz="800" b="1" i="0" u="none" strike="noStrike" dirty="0">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gridSpan="2">
                  <a:txBody>
                    <a:bodyPr/>
                    <a:lstStyle/>
                    <a:p>
                      <a:endParaRPr lang="de-DE" dirty="0"/>
                    </a:p>
                  </a:txBody>
                  <a:tcPr marL="4576" marR="4576" marT="4576" marB="0" anchor="b">
                    <a:lnL>
                      <a:noFill/>
                    </a:lnL>
                    <a:lnR>
                      <a:noFill/>
                    </a:lnR>
                    <a:lnT>
                      <a:noFill/>
                    </a:lnT>
                    <a:lnB>
                      <a:noFill/>
                    </a:lnB>
                  </a:tcPr>
                </a:tc>
                <a:tc hMerge="1">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0"/>
                  </a:ext>
                </a:extLst>
              </a:tr>
              <a:tr h="274998">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gridSpan="2">
                  <a:txBody>
                    <a:bodyPr/>
                    <a:lstStyle/>
                    <a:p>
                      <a:endParaRPr lang="de-DE"/>
                    </a:p>
                  </a:txBody>
                  <a:tcPr marL="4576" marR="4576" marT="4576" marB="0" anchor="b">
                    <a:lnL>
                      <a:noFill/>
                    </a:lnL>
                    <a:lnR>
                      <a:noFill/>
                    </a:lnR>
                    <a:lnT>
                      <a:noFill/>
                    </a:lnT>
                    <a:lnB>
                      <a:noFill/>
                    </a:lnB>
                  </a:tcPr>
                </a:tc>
                <a:tc hMerge="1">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1"/>
                  </a:ext>
                </a:extLst>
              </a:tr>
              <a:tr h="274998">
                <a:tc gridSpan="9">
                  <a:txBody>
                    <a:bodyPr/>
                    <a:lstStyle/>
                    <a:p>
                      <a:pPr algn="l" fontAlgn="b"/>
                      <a:r>
                        <a:rPr lang="de-DE" sz="800" b="0" i="0" u="none" strike="noStrike" dirty="0">
                          <a:effectLst/>
                          <a:latin typeface="Arial" panose="020B0604020202020204" pitchFamily="34" charset="0"/>
                        </a:rPr>
                        <a:t>Übersicht der Geschäftsergebnisse der Schiedsstellen im Bezirk des Landgerichts </a:t>
                      </a:r>
                    </a:p>
                  </a:txBody>
                  <a:tcPr marL="4576" marR="4576" marT="4576" marB="0" anchor="b">
                    <a:lnL>
                      <a:noFill/>
                    </a:lnL>
                    <a:lnR>
                      <a:noFill/>
                    </a:lnR>
                    <a:lnT>
                      <a:noFill/>
                    </a:lnT>
                    <a:lnB>
                      <a:noFill/>
                    </a:lnB>
                    <a:solidFill>
                      <a:srgbClr val="FFFF0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6">
                  <a:txBody>
                    <a:bodyPr/>
                    <a:lstStyle/>
                    <a:p>
                      <a:pPr algn="l" fontAlgn="b"/>
                      <a:r>
                        <a:rPr lang="de-DE" sz="800" b="1" i="0" u="none" strike="noStrike" dirty="0">
                          <a:effectLst/>
                          <a:latin typeface="Arial" panose="020B0604020202020204" pitchFamily="34" charset="0"/>
                        </a:rPr>
                        <a:t>Neubrandenburg</a:t>
                      </a: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gridSpan="2">
                  <a:txBody>
                    <a:bodyPr/>
                    <a:lstStyle/>
                    <a:p>
                      <a:endParaRPr lang="de-DE"/>
                    </a:p>
                  </a:txBody>
                  <a:tcPr marL="4576" marR="4576" marT="4576" marB="0" anchor="b">
                    <a:lnL>
                      <a:noFill/>
                    </a:lnL>
                    <a:lnR>
                      <a:noFill/>
                    </a:lnR>
                    <a:lnT>
                      <a:noFill/>
                    </a:lnT>
                    <a:lnB>
                      <a:noFill/>
                    </a:lnB>
                  </a:tcPr>
                </a:tc>
                <a:tc hMerge="1">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2"/>
                  </a:ext>
                </a:extLst>
              </a:tr>
              <a:tr h="274998">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gridSpan="2">
                  <a:txBody>
                    <a:bodyPr/>
                    <a:lstStyle/>
                    <a:p>
                      <a:endParaRPr lang="de-DE"/>
                    </a:p>
                  </a:txBody>
                  <a:tcPr marL="4576" marR="4576" marT="4576" marB="0" anchor="b">
                    <a:lnL>
                      <a:noFill/>
                    </a:lnL>
                    <a:lnR>
                      <a:noFill/>
                    </a:lnR>
                    <a:lnT>
                      <a:noFill/>
                    </a:lnT>
                    <a:lnB>
                      <a:noFill/>
                    </a:lnB>
                  </a:tcPr>
                </a:tc>
                <a:tc hMerge="1">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3"/>
                  </a:ext>
                </a:extLst>
              </a:tr>
              <a:tr h="274998">
                <a:tc gridSpan="7">
                  <a:txBody>
                    <a:bodyPr/>
                    <a:lstStyle/>
                    <a:p>
                      <a:pPr algn="l" fontAlgn="b"/>
                      <a:r>
                        <a:rPr lang="de-DE" sz="800" b="0" i="0" u="none" strike="noStrike" dirty="0">
                          <a:effectLst/>
                          <a:latin typeface="Arial" panose="020B0604020202020204" pitchFamily="34" charset="0"/>
                        </a:rPr>
                        <a:t>Zahl der Tätigkeiten außerhalb eines förmlichen Verfahrens</a:t>
                      </a:r>
                    </a:p>
                  </a:txBody>
                  <a:tcPr marL="4576" marR="4576" marT="4576"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ctr" fontAlgn="b"/>
                      <a:endParaRPr lang="de-DE" sz="600" b="1"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ctr" fontAlgn="b"/>
                      <a:r>
                        <a:rPr lang="de-DE" sz="800" b="1" i="0" u="none" strike="noStrike" dirty="0" smtClean="0">
                          <a:effectLst/>
                          <a:latin typeface="Arial" panose="020B0604020202020204" pitchFamily="34" charset="0"/>
                        </a:rPr>
                        <a:t>26</a:t>
                      </a:r>
                      <a:endParaRPr lang="de-DE" sz="800" b="1" i="0" u="none" strike="noStrike" dirty="0">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de-DE" sz="600" b="1" i="0" u="none" strike="noStrike">
                          <a:solidFill>
                            <a:srgbClr val="FFFFFF"/>
                          </a:solidFill>
                          <a:effectLst/>
                          <a:latin typeface="Arial" panose="020B0604020202020204" pitchFamily="34" charset="0"/>
                        </a:rPr>
                        <a:t>10</a:t>
                      </a:r>
                    </a:p>
                  </a:txBody>
                  <a:tcPr marL="4576" marR="4576" marT="4576" marB="0" anchor="b">
                    <a:lnL>
                      <a:noFill/>
                    </a:lnL>
                    <a:lnR>
                      <a:noFill/>
                    </a:lnR>
                    <a:lnT>
                      <a:noFill/>
                    </a:lnT>
                    <a:lnB>
                      <a:noFill/>
                    </a:lnB>
                    <a:solidFill>
                      <a:srgbClr val="FFFFFF"/>
                    </a:solidFill>
                  </a:tcPr>
                </a:tc>
                <a:tc>
                  <a:txBody>
                    <a:bodyPr/>
                    <a:lstStyle/>
                    <a:p>
                      <a:pPr algn="ctr" fontAlgn="b"/>
                      <a:r>
                        <a:rPr lang="de-DE" sz="600" b="1" i="0" u="none" strike="noStrike">
                          <a:solidFill>
                            <a:srgbClr val="FFFFFF"/>
                          </a:solidFill>
                          <a:effectLst/>
                          <a:latin typeface="Arial" panose="020B0604020202020204" pitchFamily="34" charset="0"/>
                        </a:rPr>
                        <a:t>5</a:t>
                      </a:r>
                    </a:p>
                  </a:txBody>
                  <a:tcPr marL="4576" marR="4576" marT="4576" marB="0" anchor="b">
                    <a:lnL>
                      <a:noFill/>
                    </a:lnL>
                    <a:lnR>
                      <a:noFill/>
                    </a:lnR>
                    <a:lnT>
                      <a:noFill/>
                    </a:lnT>
                    <a:lnB>
                      <a:noFill/>
                    </a:lnB>
                    <a:solidFill>
                      <a:srgbClr val="FFFFFF"/>
                    </a:solidFill>
                  </a:tcPr>
                </a:tc>
                <a:tc>
                  <a:txBody>
                    <a:bodyPr/>
                    <a:lstStyle/>
                    <a:p>
                      <a:pPr algn="ctr" fontAlgn="b"/>
                      <a:r>
                        <a:rPr lang="de-DE" sz="600" b="1" i="0" u="none" strike="noStrike">
                          <a:solidFill>
                            <a:srgbClr val="FFFFFF"/>
                          </a:solidFill>
                          <a:effectLst/>
                          <a:latin typeface="Arial" panose="020B0604020202020204" pitchFamily="34" charset="0"/>
                        </a:rPr>
                        <a:t>18</a:t>
                      </a:r>
                    </a:p>
                  </a:txBody>
                  <a:tcPr marL="4576" marR="4576" marT="4576" marB="0" anchor="b">
                    <a:lnL>
                      <a:noFill/>
                    </a:lnL>
                    <a:lnR>
                      <a:noFill/>
                    </a:lnR>
                    <a:lnT>
                      <a:noFill/>
                    </a:lnT>
                    <a:lnB>
                      <a:noFill/>
                    </a:lnB>
                    <a:solidFill>
                      <a:srgbClr val="FFFFFF"/>
                    </a:solidFill>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gridSpan="2">
                  <a:txBody>
                    <a:bodyPr/>
                    <a:lstStyle/>
                    <a:p>
                      <a:endParaRPr lang="de-DE"/>
                    </a:p>
                  </a:txBody>
                  <a:tcPr marL="4576" marR="4576" marT="4576" marB="0" anchor="b">
                    <a:lnL>
                      <a:noFill/>
                    </a:lnL>
                    <a:lnR>
                      <a:noFill/>
                    </a:lnR>
                    <a:lnT>
                      <a:noFill/>
                    </a:lnT>
                    <a:lnB>
                      <a:noFill/>
                    </a:lnB>
                  </a:tcPr>
                </a:tc>
                <a:tc hMerge="1">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4"/>
                  </a:ext>
                </a:extLst>
              </a:tr>
              <a:tr h="274998">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endParaRPr lang="de-DE"/>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36237">
                <a:tc rowSpan="3">
                  <a:txBody>
                    <a:bodyPr/>
                    <a:lstStyle/>
                    <a:p>
                      <a:pPr algn="ctr" fontAlgn="ctr"/>
                      <a:r>
                        <a:rPr lang="de-DE" sz="500" b="0" i="0" u="none" strike="noStrike" dirty="0">
                          <a:effectLst/>
                          <a:latin typeface="Arial" panose="020B0604020202020204" pitchFamily="34" charset="0"/>
                        </a:rPr>
                        <a:t>Lfd.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Nr.</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500" b="0" i="0" u="none" strike="noStrike" dirty="0">
                          <a:effectLst/>
                          <a:latin typeface="Arial" panose="020B0604020202020204" pitchFamily="34" charset="0"/>
                        </a:rPr>
                        <a:t>Schiedsstellenbereich</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500" b="0" i="0" u="none" strike="noStrike">
                          <a:effectLst/>
                          <a:latin typeface="Arial" panose="020B0604020202020204" pitchFamily="34" charset="0"/>
                        </a:rPr>
                        <a:t>Zahl der Schieds-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stellen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am</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Jahres-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abschluss</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rowSpan="3">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Schieds-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personen am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Jahres-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schluss</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4">
                  <a:txBody>
                    <a:bodyPr/>
                    <a:lstStyle/>
                    <a:p>
                      <a:pPr algn="ctr" fontAlgn="ctr"/>
                      <a:r>
                        <a:rPr lang="de-DE" sz="500" b="1" i="0" u="none" strike="noStrike" dirty="0">
                          <a:effectLst/>
                          <a:latin typeface="Arial" panose="020B0604020202020204" pitchFamily="34" charset="0"/>
                        </a:rPr>
                        <a:t>A. Bürgerliche Rechtsstreitigkeiten / Freiwillige </a:t>
                      </a:r>
                      <a:br>
                        <a:rPr lang="de-DE" sz="500" b="1" i="0" u="none" strike="noStrike" dirty="0">
                          <a:effectLst/>
                          <a:latin typeface="Arial" panose="020B0604020202020204" pitchFamily="34" charset="0"/>
                        </a:rPr>
                      </a:br>
                      <a:r>
                        <a:rPr lang="de-DE" sz="500" b="1" i="0" u="none" strike="noStrike" dirty="0">
                          <a:effectLst/>
                          <a:latin typeface="Arial" panose="020B0604020202020204" pitchFamily="34" charset="0"/>
                        </a:rPr>
                        <a:t>außergerichtliche Streitschlichtung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de-DE"/>
                    </a:p>
                  </a:txBody>
                  <a:tcPr/>
                </a:tc>
                <a:tc hMerge="1">
                  <a:txBody>
                    <a:bodyPr/>
                    <a:lstStyle/>
                    <a:p>
                      <a:endParaRPr lang="de-DE"/>
                    </a:p>
                  </a:txBody>
                  <a:tcPr/>
                </a:tc>
                <a:tc hMerge="1">
                  <a:txBody>
                    <a:bodyPr/>
                    <a:lstStyle/>
                    <a:p>
                      <a:endParaRPr lang="de-DE"/>
                    </a:p>
                  </a:txBody>
                  <a:tcPr/>
                </a:tc>
                <a:tc gridSpan="7">
                  <a:txBody>
                    <a:bodyPr/>
                    <a:lstStyle/>
                    <a:p>
                      <a:pPr algn="ctr" fontAlgn="ctr"/>
                      <a:r>
                        <a:rPr lang="de-DE" sz="500" b="1" i="0" u="none" strike="noStrike" dirty="0">
                          <a:effectLst/>
                          <a:latin typeface="Arial" panose="020B0604020202020204" pitchFamily="34" charset="0"/>
                        </a:rPr>
                        <a:t>B. Bürgerliche Rechtsstreitigkeiten / Obligatorische außergerichtliche Streitschlichtung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fontAlgn="ctr"/>
                      <a:r>
                        <a:rPr lang="de-DE" sz="500" b="1" i="0" u="none" strike="noStrike">
                          <a:effectLst/>
                          <a:latin typeface="Arial" panose="020B0604020202020204" pitchFamily="34" charset="0"/>
                        </a:rPr>
                        <a:t>C. Strafsachen </a:t>
                      </a:r>
                      <a:br>
                        <a:rPr lang="de-DE" sz="500" b="1" i="0" u="none" strike="noStrike">
                          <a:effectLst/>
                          <a:latin typeface="Arial" panose="020B0604020202020204" pitchFamily="34" charset="0"/>
                        </a:rPr>
                      </a:br>
                      <a:endParaRPr lang="de-DE" sz="500" b="1" i="0" u="none" strike="noStrike">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3">
                  <a:txBody>
                    <a:bodyPr/>
                    <a:lstStyle/>
                    <a:p>
                      <a:pPr algn="l" fontAlgn="ctr"/>
                      <a:r>
                        <a:rPr lang="de-DE" sz="500" b="0" i="0" u="none" strike="noStrike">
                          <a:effectLst/>
                          <a:latin typeface="Arial" panose="020B0604020202020204" pitchFamily="34" charset="0"/>
                        </a:rPr>
                        <a:t>Summen der Gebühren,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die zugeflossen sind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Euro - ohne Dokumentenpauschale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und sonstige Auslagen)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6"/>
                  </a:ext>
                </a:extLst>
              </a:tr>
              <a:tr h="1109693">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Zahl der Anträge</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auf Schlich-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tungsver-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handlung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dirty="0">
                          <a:effectLst/>
                          <a:latin typeface="Arial" panose="020B0604020202020204" pitchFamily="34" charset="0"/>
                        </a:rPr>
                        <a:t>Zahl der Fälle,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in denen beide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Parteien er-</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dirty="0">
                          <a:effectLst/>
                          <a:latin typeface="Arial" panose="020B0604020202020204" pitchFamily="34" charset="0"/>
                        </a:rPr>
                        <a:t>Zahl der durch</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Vergleich</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erledigten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Personen,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gegen die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Ordnungs-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geld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nach § 24 SchStG</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M-V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festgesetzt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worden ist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gridSpan="2">
                  <a:txBody>
                    <a:bodyPr/>
                    <a:lstStyle/>
                    <a:p>
                      <a:pPr algn="ctr" fontAlgn="ctr"/>
                      <a:r>
                        <a:rPr lang="de-DE" sz="500" b="0" i="0" u="none" strike="noStrike">
                          <a:effectLst/>
                          <a:latin typeface="Arial" panose="020B0604020202020204" pitchFamily="34" charset="0"/>
                        </a:rPr>
                        <a:t>Zahl der Anträge auf Schlichtungsverhandlung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davon gemischte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gridSpan="2">
                  <a:txBody>
                    <a:bodyPr/>
                    <a:lstStyle/>
                    <a:p>
                      <a:pPr algn="ctr" fontAlgn="ctr"/>
                      <a:r>
                        <a:rPr lang="de-DE" sz="500" b="0" i="0" u="none" strike="noStrike">
                          <a:effectLst/>
                          <a:latin typeface="Arial" panose="020B0604020202020204" pitchFamily="34" charset="0"/>
                        </a:rPr>
                        <a:t>Zahl der Fälle, in denen beide Parteien erschienen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gridSpan="2">
                  <a:txBody>
                    <a:bodyPr/>
                    <a:lstStyle/>
                    <a:p>
                      <a:pPr algn="ctr" fontAlgn="ctr"/>
                      <a:r>
                        <a:rPr lang="de-DE" sz="500" b="0" i="0" u="none" strike="noStrike" dirty="0">
                          <a:effectLst/>
                          <a:latin typeface="Arial" panose="020B0604020202020204" pitchFamily="34" charset="0"/>
                        </a:rPr>
                        <a:t>Zahl der durch Vergleich erledigten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Anträge auf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Sühne-</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versuch</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dirty="0">
                          <a:effectLst/>
                          <a:latin typeface="Arial" panose="020B0604020202020204" pitchFamily="34" charset="0"/>
                        </a:rPr>
                        <a:t>davon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gemischte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Sachen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beide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Parteien 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Sühnever-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such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Erfolg gehabt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hat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Personen,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gegen die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Ordnungs-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geld nach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24, 35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SchStG M-V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festgesetzt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worden ist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gridSpan="2">
                  <a:txBody>
                    <a:bodyPr/>
                    <a:lstStyle/>
                    <a:p>
                      <a:pPr algn="ctr" fontAlgn="ctr"/>
                      <a:r>
                        <a:rPr lang="de-DE" sz="500" b="0" i="0" u="none" strike="noStrike">
                          <a:effectLst/>
                          <a:latin typeface="Arial" panose="020B0604020202020204" pitchFamily="34" charset="0"/>
                        </a:rPr>
                        <a:t>den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Gemeinden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rowSpan="2" h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den Schieds-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stellen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7"/>
                  </a:ext>
                </a:extLst>
              </a:tr>
              <a:tr h="613251">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fontAlgn="ctr"/>
                      <a:r>
                        <a:rPr lang="de-DE" sz="500" b="0" i="0" u="none" strike="noStrike">
                          <a:effectLst/>
                          <a:latin typeface="Arial" panose="020B0604020202020204" pitchFamily="34" charset="0"/>
                        </a:rPr>
                        <a:t>Nachbar-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Ehrver-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letzung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vMerge="1">
                  <a:txBody>
                    <a:bodyPr/>
                    <a:lstStyle/>
                    <a:p>
                      <a:endParaRPr lang="de-DE"/>
                    </a:p>
                  </a:txBody>
                  <a:tcPr/>
                </a:tc>
                <a:tc>
                  <a:txBody>
                    <a:bodyPr/>
                    <a:lstStyle/>
                    <a:p>
                      <a:pPr algn="ctr" fontAlgn="ctr"/>
                      <a:r>
                        <a:rPr lang="de-DE" sz="500" b="0" i="0" u="none" strike="noStrike">
                          <a:effectLst/>
                          <a:latin typeface="Arial" panose="020B0604020202020204" pitchFamily="34" charset="0"/>
                        </a:rPr>
                        <a:t>Nachbar-recht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Ehrver-letzung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Nachbar-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Ehrver-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letzung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gridSpan="2" vMerge="1">
                  <a:txBody>
                    <a:bodyPr/>
                    <a:lstStyle/>
                    <a:p>
                      <a:endParaRPr lang="de-DE"/>
                    </a:p>
                  </a:txBody>
                  <a:tcPr/>
                </a:tc>
                <a:tc hMerge="1" vMerge="1">
                  <a:txBody>
                    <a:bodyPr/>
                    <a:lstStyle/>
                    <a:p>
                      <a:endParaRPr lang="de-DE"/>
                    </a:p>
                  </a:txBody>
                  <a:tcPr/>
                </a:tc>
                <a:tc vMerge="1">
                  <a:txBody>
                    <a:bodyPr/>
                    <a:lstStyle/>
                    <a:p>
                      <a:endParaRPr lang="de-DE" dirty="0"/>
                    </a:p>
                  </a:txBody>
                  <a:tcPr/>
                </a:tc>
                <a:extLst>
                  <a:ext uri="{0D108BD9-81ED-4DB2-BD59-A6C34878D82A}">
                    <a16:rowId xmlns:a16="http://schemas.microsoft.com/office/drawing/2014/main" val="10008"/>
                  </a:ext>
                </a:extLst>
              </a:tr>
              <a:tr h="272557">
                <a:tc>
                  <a:txBody>
                    <a:bodyPr/>
                    <a:lstStyle/>
                    <a:p>
                      <a:pPr algn="ctr" fontAlgn="ctr"/>
                      <a:r>
                        <a:rPr lang="de-DE" sz="800" b="0" i="0" u="none" strike="noStrike" dirty="0">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de-DE" sz="800" b="0" i="0" u="none" strike="noStrike">
                          <a:effectLst/>
                          <a:latin typeface="Arial" panose="020B0604020202020204" pitchFamily="34" charset="0"/>
                        </a:rPr>
                        <a:t>Amtsgericht Neubrandenburg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a:effectLst/>
                          <a:latin typeface="Arial" panose="020B060402020202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7EC"/>
                    </a:solidFill>
                  </a:tcPr>
                </a:tc>
                <a:tc>
                  <a:txBody>
                    <a:bodyPr/>
                    <a:lstStyle/>
                    <a:p>
                      <a:pPr algn="r" fontAlgn="ctr"/>
                      <a:r>
                        <a:rPr lang="de-DE" sz="800" b="0" i="0" u="none" strike="noStrike" dirty="0">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r" fontAlgn="ctr"/>
                      <a:r>
                        <a:rPr lang="de-DE" sz="800" b="0" i="0" u="none" strike="noStrike" dirty="0" smtClean="0">
                          <a:effectLst/>
                          <a:latin typeface="Arial" panose="020B0604020202020204" pitchFamily="34" charset="0"/>
                        </a:rPr>
                        <a:t>267,94</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de-DE"/>
                    </a:p>
                  </a:txBody>
                  <a:tcPr/>
                </a:tc>
                <a:tc>
                  <a:txBody>
                    <a:bodyPr/>
                    <a:lstStyle/>
                    <a:p>
                      <a:pPr algn="r" fontAlgn="ctr"/>
                      <a:r>
                        <a:rPr lang="de-DE" sz="800" b="0" i="0" u="none" strike="noStrike" dirty="0" smtClean="0">
                          <a:effectLst/>
                          <a:latin typeface="Arial" panose="020B0604020202020204" pitchFamily="34" charset="0"/>
                        </a:rPr>
                        <a:t>179,80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9"/>
                  </a:ext>
                </a:extLst>
              </a:tr>
              <a:tr h="272557">
                <a:tc>
                  <a:txBody>
                    <a:bodyPr/>
                    <a:lstStyle/>
                    <a:p>
                      <a:pPr algn="ctr" fontAlgn="ctr"/>
                      <a:r>
                        <a:rPr lang="de-DE" sz="800" b="0" i="0" u="none" strike="noStrike" dirty="0">
                          <a:effectLst/>
                          <a:latin typeface="Arial" panose="020B0604020202020204" pitchFamily="34" charset="0"/>
                        </a:rPr>
                        <a:t>2</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de-DE" sz="800" b="0" i="0" u="none" strike="noStrike">
                          <a:effectLst/>
                          <a:latin typeface="Arial" panose="020B0604020202020204" pitchFamily="34" charset="0"/>
                        </a:rPr>
                        <a:t>Amtsgericht Pasewalk</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de-DE" sz="800" b="0" i="0" u="none" strike="noStrike" dirty="0" smtClean="0">
                          <a:effectLst/>
                          <a:latin typeface="Arial" panose="020B0604020202020204" pitchFamily="34" charset="0"/>
                        </a:rPr>
                        <a:t>6</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de-DE" sz="800" b="0" i="0" u="none" strike="noStrike" dirty="0">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de-DE" sz="800" b="0" i="0" u="none" strike="noStrike" dirty="0">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7EC"/>
                    </a:solidFill>
                  </a:tcPr>
                </a:tc>
                <a:tc>
                  <a:txBody>
                    <a:bodyPr/>
                    <a:lstStyle/>
                    <a:p>
                      <a:pPr algn="r" fontAlgn="ctr"/>
                      <a:r>
                        <a:rPr lang="de-DE" sz="800" b="0" i="0" u="none" strike="noStrike" dirty="0">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r" fontAlgn="ctr"/>
                      <a:r>
                        <a:rPr lang="de-DE" sz="800" b="0" i="0" u="none" strike="noStrike" dirty="0" smtClean="0">
                          <a:effectLst/>
                          <a:latin typeface="Arial" panose="020B0604020202020204" pitchFamily="34" charset="0"/>
                        </a:rPr>
                        <a:t>105,00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de-DE"/>
                    </a:p>
                  </a:txBody>
                  <a:tcPr/>
                </a:tc>
                <a:tc>
                  <a:txBody>
                    <a:bodyPr/>
                    <a:lstStyle/>
                    <a:p>
                      <a:pPr algn="r" fontAlgn="ctr"/>
                      <a:r>
                        <a:rPr lang="de-DE" sz="800" b="0" i="0" u="none" strike="noStrike" dirty="0" smtClean="0">
                          <a:effectLst/>
                          <a:latin typeface="Arial" panose="020B0604020202020204" pitchFamily="34" charset="0"/>
                        </a:rPr>
                        <a:t>114,20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0"/>
                  </a:ext>
                </a:extLst>
              </a:tr>
              <a:tr h="272557">
                <a:tc>
                  <a:txBody>
                    <a:bodyPr/>
                    <a:lstStyle/>
                    <a:p>
                      <a:pPr algn="ctr" fontAlgn="ctr"/>
                      <a:r>
                        <a:rPr lang="de-DE" sz="800" b="0" i="0" u="none" strike="noStrike" dirty="0">
                          <a:effectLst/>
                          <a:latin typeface="Arial" panose="020B0604020202020204" pitchFamily="34" charset="0"/>
                        </a:rPr>
                        <a:t>3</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de-DE" sz="800" b="0" i="0" u="none" strike="noStrike" dirty="0" err="1" smtClean="0">
                          <a:effectLst/>
                          <a:latin typeface="Arial" panose="020B0604020202020204" pitchFamily="34" charset="0"/>
                        </a:rPr>
                        <a:t>sgericht</a:t>
                      </a:r>
                      <a:r>
                        <a:rPr lang="de-DE" sz="800" b="0" i="0" u="none" strike="noStrike" dirty="0" smtClean="0">
                          <a:effectLst/>
                          <a:latin typeface="Arial" panose="020B0604020202020204" pitchFamily="34" charset="0"/>
                        </a:rPr>
                        <a:t> </a:t>
                      </a:r>
                      <a:r>
                        <a:rPr lang="de-DE" sz="800" b="0" i="0" u="none" strike="noStrike" dirty="0">
                          <a:effectLst/>
                          <a:latin typeface="Arial" panose="020B0604020202020204" pitchFamily="34" charset="0"/>
                        </a:rPr>
                        <a:t>Waren (Müritz)</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de-DE" sz="800" b="0" i="0" u="none" strike="noStrike" dirty="0">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de-DE" sz="800" b="0" i="0" u="none" strike="noStrike" dirty="0">
                          <a:effectLst/>
                          <a:latin typeface="Arial" panose="020B0604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de-DE" sz="800" b="0" i="0" u="none" strike="noStrike" dirty="0">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r" fontAlgn="ctr"/>
                      <a:r>
                        <a:rPr lang="de-DE" sz="800" b="0" i="0" u="none" strike="noStrike" dirty="0" smtClean="0">
                          <a:effectLst/>
                          <a:latin typeface="Arial" panose="020B0604020202020204" pitchFamily="34" charset="0"/>
                        </a:rPr>
                        <a:t>138,00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pPr algn="r" fontAlgn="ctr"/>
                      <a:endParaRPr lang="de-DE" sz="1100" b="0" i="0" u="none" strike="noStrike" dirty="0">
                        <a:effectLst/>
                        <a:latin typeface="Arial" panose="020B0604020202020204" pitchFamily="34" charset="0"/>
                      </a:endParaRPr>
                    </a:p>
                  </a:txBody>
                  <a:tcPr marL="9525" marR="9525" marT="9525" marB="0" anchor="ctr"/>
                </a:tc>
                <a:tc>
                  <a:txBody>
                    <a:bodyPr/>
                    <a:lstStyle/>
                    <a:p>
                      <a:pPr algn="r" fontAlgn="ctr"/>
                      <a:r>
                        <a:rPr lang="de-DE" sz="800" b="0" i="0" u="none" strike="noStrike" dirty="0" smtClean="0">
                          <a:effectLst/>
                          <a:latin typeface="Arial" panose="020B0604020202020204" pitchFamily="34" charset="0"/>
                        </a:rPr>
                        <a:t>58,50</a:t>
                      </a:r>
                      <a:endParaRPr lang="de-DE" sz="800" b="0" i="0" u="none" strike="noStrike" dirty="0">
                        <a:effectLst/>
                        <a:latin typeface="Arial" panose="020B0604020202020204" pitchFamily="34" charset="0"/>
                      </a:endParaRPr>
                    </a:p>
                  </a:txBody>
                  <a:tcPr marL="9525" marR="9525" marT="9525"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1"/>
                  </a:ext>
                </a:extLst>
              </a:tr>
              <a:tr h="272557">
                <a:tc gridSpan="2">
                  <a:txBody>
                    <a:bodyPr/>
                    <a:lstStyle/>
                    <a:p>
                      <a:pPr algn="r" fontAlgn="ctr"/>
                      <a:r>
                        <a:rPr lang="de-DE" sz="800" b="1" i="0" u="none" strike="noStrike" dirty="0">
                          <a:effectLst/>
                          <a:latin typeface="Arial" panose="020B0604020202020204" pitchFamily="34" charset="0"/>
                        </a:rPr>
                        <a:t>Landgerichtsbezirk gesamt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lgn="r" fontAlgn="ctr"/>
                      <a:r>
                        <a:rPr lang="de-DE" sz="800" b="1" i="0" u="none" strike="noStrike" dirty="0">
                          <a:effectLst/>
                          <a:latin typeface="Arial" panose="020B06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1" i="0" u="none" strike="noStrike" dirty="0">
                          <a:effectLst/>
                          <a:latin typeface="Arial" panose="020B0604020202020204" pitchFamily="34"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de-DE" sz="800" b="1" i="0" u="none" strike="noStrike" dirty="0">
                          <a:effectLst/>
                          <a:latin typeface="Arial" panose="020B060402020202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dirty="0">
                          <a:effectLst/>
                          <a:latin typeface="Arial" panose="020B06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dirty="0">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1" i="0" u="none" strike="noStrike" dirty="0">
                          <a:effectLst/>
                          <a:latin typeface="Arial" panose="020B060402020202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a:effectLst/>
                          <a:latin typeface="Arial" panose="020B06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1"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1" i="0" u="none" strike="noStrike" dirty="0">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1"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1"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r" fontAlgn="ctr"/>
                      <a:r>
                        <a:rPr lang="de-DE" sz="800" b="1" i="0" u="none" strike="noStrike" dirty="0" smtClean="0">
                          <a:effectLst/>
                          <a:latin typeface="Arial" panose="020B0604020202020204" pitchFamily="34" charset="0"/>
                        </a:rPr>
                        <a:t>510,94€</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pPr algn="r" fontAlgn="ctr"/>
                      <a:endParaRPr lang="de-DE" sz="800" b="1" i="0" u="none" strike="noStrike" dirty="0">
                        <a:effectLst/>
                        <a:latin typeface="Arial" panose="020B0604020202020204" pitchFamily="34" charset="0"/>
                      </a:endParaRPr>
                    </a:p>
                  </a:txBody>
                  <a:tcPr marL="9525" marR="9525" marT="9525" marB="0" anchor="ctr"/>
                </a:tc>
                <a:tc>
                  <a:txBody>
                    <a:bodyPr/>
                    <a:lstStyle/>
                    <a:p>
                      <a:pPr algn="r" fontAlgn="ctr"/>
                      <a:r>
                        <a:rPr lang="de-DE" sz="800" b="1" i="0" u="none" strike="noStrike" dirty="0" smtClean="0">
                          <a:effectLst/>
                          <a:latin typeface="Arial" panose="020B0604020202020204" pitchFamily="34" charset="0"/>
                        </a:rPr>
                        <a:t>352,50</a:t>
                      </a:r>
                      <a:endParaRPr lang="de-DE" sz="800" b="1" i="0" u="none" strike="noStrike" dirty="0">
                        <a:effectLst/>
                        <a:latin typeface="Arial" panose="020B0604020202020204" pitchFamily="34" charset="0"/>
                      </a:endParaRPr>
                    </a:p>
                  </a:txBody>
                  <a:tcPr marL="9525" marR="9525" marT="9525"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2"/>
                  </a:ext>
                </a:extLst>
              </a:tr>
            </a:tbl>
          </a:graphicData>
        </a:graphic>
      </p:graphicFrame>
      <p:sp>
        <p:nvSpPr>
          <p:cNvPr id="3" name="Foliennummernplatzhalter 2"/>
          <p:cNvSpPr>
            <a:spLocks noGrp="1"/>
          </p:cNvSpPr>
          <p:nvPr>
            <p:ph type="sldNum" sz="quarter" idx="12"/>
          </p:nvPr>
        </p:nvSpPr>
        <p:spPr/>
        <p:txBody>
          <a:bodyPr/>
          <a:lstStyle/>
          <a:p>
            <a:fld id="{F82CC617-EC87-4E06-B92D-8D8AF591DFB6}" type="slidenum">
              <a:rPr lang="de-DE" smtClean="0"/>
              <a:t>21</a:t>
            </a:fld>
            <a:endParaRPr lang="de-DE"/>
          </a:p>
        </p:txBody>
      </p:sp>
    </p:spTree>
    <p:extLst>
      <p:ext uri="{BB962C8B-B14F-4D97-AF65-F5344CB8AC3E}">
        <p14:creationId xmlns:p14="http://schemas.microsoft.com/office/powerpoint/2010/main" val="3199349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0"/>
            <a:ext cx="8911687" cy="1280890"/>
          </a:xfrm>
        </p:spPr>
        <p:txBody>
          <a:bodyPr/>
          <a:lstStyle/>
          <a:p>
            <a:r>
              <a:rPr lang="de-DE" dirty="0" smtClean="0"/>
              <a:t>Schiedsstellenstatistik 2019</a:t>
            </a:r>
            <a:br>
              <a:rPr lang="de-DE" dirty="0" smtClean="0"/>
            </a:br>
            <a:r>
              <a:rPr lang="de-DE" sz="2800" dirty="0" smtClean="0">
                <a:solidFill>
                  <a:srgbClr val="18CFD8"/>
                </a:solidFill>
              </a:rPr>
              <a:t>Amtsgerichtsbezirk Neubrandenburg</a:t>
            </a:r>
            <a:endParaRPr lang="de-DE" dirty="0">
              <a:solidFill>
                <a:srgbClr val="18CFD8"/>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77246237"/>
              </p:ext>
            </p:extLst>
          </p:nvPr>
        </p:nvGraphicFramePr>
        <p:xfrm>
          <a:off x="1868566" y="1105226"/>
          <a:ext cx="9993232" cy="5498779"/>
        </p:xfrm>
        <a:graphic>
          <a:graphicData uri="http://schemas.openxmlformats.org/drawingml/2006/table">
            <a:tbl>
              <a:tblPr/>
              <a:tblGrid>
                <a:gridCol w="407125">
                  <a:extLst>
                    <a:ext uri="{9D8B030D-6E8A-4147-A177-3AD203B41FA5}">
                      <a16:colId xmlns:a16="http://schemas.microsoft.com/office/drawing/2014/main" val="20000"/>
                    </a:ext>
                  </a:extLst>
                </a:gridCol>
                <a:gridCol w="1764211">
                  <a:extLst>
                    <a:ext uri="{9D8B030D-6E8A-4147-A177-3AD203B41FA5}">
                      <a16:colId xmlns:a16="http://schemas.microsoft.com/office/drawing/2014/main" val="20001"/>
                    </a:ext>
                  </a:extLst>
                </a:gridCol>
                <a:gridCol w="415606">
                  <a:extLst>
                    <a:ext uri="{9D8B030D-6E8A-4147-A177-3AD203B41FA5}">
                      <a16:colId xmlns:a16="http://schemas.microsoft.com/office/drawing/2014/main" val="20002"/>
                    </a:ext>
                  </a:extLst>
                </a:gridCol>
                <a:gridCol w="364717">
                  <a:extLst>
                    <a:ext uri="{9D8B030D-6E8A-4147-A177-3AD203B41FA5}">
                      <a16:colId xmlns:a16="http://schemas.microsoft.com/office/drawing/2014/main" val="20003"/>
                    </a:ext>
                  </a:extLst>
                </a:gridCol>
                <a:gridCol w="407125">
                  <a:extLst>
                    <a:ext uri="{9D8B030D-6E8A-4147-A177-3AD203B41FA5}">
                      <a16:colId xmlns:a16="http://schemas.microsoft.com/office/drawing/2014/main" val="20004"/>
                    </a:ext>
                  </a:extLst>
                </a:gridCol>
                <a:gridCol w="407125">
                  <a:extLst>
                    <a:ext uri="{9D8B030D-6E8A-4147-A177-3AD203B41FA5}">
                      <a16:colId xmlns:a16="http://schemas.microsoft.com/office/drawing/2014/main" val="20005"/>
                    </a:ext>
                  </a:extLst>
                </a:gridCol>
                <a:gridCol w="407125">
                  <a:extLst>
                    <a:ext uri="{9D8B030D-6E8A-4147-A177-3AD203B41FA5}">
                      <a16:colId xmlns:a16="http://schemas.microsoft.com/office/drawing/2014/main" val="20006"/>
                    </a:ext>
                  </a:extLst>
                </a:gridCol>
                <a:gridCol w="325700">
                  <a:extLst>
                    <a:ext uri="{9D8B030D-6E8A-4147-A177-3AD203B41FA5}">
                      <a16:colId xmlns:a16="http://schemas.microsoft.com/office/drawing/2014/main" val="20007"/>
                    </a:ext>
                  </a:extLst>
                </a:gridCol>
                <a:gridCol w="407125">
                  <a:extLst>
                    <a:ext uri="{9D8B030D-6E8A-4147-A177-3AD203B41FA5}">
                      <a16:colId xmlns:a16="http://schemas.microsoft.com/office/drawing/2014/main" val="20008"/>
                    </a:ext>
                  </a:extLst>
                </a:gridCol>
                <a:gridCol w="407125">
                  <a:extLst>
                    <a:ext uri="{9D8B030D-6E8A-4147-A177-3AD203B41FA5}">
                      <a16:colId xmlns:a16="http://schemas.microsoft.com/office/drawing/2014/main" val="20009"/>
                    </a:ext>
                  </a:extLst>
                </a:gridCol>
                <a:gridCol w="325700">
                  <a:extLst>
                    <a:ext uri="{9D8B030D-6E8A-4147-A177-3AD203B41FA5}">
                      <a16:colId xmlns:a16="http://schemas.microsoft.com/office/drawing/2014/main" val="20010"/>
                    </a:ext>
                  </a:extLst>
                </a:gridCol>
                <a:gridCol w="407125">
                  <a:extLst>
                    <a:ext uri="{9D8B030D-6E8A-4147-A177-3AD203B41FA5}">
                      <a16:colId xmlns:a16="http://schemas.microsoft.com/office/drawing/2014/main" val="20011"/>
                    </a:ext>
                  </a:extLst>
                </a:gridCol>
                <a:gridCol w="407125">
                  <a:extLst>
                    <a:ext uri="{9D8B030D-6E8A-4147-A177-3AD203B41FA5}">
                      <a16:colId xmlns:a16="http://schemas.microsoft.com/office/drawing/2014/main" val="20012"/>
                    </a:ext>
                  </a:extLst>
                </a:gridCol>
                <a:gridCol w="407125">
                  <a:extLst>
                    <a:ext uri="{9D8B030D-6E8A-4147-A177-3AD203B41FA5}">
                      <a16:colId xmlns:a16="http://schemas.microsoft.com/office/drawing/2014/main" val="20013"/>
                    </a:ext>
                  </a:extLst>
                </a:gridCol>
                <a:gridCol w="325700">
                  <a:extLst>
                    <a:ext uri="{9D8B030D-6E8A-4147-A177-3AD203B41FA5}">
                      <a16:colId xmlns:a16="http://schemas.microsoft.com/office/drawing/2014/main" val="20014"/>
                    </a:ext>
                  </a:extLst>
                </a:gridCol>
                <a:gridCol w="381681">
                  <a:extLst>
                    <a:ext uri="{9D8B030D-6E8A-4147-A177-3AD203B41FA5}">
                      <a16:colId xmlns:a16="http://schemas.microsoft.com/office/drawing/2014/main" val="20015"/>
                    </a:ext>
                  </a:extLst>
                </a:gridCol>
                <a:gridCol w="390162">
                  <a:extLst>
                    <a:ext uri="{9D8B030D-6E8A-4147-A177-3AD203B41FA5}">
                      <a16:colId xmlns:a16="http://schemas.microsoft.com/office/drawing/2014/main" val="20016"/>
                    </a:ext>
                  </a:extLst>
                </a:gridCol>
                <a:gridCol w="390162">
                  <a:extLst>
                    <a:ext uri="{9D8B030D-6E8A-4147-A177-3AD203B41FA5}">
                      <a16:colId xmlns:a16="http://schemas.microsoft.com/office/drawing/2014/main" val="20017"/>
                    </a:ext>
                  </a:extLst>
                </a:gridCol>
                <a:gridCol w="441053">
                  <a:extLst>
                    <a:ext uri="{9D8B030D-6E8A-4147-A177-3AD203B41FA5}">
                      <a16:colId xmlns:a16="http://schemas.microsoft.com/office/drawing/2014/main" val="20018"/>
                    </a:ext>
                  </a:extLst>
                </a:gridCol>
                <a:gridCol w="441053">
                  <a:extLst>
                    <a:ext uri="{9D8B030D-6E8A-4147-A177-3AD203B41FA5}">
                      <a16:colId xmlns:a16="http://schemas.microsoft.com/office/drawing/2014/main" val="20019"/>
                    </a:ext>
                  </a:extLst>
                </a:gridCol>
                <a:gridCol w="381681">
                  <a:extLst>
                    <a:ext uri="{9D8B030D-6E8A-4147-A177-3AD203B41FA5}">
                      <a16:colId xmlns:a16="http://schemas.microsoft.com/office/drawing/2014/main" val="20020"/>
                    </a:ext>
                  </a:extLst>
                </a:gridCol>
                <a:gridCol w="381681">
                  <a:extLst>
                    <a:ext uri="{9D8B030D-6E8A-4147-A177-3AD203B41FA5}">
                      <a16:colId xmlns:a16="http://schemas.microsoft.com/office/drawing/2014/main" val="20021"/>
                    </a:ext>
                  </a:extLst>
                </a:gridCol>
              </a:tblGrid>
              <a:tr h="189871">
                <a:tc gridSpan="9">
                  <a:txBody>
                    <a:bodyPr/>
                    <a:lstStyle/>
                    <a:p>
                      <a:pPr algn="l" fontAlgn="b"/>
                      <a:r>
                        <a:rPr lang="de-DE" sz="800" b="0" i="0" u="none" strike="noStrike" dirty="0">
                          <a:effectLst/>
                          <a:latin typeface="Arial" panose="020B0604020202020204" pitchFamily="34" charset="0"/>
                        </a:rPr>
                        <a:t>Übersicht der Geschäftsergebnisse der Schiedsstellen im Bezirk des Amtsgerichts </a:t>
                      </a:r>
                    </a:p>
                  </a:txBody>
                  <a:tcPr marL="4008" marR="4008" marT="4008" marB="0" anchor="b">
                    <a:lnL>
                      <a:noFill/>
                    </a:lnL>
                    <a:lnR>
                      <a:noFill/>
                    </a:lnR>
                    <a:lnT>
                      <a:noFill/>
                    </a:lnT>
                    <a:lnB>
                      <a:noFill/>
                    </a:lnB>
                    <a:solidFill>
                      <a:srgbClr val="538DD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6">
                  <a:txBody>
                    <a:bodyPr/>
                    <a:lstStyle/>
                    <a:p>
                      <a:pPr algn="ctr" fontAlgn="b"/>
                      <a:r>
                        <a:rPr lang="de-DE" sz="800" b="1" i="0" u="none" strike="noStrike" dirty="0">
                          <a:effectLst/>
                          <a:latin typeface="Arial" panose="020B0604020202020204" pitchFamily="34" charset="0"/>
                        </a:rPr>
                        <a:t>Neubrandenburg</a:t>
                      </a: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solidFill>
                      <a:srgbClr val="538DD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extLst>
                  <a:ext uri="{0D108BD9-81ED-4DB2-BD59-A6C34878D82A}">
                    <a16:rowId xmlns:a16="http://schemas.microsoft.com/office/drawing/2014/main" val="10000"/>
                  </a:ext>
                </a:extLst>
              </a:tr>
              <a:tr h="124692">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extLst>
                  <a:ext uri="{0D108BD9-81ED-4DB2-BD59-A6C34878D82A}">
                    <a16:rowId xmlns:a16="http://schemas.microsoft.com/office/drawing/2014/main" val="10001"/>
                  </a:ext>
                </a:extLst>
              </a:tr>
              <a:tr h="128523">
                <a:tc gridSpan="7">
                  <a:txBody>
                    <a:bodyPr/>
                    <a:lstStyle/>
                    <a:p>
                      <a:pPr algn="l" fontAlgn="b"/>
                      <a:r>
                        <a:rPr lang="de-DE" sz="800" b="0" i="0" u="none" strike="noStrike" dirty="0">
                          <a:effectLst/>
                          <a:latin typeface="Arial" panose="020B0604020202020204" pitchFamily="34" charset="0"/>
                        </a:rPr>
                        <a:t>Zahl der Tätigkeiten außerhalb eines förmlichen Verfahrens</a:t>
                      </a:r>
                    </a:p>
                  </a:txBody>
                  <a:tcPr marL="4008" marR="4008" marT="4008"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ctr" fontAlgn="b"/>
                      <a:endParaRPr lang="de-DE" sz="500" b="1"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ctr" fontAlgn="b"/>
                      <a:r>
                        <a:rPr lang="de-DE" sz="800" b="1" i="0" u="none" strike="noStrike" dirty="0" smtClean="0">
                          <a:effectLst/>
                          <a:latin typeface="Arial" panose="020B0604020202020204" pitchFamily="34" charset="0"/>
                        </a:rPr>
                        <a:t>40</a:t>
                      </a:r>
                      <a:endParaRPr lang="de-DE" sz="800" b="1" i="0" u="none" strike="noStrike" dirty="0">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de-DE" sz="500" b="1" i="0" u="none" strike="noStrike">
                          <a:effectLst/>
                          <a:latin typeface="Arial" panose="020B0604020202020204" pitchFamily="34" charset="0"/>
                        </a:rPr>
                        <a:t> </a:t>
                      </a:r>
                    </a:p>
                  </a:txBody>
                  <a:tcPr marL="4008" marR="4008" marT="4008" marB="0" anchor="b">
                    <a:lnL>
                      <a:noFill/>
                    </a:lnL>
                    <a:lnR>
                      <a:noFill/>
                    </a:lnR>
                    <a:lnT>
                      <a:noFill/>
                    </a:lnT>
                    <a:lnB>
                      <a:noFill/>
                    </a:lnB>
                    <a:solidFill>
                      <a:srgbClr val="FFFFFF"/>
                    </a:solidFill>
                  </a:tcPr>
                </a:tc>
                <a:tc>
                  <a:txBody>
                    <a:bodyPr/>
                    <a:lstStyle/>
                    <a:p>
                      <a:pPr algn="ctr" fontAlgn="b"/>
                      <a:r>
                        <a:rPr lang="de-DE" sz="500" b="1" i="0" u="none" strike="noStrike">
                          <a:effectLst/>
                          <a:latin typeface="Arial" panose="020B0604020202020204" pitchFamily="34" charset="0"/>
                        </a:rPr>
                        <a:t> </a:t>
                      </a:r>
                    </a:p>
                  </a:txBody>
                  <a:tcPr marL="4008" marR="4008" marT="4008" marB="0" anchor="b">
                    <a:lnL>
                      <a:noFill/>
                    </a:lnL>
                    <a:lnR>
                      <a:noFill/>
                    </a:lnR>
                    <a:lnT>
                      <a:noFill/>
                    </a:lnT>
                    <a:lnB>
                      <a:noFill/>
                    </a:lnB>
                    <a:solidFill>
                      <a:srgbClr val="FFFFFF"/>
                    </a:solidFill>
                  </a:tcPr>
                </a:tc>
                <a:tc>
                  <a:txBody>
                    <a:bodyPr/>
                    <a:lstStyle/>
                    <a:p>
                      <a:pPr algn="ctr" fontAlgn="b"/>
                      <a:r>
                        <a:rPr lang="de-DE" sz="500" b="1" i="0" u="none" strike="noStrike">
                          <a:effectLst/>
                          <a:latin typeface="Arial" panose="020B0604020202020204" pitchFamily="34" charset="0"/>
                        </a:rPr>
                        <a:t> </a:t>
                      </a:r>
                    </a:p>
                  </a:txBody>
                  <a:tcPr marL="4008" marR="4008" marT="4008" marB="0" anchor="b">
                    <a:lnL>
                      <a:noFill/>
                    </a:lnL>
                    <a:lnR>
                      <a:noFill/>
                    </a:lnR>
                    <a:lnT>
                      <a:noFill/>
                    </a:lnT>
                    <a:lnB>
                      <a:noFill/>
                    </a:lnB>
                    <a:solidFill>
                      <a:srgbClr val="FFFFFF"/>
                    </a:solidFill>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extLst>
                  <a:ext uri="{0D108BD9-81ED-4DB2-BD59-A6C34878D82A}">
                    <a16:rowId xmlns:a16="http://schemas.microsoft.com/office/drawing/2014/main" val="10002"/>
                  </a:ext>
                </a:extLst>
              </a:tr>
              <a:tr h="124692">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99763">
                <a:tc rowSpan="3">
                  <a:txBody>
                    <a:bodyPr/>
                    <a:lstStyle/>
                    <a:p>
                      <a:pPr algn="ctr" fontAlgn="ctr"/>
                      <a:r>
                        <a:rPr lang="de-DE" sz="500" b="0" i="0" u="none" strike="noStrike" dirty="0">
                          <a:effectLst/>
                          <a:latin typeface="Arial" panose="020B0604020202020204" pitchFamily="34" charset="0"/>
                        </a:rPr>
                        <a:t>Lfd.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Nr.</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500" b="0" i="0" u="none" strike="noStrike" dirty="0">
                          <a:effectLst/>
                          <a:latin typeface="Arial" panose="020B0604020202020204" pitchFamily="34" charset="0"/>
                        </a:rPr>
                        <a:t>Schiedsstellenbereich</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500" b="0" i="0" u="none" strike="noStrike" dirty="0">
                          <a:effectLst/>
                          <a:latin typeface="Arial" panose="020B0604020202020204" pitchFamily="34" charset="0"/>
                        </a:rPr>
                        <a:t>Zahl der Schieds-</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stellen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am</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 Jahres-</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abschluss</a:t>
                      </a:r>
                      <a:endParaRPr lang="de-DE" sz="5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rowSpan="3">
                  <a:txBody>
                    <a:bodyPr/>
                    <a:lstStyle/>
                    <a:p>
                      <a:pPr algn="ctr" fontAlgn="ctr"/>
                      <a:r>
                        <a:rPr lang="de-DE" sz="500" b="0" i="0" u="none" strike="noStrike" dirty="0">
                          <a:effectLst/>
                          <a:latin typeface="Arial" panose="020B0604020202020204" pitchFamily="34" charset="0"/>
                        </a:rPr>
                        <a:t>Zahl der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Schieds-</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personen</a:t>
                      </a:r>
                      <a:r>
                        <a:rPr lang="de-DE" sz="500" b="0" i="0" u="none" strike="noStrike" dirty="0">
                          <a:effectLst/>
                          <a:latin typeface="Arial" panose="020B0604020202020204" pitchFamily="34" charset="0"/>
                        </a:rPr>
                        <a:t> am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Jahres-</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schluss</a:t>
                      </a:r>
                      <a:endParaRPr lang="de-DE" sz="5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4">
                  <a:txBody>
                    <a:bodyPr/>
                    <a:lstStyle/>
                    <a:p>
                      <a:pPr algn="ctr" fontAlgn="ctr"/>
                      <a:r>
                        <a:rPr lang="de-DE" sz="500" b="1" i="0" u="none" strike="noStrike" dirty="0">
                          <a:effectLst/>
                          <a:latin typeface="Arial" panose="020B0604020202020204" pitchFamily="34" charset="0"/>
                        </a:rPr>
                        <a:t>A. Bürgerliche Rechtsstreitigkeiten / Freiwillige </a:t>
                      </a:r>
                      <a:br>
                        <a:rPr lang="de-DE" sz="500" b="1" i="0" u="none" strike="noStrike" dirty="0">
                          <a:effectLst/>
                          <a:latin typeface="Arial" panose="020B0604020202020204" pitchFamily="34" charset="0"/>
                        </a:rPr>
                      </a:br>
                      <a:r>
                        <a:rPr lang="de-DE" sz="500" b="1" i="0" u="none" strike="noStrike" dirty="0">
                          <a:effectLst/>
                          <a:latin typeface="Arial" panose="020B0604020202020204" pitchFamily="34" charset="0"/>
                        </a:rPr>
                        <a:t>außergerichtliche Streitschlichtung</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de-DE"/>
                    </a:p>
                  </a:txBody>
                  <a:tcPr/>
                </a:tc>
                <a:tc hMerge="1">
                  <a:txBody>
                    <a:bodyPr/>
                    <a:lstStyle/>
                    <a:p>
                      <a:endParaRPr lang="de-DE"/>
                    </a:p>
                  </a:txBody>
                  <a:tcPr/>
                </a:tc>
                <a:tc hMerge="1">
                  <a:txBody>
                    <a:bodyPr/>
                    <a:lstStyle/>
                    <a:p>
                      <a:endParaRPr lang="de-DE"/>
                    </a:p>
                  </a:txBody>
                  <a:tcPr/>
                </a:tc>
                <a:tc gridSpan="7">
                  <a:txBody>
                    <a:bodyPr/>
                    <a:lstStyle/>
                    <a:p>
                      <a:pPr algn="ctr" fontAlgn="ctr"/>
                      <a:r>
                        <a:rPr lang="de-DE" sz="500" b="1" i="0" u="none" strike="noStrike" dirty="0">
                          <a:effectLst/>
                          <a:latin typeface="Arial" panose="020B0604020202020204" pitchFamily="34" charset="0"/>
                        </a:rPr>
                        <a:t>B. Bürgerliche Rechtsstreitigkeiten / Obligatorische außergerichtliche Streitschlichtung</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fontAlgn="ctr"/>
                      <a:r>
                        <a:rPr lang="de-DE" sz="500" b="1" i="0" u="none" strike="noStrike" dirty="0">
                          <a:effectLst/>
                          <a:latin typeface="Arial" panose="020B0604020202020204" pitchFamily="34" charset="0"/>
                        </a:rPr>
                        <a:t>C. Strafsachen </a:t>
                      </a:r>
                      <a:br>
                        <a:rPr lang="de-DE" sz="500" b="1" i="0" u="none" strike="noStrike" dirty="0">
                          <a:effectLst/>
                          <a:latin typeface="Arial" panose="020B0604020202020204" pitchFamily="34" charset="0"/>
                        </a:rPr>
                      </a:br>
                      <a:endParaRPr lang="de-DE" sz="500" b="1"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algn="l" fontAlgn="ctr"/>
                      <a:r>
                        <a:rPr lang="de-DE" sz="500" b="0" i="0" u="none" strike="noStrike" dirty="0">
                          <a:effectLst/>
                          <a:latin typeface="Arial" panose="020B0604020202020204" pitchFamily="34" charset="0"/>
                        </a:rPr>
                        <a:t>Summen der Gebühren,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die zugeflossen sind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(in Euro - ohne Dokumentenpauschale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und sonstige Auslagen)</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de-DE"/>
                    </a:p>
                  </a:txBody>
                  <a:tcPr/>
                </a:tc>
                <a:extLst>
                  <a:ext uri="{0D108BD9-81ED-4DB2-BD59-A6C34878D82A}">
                    <a16:rowId xmlns:a16="http://schemas.microsoft.com/office/drawing/2014/main" val="10004"/>
                  </a:ext>
                </a:extLst>
              </a:tr>
              <a:tr h="807662">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rowSpan="2">
                  <a:txBody>
                    <a:bodyPr/>
                    <a:lstStyle/>
                    <a:p>
                      <a:pPr algn="ctr" fontAlgn="ctr"/>
                      <a:r>
                        <a:rPr lang="de-DE" sz="500" b="0" i="0" u="none" strike="noStrike" dirty="0">
                          <a:effectLst/>
                          <a:latin typeface="Arial" panose="020B0604020202020204" pitchFamily="34" charset="0"/>
                        </a:rPr>
                        <a:t>Zahl der Anträge</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auf Schlich-</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tungsver</a:t>
                      </a:r>
                      <a:r>
                        <a:rPr lang="de-DE" sz="500" b="0" i="0" u="none" strike="noStrike" dirty="0">
                          <a:effectLst/>
                          <a:latin typeface="Arial" panose="020B0604020202020204" pitchFamily="34" charset="0"/>
                        </a:rPr>
                        <a:t>-</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handlung</a:t>
                      </a:r>
                      <a:endParaRPr lang="de-DE" sz="5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beide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Parteien 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schienen sind</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durch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Vergleich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erledigten Fälle</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Personen,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gegen die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Ordnungs-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geld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nach § 24 SchStG</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M-V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festgesetzt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worden ist</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de-DE" sz="500" b="0" i="0" u="none" strike="noStrike">
                          <a:effectLst/>
                          <a:latin typeface="Arial" panose="020B0604020202020204" pitchFamily="34" charset="0"/>
                        </a:rPr>
                        <a:t>Zahl der Anträge auf Schlichtungsverhandlung</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davon gemischte Fälle</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de-DE" sz="500" b="0" i="0" u="none" strike="noStrike">
                          <a:effectLst/>
                          <a:latin typeface="Arial" panose="020B0604020202020204" pitchFamily="34" charset="0"/>
                        </a:rPr>
                        <a:t>Zahl der Fälle, in denen beide Parteien erschienen sind</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gridSpan="2">
                  <a:txBody>
                    <a:bodyPr/>
                    <a:lstStyle/>
                    <a:p>
                      <a:pPr algn="ctr" fontAlgn="ctr"/>
                      <a:r>
                        <a:rPr lang="de-DE" sz="500" b="0" i="0" u="none" strike="noStrike">
                          <a:effectLst/>
                          <a:latin typeface="Arial" panose="020B0604020202020204" pitchFamily="34" charset="0"/>
                        </a:rPr>
                        <a:t>Zahl der durch Vergleich erledigten Fälle</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rowSpan="2">
                  <a:txBody>
                    <a:bodyPr/>
                    <a:lstStyle/>
                    <a:p>
                      <a:pPr algn="ctr" fontAlgn="ctr"/>
                      <a:r>
                        <a:rPr lang="de-DE" sz="500" b="0" i="0" u="none" strike="noStrike" dirty="0">
                          <a:effectLst/>
                          <a:latin typeface="Arial" panose="020B0604020202020204" pitchFamily="34" charset="0"/>
                        </a:rPr>
                        <a:t>Zahl der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Anträge auf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Sühne-</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versuch</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759C"/>
                    </a:solidFill>
                  </a:tcPr>
                </a:tc>
                <a:tc rowSpan="2">
                  <a:txBody>
                    <a:bodyPr/>
                    <a:lstStyle/>
                    <a:p>
                      <a:pPr algn="ctr" fontAlgn="ctr"/>
                      <a:r>
                        <a:rPr lang="de-DE" sz="500" b="0" i="0" u="none" strike="noStrike" dirty="0">
                          <a:effectLst/>
                          <a:latin typeface="Arial" panose="020B0604020202020204" pitchFamily="34" charset="0"/>
                        </a:rPr>
                        <a:t>davon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gemischte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Sachen</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500" b="0" i="0" u="none" strike="noStrike" dirty="0">
                          <a:effectLst/>
                          <a:latin typeface="Arial" panose="020B0604020202020204" pitchFamily="34" charset="0"/>
                        </a:rPr>
                        <a:t>Zahl der Fälle,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in denen beide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Parteien er-</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schienen sind</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dirty="0">
                          <a:effectLst/>
                          <a:latin typeface="Arial" panose="020B0604020202020204" pitchFamily="34" charset="0"/>
                        </a:rPr>
                        <a:t>Zahl der Fälle,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in denen der </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Sühnever</a:t>
                      </a:r>
                      <a:r>
                        <a:rPr lang="de-DE" sz="500" b="0" i="0" u="none" strike="noStrike" dirty="0">
                          <a:effectLst/>
                          <a:latin typeface="Arial" panose="020B0604020202020204" pitchFamily="34" charset="0"/>
                        </a:rPr>
                        <a:t>-</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such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Erfolg gehabt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hat</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500" b="0" i="0" u="none" strike="noStrike" dirty="0">
                          <a:effectLst/>
                          <a:latin typeface="Arial" panose="020B0604020202020204" pitchFamily="34" charset="0"/>
                        </a:rPr>
                        <a:t>Zahl der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Personen,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gegen die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Ordnungs-</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geld</a:t>
                      </a:r>
                      <a:r>
                        <a:rPr lang="de-DE" sz="500" b="0" i="0" u="none" strike="noStrike" dirty="0">
                          <a:effectLst/>
                          <a:latin typeface="Arial" panose="020B0604020202020204" pitchFamily="34" charset="0"/>
                        </a:rPr>
                        <a:t> nach</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 24, 35 </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SchStG</a:t>
                      </a:r>
                      <a:r>
                        <a:rPr lang="de-DE" sz="500" b="0" i="0" u="none" strike="noStrike" dirty="0">
                          <a:effectLst/>
                          <a:latin typeface="Arial" panose="020B0604020202020204" pitchFamily="34" charset="0"/>
                        </a:rPr>
                        <a:t> M-V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festgesetzt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worden ist</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dirty="0">
                          <a:effectLst/>
                          <a:latin typeface="Arial" panose="020B0604020202020204" pitchFamily="34" charset="0"/>
                        </a:rPr>
                        <a:t>den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Gemeinden</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rowSpan="2">
                  <a:txBody>
                    <a:bodyPr/>
                    <a:lstStyle/>
                    <a:p>
                      <a:pPr algn="ctr" fontAlgn="ctr"/>
                      <a:r>
                        <a:rPr lang="de-DE" sz="500" b="0" i="0" u="none" strike="noStrike" dirty="0">
                          <a:effectLst/>
                          <a:latin typeface="Arial" panose="020B0604020202020204" pitchFamily="34" charset="0"/>
                        </a:rPr>
                        <a:t>den Schieds-</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stellen</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5"/>
                  </a:ext>
                </a:extLst>
              </a:tr>
              <a:tr h="446340">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fontAlgn="ctr"/>
                      <a:r>
                        <a:rPr lang="de-DE" sz="400" b="0" i="0" u="none" strike="noStrike">
                          <a:effectLst/>
                          <a:latin typeface="Arial" panose="020B0604020202020204" pitchFamily="34" charset="0"/>
                        </a:rPr>
                        <a:t>Nachbar-</a:t>
                      </a:r>
                      <a:br>
                        <a:rPr lang="de-DE" sz="400" b="0" i="0" u="none" strike="noStrike">
                          <a:effectLst/>
                          <a:latin typeface="Arial" panose="020B0604020202020204" pitchFamily="34" charset="0"/>
                        </a:rPr>
                      </a:br>
                      <a:r>
                        <a:rPr lang="de-DE" sz="400" b="0" i="0" u="none" strike="noStrike">
                          <a:effectLst/>
                          <a:latin typeface="Arial" panose="020B0604020202020204" pitchFamily="34" charset="0"/>
                        </a:rPr>
                        <a:t>recht</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400" b="0" i="0" u="none" strike="noStrike">
                          <a:effectLst/>
                          <a:latin typeface="Arial" panose="020B0604020202020204" pitchFamily="34" charset="0"/>
                        </a:rPr>
                        <a:t>Ehrver-</a:t>
                      </a:r>
                      <a:br>
                        <a:rPr lang="de-DE" sz="400" b="0" i="0" u="none" strike="noStrike">
                          <a:effectLst/>
                          <a:latin typeface="Arial" panose="020B0604020202020204" pitchFamily="34" charset="0"/>
                        </a:rPr>
                      </a:br>
                      <a:r>
                        <a:rPr lang="de-DE" sz="400" b="0" i="0" u="none" strike="noStrike">
                          <a:effectLst/>
                          <a:latin typeface="Arial" panose="020B0604020202020204" pitchFamily="34" charset="0"/>
                        </a:rPr>
                        <a:t>letzung</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vMerge="1">
                  <a:txBody>
                    <a:bodyPr/>
                    <a:lstStyle/>
                    <a:p>
                      <a:endParaRPr lang="de-DE"/>
                    </a:p>
                  </a:txBody>
                  <a:tcPr/>
                </a:tc>
                <a:tc>
                  <a:txBody>
                    <a:bodyPr/>
                    <a:lstStyle/>
                    <a:p>
                      <a:pPr algn="ctr" fontAlgn="ctr"/>
                      <a:r>
                        <a:rPr lang="de-DE" sz="400" b="0" i="0" u="none" strike="noStrike" smtClean="0">
                          <a:effectLst/>
                          <a:latin typeface="Arial" panose="020B0604020202020204" pitchFamily="34" charset="0"/>
                        </a:rPr>
                        <a:t>Nachbarrecht</a:t>
                      </a:r>
                      <a:endParaRPr lang="de-DE" sz="400" b="0" i="0" u="none" strike="noStrike">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400" b="0" i="0" u="none" strike="noStrike" dirty="0" smtClean="0">
                          <a:effectLst/>
                          <a:latin typeface="Arial" panose="020B0604020202020204" pitchFamily="34" charset="0"/>
                        </a:rPr>
                        <a:t>Ehrverletzung</a:t>
                      </a:r>
                      <a:endParaRPr lang="de-DE" sz="4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400" b="0" i="0" u="none" strike="noStrike">
                          <a:effectLst/>
                          <a:latin typeface="Arial" panose="020B0604020202020204" pitchFamily="34" charset="0"/>
                        </a:rPr>
                        <a:t>Nachbar-</a:t>
                      </a:r>
                      <a:br>
                        <a:rPr lang="de-DE" sz="400" b="0" i="0" u="none" strike="noStrike">
                          <a:effectLst/>
                          <a:latin typeface="Arial" panose="020B0604020202020204" pitchFamily="34" charset="0"/>
                        </a:rPr>
                      </a:br>
                      <a:r>
                        <a:rPr lang="de-DE" sz="400" b="0" i="0" u="none" strike="noStrike">
                          <a:effectLst/>
                          <a:latin typeface="Arial" panose="020B0604020202020204" pitchFamily="34" charset="0"/>
                        </a:rPr>
                        <a:t>recht</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400" b="0" i="0" u="none" strike="noStrike">
                          <a:effectLst/>
                          <a:latin typeface="Arial" panose="020B0604020202020204" pitchFamily="34" charset="0"/>
                        </a:rPr>
                        <a:t>Ehrver-</a:t>
                      </a:r>
                      <a:br>
                        <a:rPr lang="de-DE" sz="400" b="0" i="0" u="none" strike="noStrike">
                          <a:effectLst/>
                          <a:latin typeface="Arial" panose="020B0604020202020204" pitchFamily="34" charset="0"/>
                        </a:rPr>
                      </a:br>
                      <a:r>
                        <a:rPr lang="de-DE" sz="400" b="0" i="0" u="none" strike="noStrike">
                          <a:effectLst/>
                          <a:latin typeface="Arial" panose="020B0604020202020204" pitchFamily="34" charset="0"/>
                        </a:rPr>
                        <a:t>letzung</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6"/>
                  </a:ext>
                </a:extLst>
              </a:tr>
              <a:tr h="198374">
                <a:tc>
                  <a:txBody>
                    <a:bodyPr/>
                    <a:lstStyle/>
                    <a:p>
                      <a:pPr algn="ctr" fontAlgn="ctr"/>
                      <a:r>
                        <a:rPr lang="de-DE" sz="800" b="1" i="0" u="none" strike="noStrike" dirty="0" smtClean="0">
                          <a:effectLst/>
                          <a:latin typeface="Arial" panose="020B0604020202020204" pitchFamily="34" charset="0"/>
                        </a:rPr>
                        <a:t>1*</a:t>
                      </a:r>
                      <a:endParaRPr lang="de-DE" sz="800" b="1"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Stadt Demmin</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90,00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45,00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7"/>
                  </a:ext>
                </a:extLst>
              </a:tr>
              <a:tr h="198374">
                <a:tc>
                  <a:txBody>
                    <a:bodyPr/>
                    <a:lstStyle/>
                    <a:p>
                      <a:pPr algn="ctr" fontAlgn="ctr"/>
                      <a:r>
                        <a:rPr lang="de-DE" sz="800" b="0" i="0" u="none" strike="noStrike" dirty="0">
                          <a:effectLst/>
                          <a:latin typeface="Arial" panose="020B0604020202020204" pitchFamily="34" charset="0"/>
                        </a:rPr>
                        <a:t>2</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Neubrandenburg I</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21,00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10,50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8"/>
                  </a:ext>
                </a:extLst>
              </a:tr>
              <a:tr h="198374">
                <a:tc>
                  <a:txBody>
                    <a:bodyPr/>
                    <a:lstStyle/>
                    <a:p>
                      <a:pPr algn="ctr" fontAlgn="ctr"/>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Neubrandenburg II</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58,00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58,00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9"/>
                  </a:ext>
                </a:extLst>
              </a:tr>
              <a:tr h="198374">
                <a:tc>
                  <a:txBody>
                    <a:bodyPr/>
                    <a:lstStyle/>
                    <a:p>
                      <a:pPr algn="ct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Amt </a:t>
                      </a:r>
                      <a:r>
                        <a:rPr lang="de-DE" sz="800" b="0" i="0" u="none" strike="noStrike" dirty="0" err="1">
                          <a:effectLst/>
                          <a:latin typeface="Arial" panose="020B0604020202020204" pitchFamily="34" charset="0"/>
                        </a:rPr>
                        <a:t>Stargarder</a:t>
                      </a:r>
                      <a:r>
                        <a:rPr lang="de-DE" sz="800" b="0" i="0" u="none" strike="noStrike" dirty="0">
                          <a:effectLst/>
                          <a:latin typeface="Arial" panose="020B0604020202020204" pitchFamily="34" charset="0"/>
                        </a:rPr>
                        <a:t> Land</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12,50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12,50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0"/>
                  </a:ext>
                </a:extLst>
              </a:tr>
              <a:tr h="198374">
                <a:tc>
                  <a:txBody>
                    <a:bodyPr/>
                    <a:lstStyle/>
                    <a:p>
                      <a:pPr algn="ctr" fontAlgn="ctr"/>
                      <a:r>
                        <a:rPr lang="de-DE" sz="800" b="0" i="0" u="none" strike="noStrike" smtClean="0">
                          <a:effectLst/>
                          <a:latin typeface="Arial" panose="020B0604020202020204" pitchFamily="34" charset="0"/>
                        </a:rPr>
                        <a:t>5*</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Amt Friedland</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16,00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16,00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1"/>
                  </a:ext>
                </a:extLst>
              </a:tr>
              <a:tr h="198374">
                <a:tc>
                  <a:txBody>
                    <a:bodyPr/>
                    <a:lstStyle/>
                    <a:p>
                      <a:pPr algn="ctr" fontAlgn="ctr"/>
                      <a:r>
                        <a:rPr lang="de-DE" sz="800" b="0" i="0" u="none" strike="noStrike">
                          <a:effectLst/>
                          <a:latin typeface="Arial" panose="020B0604020202020204" pitchFamily="34" charset="0"/>
                        </a:rPr>
                        <a:t>6</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Amt </a:t>
                      </a:r>
                      <a:r>
                        <a:rPr lang="de-DE" sz="800" b="0" i="0" u="none" strike="noStrike" dirty="0" err="1">
                          <a:effectLst/>
                          <a:latin typeface="Arial" panose="020B0604020202020204" pitchFamily="34" charset="0"/>
                        </a:rPr>
                        <a:t>Neverin</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de-DE" sz="800" b="0" i="0" u="none" strike="noStrike">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endParaRPr lang="de-DE" sz="800" b="0" i="0" u="none" strike="noStrike">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98374">
                <a:tc>
                  <a:txBody>
                    <a:bodyPr/>
                    <a:lstStyle/>
                    <a:p>
                      <a:pPr algn="ctr" fontAlgn="ctr"/>
                      <a:r>
                        <a:rPr lang="de-DE" sz="800" b="0" i="0" u="none" strike="noStrike" dirty="0">
                          <a:effectLst/>
                          <a:latin typeface="Arial" panose="020B0604020202020204" pitchFamily="34" charset="0"/>
                        </a:rPr>
                        <a:t>7</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Amt </a:t>
                      </a:r>
                      <a:r>
                        <a:rPr lang="de-DE" sz="800" b="0" i="0" u="none" strike="noStrike" dirty="0" err="1" smtClean="0">
                          <a:effectLst/>
                          <a:latin typeface="Arial" panose="020B0604020202020204" pitchFamily="34" charset="0"/>
                        </a:rPr>
                        <a:t>Demminer</a:t>
                      </a:r>
                      <a:r>
                        <a:rPr lang="de-DE" sz="800" b="0" i="0" u="none" strike="noStrike" dirty="0" smtClean="0">
                          <a:effectLst/>
                          <a:latin typeface="Arial" panose="020B0604020202020204" pitchFamily="34" charset="0"/>
                        </a:rPr>
                        <a:t> Land</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48,44</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26,80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98374">
                <a:tc>
                  <a:txBody>
                    <a:bodyPr/>
                    <a:lstStyle/>
                    <a:p>
                      <a:pPr algn="ctr" fontAlgn="ctr"/>
                      <a:r>
                        <a:rPr lang="de-DE" sz="800" b="0" i="0" u="none" strike="noStrike" dirty="0">
                          <a:effectLst/>
                          <a:latin typeface="Arial" panose="020B0604020202020204" pitchFamily="34" charset="0"/>
                        </a:rPr>
                        <a:t>8</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Amt </a:t>
                      </a:r>
                      <a:r>
                        <a:rPr lang="de-DE" sz="800" b="0" i="0" u="none" strike="noStrike" dirty="0" smtClean="0">
                          <a:effectLst/>
                          <a:latin typeface="Arial" panose="020B0604020202020204" pitchFamily="34" charset="0"/>
                        </a:rPr>
                        <a:t>Malchin am </a:t>
                      </a:r>
                      <a:r>
                        <a:rPr lang="de-DE" sz="800" b="0" i="0" u="none" strike="noStrike" dirty="0" err="1" smtClean="0">
                          <a:effectLst/>
                          <a:latin typeface="Arial" panose="020B0604020202020204" pitchFamily="34" charset="0"/>
                        </a:rPr>
                        <a:t>Kummerower</a:t>
                      </a:r>
                      <a:r>
                        <a:rPr lang="de-DE" sz="800" b="0" i="0" u="none" strike="noStrike" dirty="0" smtClean="0">
                          <a:effectLst/>
                          <a:latin typeface="Arial" panose="020B0604020202020204" pitchFamily="34" charset="0"/>
                        </a:rPr>
                        <a:t> See</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11,00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a:effectLst/>
                          <a:latin typeface="Arial" panose="020B060402020202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98374">
                <a:tc>
                  <a:txBody>
                    <a:bodyPr/>
                    <a:lstStyle/>
                    <a:p>
                      <a:pPr algn="ctr" fontAlgn="ctr"/>
                      <a:r>
                        <a:rPr lang="de-DE" sz="800" b="0" i="0" u="none" strike="noStrike" dirty="0">
                          <a:effectLst/>
                          <a:latin typeface="Arial" panose="020B0604020202020204" pitchFamily="34" charset="0"/>
                        </a:rPr>
                        <a:t>9</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Stadt </a:t>
                      </a:r>
                      <a:r>
                        <a:rPr lang="de-DE" sz="800" b="0" i="0" u="none" strike="noStrike" dirty="0" err="1">
                          <a:effectLst/>
                          <a:latin typeface="Arial" panose="020B0604020202020204" pitchFamily="34" charset="0"/>
                        </a:rPr>
                        <a:t>Dargun</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98374">
                <a:tc>
                  <a:txBody>
                    <a:bodyPr/>
                    <a:lstStyle/>
                    <a:p>
                      <a:pPr algn="ctr" fontAlgn="ctr"/>
                      <a:r>
                        <a:rPr lang="de-DE" sz="800" b="0" i="0" u="none" strike="noStrike" dirty="0">
                          <a:effectLst/>
                          <a:latin typeface="Arial" panose="020B0604020202020204" pitchFamily="34" charset="0"/>
                        </a:rPr>
                        <a:t>10</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Amt Stavenhagen</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de-DE" sz="800" b="0" i="0" u="none" strike="noStrike">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11,00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11,00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6"/>
                  </a:ext>
                </a:extLst>
              </a:tr>
              <a:tr h="198374">
                <a:tc>
                  <a:txBody>
                    <a:bodyPr/>
                    <a:lstStyle/>
                    <a:p>
                      <a:pPr algn="ctr" fontAlgn="ctr"/>
                      <a:r>
                        <a:rPr lang="de-DE" sz="800" b="0" i="0" u="none" strike="noStrike" dirty="0" smtClean="0">
                          <a:effectLst/>
                          <a:latin typeface="Arial" panose="020B0604020202020204" pitchFamily="34" charset="0"/>
                        </a:rPr>
                        <a:t>11*</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Amt Treptower </a:t>
                      </a:r>
                      <a:r>
                        <a:rPr lang="de-DE" sz="800" b="0" i="0" u="none" strike="noStrike" dirty="0" err="1" smtClean="0">
                          <a:effectLst/>
                          <a:latin typeface="Arial" panose="020B0604020202020204" pitchFamily="34" charset="0"/>
                        </a:rPr>
                        <a:t>Tollensewinkel</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0,00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0,000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98374">
                <a:tc>
                  <a:txBody>
                    <a:bodyPr/>
                    <a:lstStyle/>
                    <a:p>
                      <a:pPr algn="ctr" fontAlgn="ctr"/>
                      <a:r>
                        <a:rPr lang="de-DE" sz="800" b="0" i="0" u="none" strike="noStrike" dirty="0" smtClean="0">
                          <a:effectLst/>
                          <a:latin typeface="Arial" panose="020B0604020202020204" pitchFamily="34" charset="0"/>
                        </a:rPr>
                        <a:t>12*</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Am Woldegk</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98374">
                <a:tc>
                  <a:txBody>
                    <a:bodyPr/>
                    <a:lstStyle/>
                    <a:p>
                      <a:pPr algn="ctr" fontAlgn="ctr"/>
                      <a:r>
                        <a:rPr lang="de-DE" sz="800" b="0" i="0" u="none" strike="noStrike" dirty="0">
                          <a:effectLst/>
                          <a:latin typeface="Arial" panose="020B0604020202020204" pitchFamily="34" charset="0"/>
                        </a:rPr>
                        <a:t>13</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Feldberger Seenlandschaft</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98374">
                <a:tc gridSpan="2">
                  <a:txBody>
                    <a:bodyPr/>
                    <a:lstStyle/>
                    <a:p>
                      <a:pPr algn="r" fontAlgn="ctr"/>
                      <a:r>
                        <a:rPr lang="de-DE" sz="400" b="1" i="0" u="none" strike="noStrike">
                          <a:effectLst/>
                          <a:latin typeface="Arial" panose="020B0604020202020204" pitchFamily="34" charset="0"/>
                        </a:rPr>
                        <a:t>gesamt</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lgn="r" fontAlgn="ctr"/>
                      <a:r>
                        <a:rPr lang="de-DE" sz="900" b="1" i="0" u="none" strike="noStrike">
                          <a:effectLst/>
                          <a:latin typeface="Arial" panose="020B0604020202020204" pitchFamily="34" charset="0"/>
                        </a:rPr>
                        <a:t>13</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900" b="1" i="0" u="none" strike="noStrike" dirty="0" smtClean="0">
                          <a:effectLst/>
                          <a:latin typeface="Arial" panose="020B0604020202020204" pitchFamily="34" charset="0"/>
                        </a:rPr>
                        <a:t>26</a:t>
                      </a:r>
                      <a:endParaRPr lang="de-DE" sz="900" b="1"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de-DE" sz="900" b="1" i="0" u="none" strike="noStrike" dirty="0" smtClean="0">
                          <a:effectLst/>
                          <a:latin typeface="Arial" panose="020B0604020202020204" pitchFamily="34" charset="0"/>
                        </a:rPr>
                        <a:t>5</a:t>
                      </a:r>
                      <a:endParaRPr lang="de-DE" sz="900" b="1"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900" b="1" i="0" u="none" strike="noStrike" dirty="0" smtClean="0">
                          <a:effectLst/>
                          <a:latin typeface="Arial" panose="020B0604020202020204" pitchFamily="34" charset="0"/>
                        </a:rPr>
                        <a:t>4</a:t>
                      </a:r>
                      <a:endParaRPr lang="de-DE" sz="900" b="1"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900" b="1" i="0" u="none" strike="noStrike" dirty="0" smtClean="0">
                          <a:effectLst/>
                          <a:latin typeface="Arial" panose="020B0604020202020204" pitchFamily="34" charset="0"/>
                        </a:rPr>
                        <a:t>4</a:t>
                      </a:r>
                      <a:endParaRPr lang="de-DE" sz="900" b="1"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900" b="1" i="0" u="none" strike="noStrike" dirty="0" smtClean="0">
                          <a:effectLst/>
                          <a:latin typeface="Arial" panose="020B0604020202020204" pitchFamily="34" charset="0"/>
                        </a:rPr>
                        <a:t>1</a:t>
                      </a:r>
                      <a:endParaRPr lang="de-DE" sz="900" b="1"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900" b="1" i="0" u="none" strike="noStrike" dirty="0" smtClean="0">
                          <a:effectLst/>
                          <a:latin typeface="Arial" panose="020B0604020202020204" pitchFamily="34" charset="0"/>
                        </a:rPr>
                        <a:t>11</a:t>
                      </a:r>
                      <a:endParaRPr lang="de-DE" sz="900" b="1"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900" b="1" i="0" u="none" strike="noStrike" dirty="0" smtClean="0">
                          <a:effectLst/>
                          <a:latin typeface="Arial" panose="020B0604020202020204" pitchFamily="34" charset="0"/>
                        </a:rPr>
                        <a:t>0</a:t>
                      </a:r>
                      <a:endParaRPr lang="de-DE" sz="900" b="1"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900" b="1" i="0" u="none" strike="noStrike" dirty="0" smtClean="0">
                          <a:effectLst/>
                          <a:latin typeface="Arial" panose="020B0604020202020204" pitchFamily="34" charset="0"/>
                        </a:rPr>
                        <a:t>0</a:t>
                      </a:r>
                      <a:endParaRPr lang="de-DE" sz="900" b="1"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4E7"/>
                    </a:solidFill>
                  </a:tcPr>
                </a:tc>
                <a:tc>
                  <a:txBody>
                    <a:bodyPr/>
                    <a:lstStyle/>
                    <a:p>
                      <a:pPr algn="r" fontAlgn="ctr"/>
                      <a:r>
                        <a:rPr lang="de-DE" sz="900" b="1" i="0" u="none" strike="noStrike" dirty="0" smtClean="0">
                          <a:effectLst/>
                          <a:latin typeface="Arial" panose="020B0604020202020204" pitchFamily="34" charset="0"/>
                        </a:rPr>
                        <a:t>7</a:t>
                      </a:r>
                      <a:endParaRPr lang="de-DE" sz="900" b="1"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900" b="1" i="0" u="none" strike="noStrike" dirty="0" smtClean="0">
                          <a:effectLst/>
                          <a:latin typeface="Arial" panose="020B0604020202020204" pitchFamily="34" charset="0"/>
                        </a:rPr>
                        <a:t>1</a:t>
                      </a:r>
                      <a:endParaRPr lang="de-DE" sz="900" b="1"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900" b="1" i="0" u="none" strike="noStrike" dirty="0" smtClean="0">
                          <a:effectLst/>
                          <a:latin typeface="Arial" panose="020B0604020202020204" pitchFamily="34" charset="0"/>
                        </a:rPr>
                        <a:t>2</a:t>
                      </a:r>
                      <a:endParaRPr lang="de-DE" sz="900" b="1"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900" b="1" i="0" u="none" strike="noStrike" dirty="0" smtClean="0">
                          <a:effectLst/>
                          <a:latin typeface="Arial" panose="020B0604020202020204" pitchFamily="34" charset="0"/>
                        </a:rPr>
                        <a:t>0</a:t>
                      </a:r>
                      <a:endParaRPr lang="de-DE" sz="900" b="1"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4E7"/>
                    </a:solidFill>
                  </a:tcPr>
                </a:tc>
                <a:tc>
                  <a:txBody>
                    <a:bodyPr/>
                    <a:lstStyle/>
                    <a:p>
                      <a:pPr algn="r" fontAlgn="ctr"/>
                      <a:r>
                        <a:rPr lang="de-DE" sz="900" b="1" i="0" u="none" strike="noStrike" dirty="0" smtClean="0">
                          <a:effectLst/>
                          <a:latin typeface="Arial" panose="020B0604020202020204" pitchFamily="34" charset="0"/>
                        </a:rPr>
                        <a:t>1</a:t>
                      </a:r>
                      <a:endParaRPr lang="de-DE" sz="900" b="1"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900" b="1" i="0" u="none" strike="noStrike" dirty="0">
                          <a:effectLst/>
                          <a:latin typeface="Arial" panose="020B0604020202020204" pitchFamily="34" charset="0"/>
                        </a:rPr>
                        <a:t>0</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900" b="1" i="0" u="none" strike="noStrike" dirty="0" smtClean="0">
                          <a:effectLst/>
                          <a:latin typeface="Arial" panose="020B0604020202020204" pitchFamily="34" charset="0"/>
                        </a:rPr>
                        <a:t>1</a:t>
                      </a:r>
                      <a:endParaRPr lang="de-DE" sz="900" b="1"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900" b="1" i="0" u="none" strike="noStrike" dirty="0">
                          <a:effectLst/>
                          <a:latin typeface="Arial" panose="020B0604020202020204" pitchFamily="34" charset="0"/>
                        </a:rPr>
                        <a:t>0</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900" b="1" i="0" u="none" strike="noStrike" dirty="0" smtClean="0">
                          <a:effectLst/>
                          <a:latin typeface="Arial" panose="020B0604020202020204" pitchFamily="34" charset="0"/>
                        </a:rPr>
                        <a:t>0</a:t>
                      </a:r>
                      <a:endParaRPr lang="de-DE" sz="900" b="1"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900" b="1" i="0" u="none" strike="noStrike" dirty="0" smtClean="0">
                          <a:effectLst/>
                          <a:latin typeface="Arial" panose="020B0604020202020204" pitchFamily="34" charset="0"/>
                        </a:rPr>
                        <a:t>267,94</a:t>
                      </a:r>
                      <a:endParaRPr lang="de-DE" sz="900" b="1"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900" b="1" i="0" u="none" strike="noStrike" dirty="0" smtClean="0">
                          <a:effectLst/>
                          <a:latin typeface="Arial" panose="020B0604020202020204" pitchFamily="34" charset="0"/>
                        </a:rPr>
                        <a:t>179,80</a:t>
                      </a:r>
                      <a:endParaRPr lang="de-DE" sz="900" b="1"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20"/>
                  </a:ext>
                </a:extLst>
              </a:tr>
            </a:tbl>
          </a:graphicData>
        </a:graphic>
      </p:graphicFrame>
      <p:sp>
        <p:nvSpPr>
          <p:cNvPr id="3" name="Foliennummernplatzhalter 2"/>
          <p:cNvSpPr>
            <a:spLocks noGrp="1"/>
          </p:cNvSpPr>
          <p:nvPr>
            <p:ph type="sldNum" sz="quarter" idx="12"/>
          </p:nvPr>
        </p:nvSpPr>
        <p:spPr/>
        <p:txBody>
          <a:bodyPr/>
          <a:lstStyle/>
          <a:p>
            <a:fld id="{F82CC617-EC87-4E06-B92D-8D8AF591DFB6}" type="slidenum">
              <a:rPr lang="de-DE" smtClean="0"/>
              <a:t>22</a:t>
            </a:fld>
            <a:endParaRPr lang="de-DE"/>
          </a:p>
        </p:txBody>
      </p:sp>
    </p:spTree>
    <p:extLst>
      <p:ext uri="{BB962C8B-B14F-4D97-AF65-F5344CB8AC3E}">
        <p14:creationId xmlns:p14="http://schemas.microsoft.com/office/powerpoint/2010/main" val="312628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0"/>
            <a:ext cx="8911687" cy="1280890"/>
          </a:xfrm>
        </p:spPr>
        <p:txBody>
          <a:bodyPr/>
          <a:lstStyle/>
          <a:p>
            <a:r>
              <a:rPr lang="de-DE" dirty="0" smtClean="0"/>
              <a:t>Schiedsstellenstatistik 2020</a:t>
            </a:r>
            <a:br>
              <a:rPr lang="de-DE" dirty="0" smtClean="0"/>
            </a:br>
            <a:r>
              <a:rPr lang="de-DE" sz="2800" dirty="0" smtClean="0">
                <a:solidFill>
                  <a:srgbClr val="18CFD8"/>
                </a:solidFill>
              </a:rPr>
              <a:t>Amtsgerichtsbezirk Neubrandenburg</a:t>
            </a:r>
            <a:endParaRPr lang="de-DE" dirty="0">
              <a:solidFill>
                <a:srgbClr val="18CFD8"/>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2719347774"/>
              </p:ext>
            </p:extLst>
          </p:nvPr>
        </p:nvGraphicFramePr>
        <p:xfrm>
          <a:off x="1638298" y="1152907"/>
          <a:ext cx="10299700" cy="5539993"/>
        </p:xfrm>
        <a:graphic>
          <a:graphicData uri="http://schemas.openxmlformats.org/drawingml/2006/table">
            <a:tbl>
              <a:tblPr/>
              <a:tblGrid>
                <a:gridCol w="390171">
                  <a:extLst>
                    <a:ext uri="{9D8B030D-6E8A-4147-A177-3AD203B41FA5}">
                      <a16:colId xmlns:a16="http://schemas.microsoft.com/office/drawing/2014/main" val="20000"/>
                    </a:ext>
                  </a:extLst>
                </a:gridCol>
                <a:gridCol w="1690736">
                  <a:extLst>
                    <a:ext uri="{9D8B030D-6E8A-4147-A177-3AD203B41FA5}">
                      <a16:colId xmlns:a16="http://schemas.microsoft.com/office/drawing/2014/main" val="20001"/>
                    </a:ext>
                  </a:extLst>
                </a:gridCol>
                <a:gridCol w="398298">
                  <a:extLst>
                    <a:ext uri="{9D8B030D-6E8A-4147-A177-3AD203B41FA5}">
                      <a16:colId xmlns:a16="http://schemas.microsoft.com/office/drawing/2014/main" val="20002"/>
                    </a:ext>
                  </a:extLst>
                </a:gridCol>
                <a:gridCol w="349528">
                  <a:extLst>
                    <a:ext uri="{9D8B030D-6E8A-4147-A177-3AD203B41FA5}">
                      <a16:colId xmlns:a16="http://schemas.microsoft.com/office/drawing/2014/main" val="20003"/>
                    </a:ext>
                  </a:extLst>
                </a:gridCol>
                <a:gridCol w="390171">
                  <a:extLst>
                    <a:ext uri="{9D8B030D-6E8A-4147-A177-3AD203B41FA5}">
                      <a16:colId xmlns:a16="http://schemas.microsoft.com/office/drawing/2014/main" val="20004"/>
                    </a:ext>
                  </a:extLst>
                </a:gridCol>
                <a:gridCol w="390171">
                  <a:extLst>
                    <a:ext uri="{9D8B030D-6E8A-4147-A177-3AD203B41FA5}">
                      <a16:colId xmlns:a16="http://schemas.microsoft.com/office/drawing/2014/main" val="20005"/>
                    </a:ext>
                  </a:extLst>
                </a:gridCol>
                <a:gridCol w="390171">
                  <a:extLst>
                    <a:ext uri="{9D8B030D-6E8A-4147-A177-3AD203B41FA5}">
                      <a16:colId xmlns:a16="http://schemas.microsoft.com/office/drawing/2014/main" val="20006"/>
                    </a:ext>
                  </a:extLst>
                </a:gridCol>
                <a:gridCol w="312136">
                  <a:extLst>
                    <a:ext uri="{9D8B030D-6E8A-4147-A177-3AD203B41FA5}">
                      <a16:colId xmlns:a16="http://schemas.microsoft.com/office/drawing/2014/main" val="20007"/>
                    </a:ext>
                  </a:extLst>
                </a:gridCol>
                <a:gridCol w="390171">
                  <a:extLst>
                    <a:ext uri="{9D8B030D-6E8A-4147-A177-3AD203B41FA5}">
                      <a16:colId xmlns:a16="http://schemas.microsoft.com/office/drawing/2014/main" val="20008"/>
                    </a:ext>
                  </a:extLst>
                </a:gridCol>
                <a:gridCol w="390171">
                  <a:extLst>
                    <a:ext uri="{9D8B030D-6E8A-4147-A177-3AD203B41FA5}">
                      <a16:colId xmlns:a16="http://schemas.microsoft.com/office/drawing/2014/main" val="20009"/>
                    </a:ext>
                  </a:extLst>
                </a:gridCol>
                <a:gridCol w="312136">
                  <a:extLst>
                    <a:ext uri="{9D8B030D-6E8A-4147-A177-3AD203B41FA5}">
                      <a16:colId xmlns:a16="http://schemas.microsoft.com/office/drawing/2014/main" val="20010"/>
                    </a:ext>
                  </a:extLst>
                </a:gridCol>
                <a:gridCol w="1112808">
                  <a:extLst>
                    <a:ext uri="{9D8B030D-6E8A-4147-A177-3AD203B41FA5}">
                      <a16:colId xmlns:a16="http://schemas.microsoft.com/office/drawing/2014/main" val="20011"/>
                    </a:ext>
                  </a:extLst>
                </a:gridCol>
                <a:gridCol w="390171">
                  <a:extLst>
                    <a:ext uri="{9D8B030D-6E8A-4147-A177-3AD203B41FA5}">
                      <a16:colId xmlns:a16="http://schemas.microsoft.com/office/drawing/2014/main" val="20012"/>
                    </a:ext>
                  </a:extLst>
                </a:gridCol>
                <a:gridCol w="390171">
                  <a:extLst>
                    <a:ext uri="{9D8B030D-6E8A-4147-A177-3AD203B41FA5}">
                      <a16:colId xmlns:a16="http://schemas.microsoft.com/office/drawing/2014/main" val="20013"/>
                    </a:ext>
                  </a:extLst>
                </a:gridCol>
                <a:gridCol w="312136">
                  <a:extLst>
                    <a:ext uri="{9D8B030D-6E8A-4147-A177-3AD203B41FA5}">
                      <a16:colId xmlns:a16="http://schemas.microsoft.com/office/drawing/2014/main" val="20014"/>
                    </a:ext>
                  </a:extLst>
                </a:gridCol>
                <a:gridCol w="365786">
                  <a:extLst>
                    <a:ext uri="{9D8B030D-6E8A-4147-A177-3AD203B41FA5}">
                      <a16:colId xmlns:a16="http://schemas.microsoft.com/office/drawing/2014/main" val="20015"/>
                    </a:ext>
                  </a:extLst>
                </a:gridCol>
                <a:gridCol w="373913">
                  <a:extLst>
                    <a:ext uri="{9D8B030D-6E8A-4147-A177-3AD203B41FA5}">
                      <a16:colId xmlns:a16="http://schemas.microsoft.com/office/drawing/2014/main" val="20016"/>
                    </a:ext>
                  </a:extLst>
                </a:gridCol>
                <a:gridCol w="373913">
                  <a:extLst>
                    <a:ext uri="{9D8B030D-6E8A-4147-A177-3AD203B41FA5}">
                      <a16:colId xmlns:a16="http://schemas.microsoft.com/office/drawing/2014/main" val="20017"/>
                    </a:ext>
                  </a:extLst>
                </a:gridCol>
                <a:gridCol w="422685">
                  <a:extLst>
                    <a:ext uri="{9D8B030D-6E8A-4147-A177-3AD203B41FA5}">
                      <a16:colId xmlns:a16="http://schemas.microsoft.com/office/drawing/2014/main" val="20018"/>
                    </a:ext>
                  </a:extLst>
                </a:gridCol>
                <a:gridCol w="422685">
                  <a:extLst>
                    <a:ext uri="{9D8B030D-6E8A-4147-A177-3AD203B41FA5}">
                      <a16:colId xmlns:a16="http://schemas.microsoft.com/office/drawing/2014/main" val="20019"/>
                    </a:ext>
                  </a:extLst>
                </a:gridCol>
                <a:gridCol w="365786">
                  <a:extLst>
                    <a:ext uri="{9D8B030D-6E8A-4147-A177-3AD203B41FA5}">
                      <a16:colId xmlns:a16="http://schemas.microsoft.com/office/drawing/2014/main" val="20020"/>
                    </a:ext>
                  </a:extLst>
                </a:gridCol>
                <a:gridCol w="365786">
                  <a:extLst>
                    <a:ext uri="{9D8B030D-6E8A-4147-A177-3AD203B41FA5}">
                      <a16:colId xmlns:a16="http://schemas.microsoft.com/office/drawing/2014/main" val="20021"/>
                    </a:ext>
                  </a:extLst>
                </a:gridCol>
              </a:tblGrid>
              <a:tr h="191297">
                <a:tc gridSpan="9">
                  <a:txBody>
                    <a:bodyPr/>
                    <a:lstStyle/>
                    <a:p>
                      <a:pPr algn="l" fontAlgn="b"/>
                      <a:r>
                        <a:rPr lang="de-DE" sz="800" b="0" i="0" u="none" strike="noStrike" dirty="0">
                          <a:effectLst/>
                          <a:latin typeface="Arial" panose="020B0604020202020204" pitchFamily="34" charset="0"/>
                        </a:rPr>
                        <a:t>Übersicht der Geschäftsergebnisse der Schiedsstellen im Bezirk des Amtsgerichts </a:t>
                      </a:r>
                    </a:p>
                  </a:txBody>
                  <a:tcPr marL="4008" marR="4008" marT="4008" marB="0" anchor="b">
                    <a:lnL>
                      <a:noFill/>
                    </a:lnL>
                    <a:lnR>
                      <a:noFill/>
                    </a:lnR>
                    <a:lnT>
                      <a:noFill/>
                    </a:lnT>
                    <a:lnB>
                      <a:noFill/>
                    </a:lnB>
                    <a:solidFill>
                      <a:srgbClr val="538DD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6">
                  <a:txBody>
                    <a:bodyPr/>
                    <a:lstStyle/>
                    <a:p>
                      <a:pPr algn="ctr" fontAlgn="b"/>
                      <a:r>
                        <a:rPr lang="de-DE" sz="800" b="1" i="0" u="none" strike="noStrike" dirty="0">
                          <a:effectLst/>
                          <a:latin typeface="Arial" panose="020B0604020202020204" pitchFamily="34" charset="0"/>
                        </a:rPr>
                        <a:t>Neubrandenburg</a:t>
                      </a: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solidFill>
                      <a:srgbClr val="538DD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extLst>
                  <a:ext uri="{0D108BD9-81ED-4DB2-BD59-A6C34878D82A}">
                    <a16:rowId xmlns:a16="http://schemas.microsoft.com/office/drawing/2014/main" val="10000"/>
                  </a:ext>
                </a:extLst>
              </a:tr>
              <a:tr h="125628">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extLst>
                  <a:ext uri="{0D108BD9-81ED-4DB2-BD59-A6C34878D82A}">
                    <a16:rowId xmlns:a16="http://schemas.microsoft.com/office/drawing/2014/main" val="10001"/>
                  </a:ext>
                </a:extLst>
              </a:tr>
              <a:tr h="129401">
                <a:tc gridSpan="7">
                  <a:txBody>
                    <a:bodyPr/>
                    <a:lstStyle/>
                    <a:p>
                      <a:pPr algn="l" fontAlgn="b"/>
                      <a:r>
                        <a:rPr lang="de-DE" sz="800" b="0" i="0" u="none" strike="noStrike" dirty="0">
                          <a:effectLst/>
                          <a:latin typeface="Arial" panose="020B0604020202020204" pitchFamily="34" charset="0"/>
                        </a:rPr>
                        <a:t>Zahl der Tätigkeiten außerhalb eines förmlichen Verfahrens</a:t>
                      </a:r>
                    </a:p>
                  </a:txBody>
                  <a:tcPr marL="4008" marR="4008" marT="4008"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ctr" fontAlgn="b"/>
                      <a:endParaRPr lang="de-DE" sz="500" b="1"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ctr" fontAlgn="b"/>
                      <a:r>
                        <a:rPr lang="de-DE" sz="800" b="1" i="0" u="none" strike="noStrike" dirty="0" smtClean="0">
                          <a:effectLst/>
                          <a:latin typeface="Arial" panose="020B0604020202020204" pitchFamily="34" charset="0"/>
                        </a:rPr>
                        <a:t>6</a:t>
                      </a:r>
                      <a:endParaRPr lang="de-DE" sz="800" b="1" i="0" u="none" strike="noStrike" dirty="0">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de-DE" sz="500" b="1" i="0" u="none" strike="noStrike">
                          <a:effectLst/>
                          <a:latin typeface="Arial" panose="020B0604020202020204" pitchFamily="34" charset="0"/>
                        </a:rPr>
                        <a:t> </a:t>
                      </a:r>
                    </a:p>
                  </a:txBody>
                  <a:tcPr marL="4008" marR="4008" marT="4008" marB="0" anchor="b">
                    <a:lnL>
                      <a:noFill/>
                    </a:lnL>
                    <a:lnR>
                      <a:noFill/>
                    </a:lnR>
                    <a:lnT>
                      <a:noFill/>
                    </a:lnT>
                    <a:lnB>
                      <a:noFill/>
                    </a:lnB>
                    <a:solidFill>
                      <a:srgbClr val="FFFFFF"/>
                    </a:solidFill>
                  </a:tcPr>
                </a:tc>
                <a:tc>
                  <a:txBody>
                    <a:bodyPr/>
                    <a:lstStyle/>
                    <a:p>
                      <a:pPr algn="ctr" fontAlgn="b"/>
                      <a:r>
                        <a:rPr lang="de-DE" sz="500" b="1" i="0" u="none" strike="noStrike">
                          <a:effectLst/>
                          <a:latin typeface="Arial" panose="020B0604020202020204" pitchFamily="34" charset="0"/>
                        </a:rPr>
                        <a:t> </a:t>
                      </a:r>
                    </a:p>
                  </a:txBody>
                  <a:tcPr marL="4008" marR="4008" marT="4008" marB="0" anchor="b">
                    <a:lnL>
                      <a:noFill/>
                    </a:lnL>
                    <a:lnR>
                      <a:noFill/>
                    </a:lnR>
                    <a:lnT>
                      <a:noFill/>
                    </a:lnT>
                    <a:lnB>
                      <a:noFill/>
                    </a:lnB>
                    <a:solidFill>
                      <a:srgbClr val="FFFFFF"/>
                    </a:solidFill>
                  </a:tcPr>
                </a:tc>
                <a:tc>
                  <a:txBody>
                    <a:bodyPr/>
                    <a:lstStyle/>
                    <a:p>
                      <a:pPr algn="ctr" fontAlgn="b"/>
                      <a:r>
                        <a:rPr lang="de-DE" sz="500" b="1" i="0" u="none" strike="noStrike">
                          <a:effectLst/>
                          <a:latin typeface="Arial" panose="020B0604020202020204" pitchFamily="34" charset="0"/>
                        </a:rPr>
                        <a:t> </a:t>
                      </a:r>
                    </a:p>
                  </a:txBody>
                  <a:tcPr marL="4008" marR="4008" marT="4008" marB="0" anchor="b">
                    <a:lnL>
                      <a:noFill/>
                    </a:lnL>
                    <a:lnR>
                      <a:noFill/>
                    </a:lnR>
                    <a:lnT>
                      <a:noFill/>
                    </a:lnT>
                    <a:lnB>
                      <a:noFill/>
                    </a:lnB>
                    <a:solidFill>
                      <a:srgbClr val="FFFFFF"/>
                    </a:solidFill>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extLst>
                  <a:ext uri="{0D108BD9-81ED-4DB2-BD59-A6C34878D82A}">
                    <a16:rowId xmlns:a16="http://schemas.microsoft.com/office/drawing/2014/main" val="10002"/>
                  </a:ext>
                </a:extLst>
              </a:tr>
              <a:tr h="125628">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dirty="0">
                        <a:effectLst/>
                        <a:latin typeface="Arial" panose="020B0604020202020204" pitchFamily="34" charset="0"/>
                      </a:endParaRPr>
                    </a:p>
                  </a:txBody>
                  <a:tcPr marL="4008" marR="4008" marT="40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06522">
                <a:tc rowSpan="3">
                  <a:txBody>
                    <a:bodyPr/>
                    <a:lstStyle/>
                    <a:p>
                      <a:pPr algn="ctr" fontAlgn="ctr"/>
                      <a:r>
                        <a:rPr lang="de-DE" sz="500" b="0" i="0" u="none" strike="noStrike" dirty="0">
                          <a:effectLst/>
                          <a:latin typeface="Arial" panose="020B0604020202020204" pitchFamily="34" charset="0"/>
                        </a:rPr>
                        <a:t>Lfd.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Nr.</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500" b="0" i="0" u="none" strike="noStrike" dirty="0">
                          <a:effectLst/>
                          <a:latin typeface="Arial" panose="020B0604020202020204" pitchFamily="34" charset="0"/>
                        </a:rPr>
                        <a:t>Schiedsstellenbereich</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500" b="0" i="0" u="none" strike="noStrike" dirty="0">
                          <a:effectLst/>
                          <a:latin typeface="Arial" panose="020B0604020202020204" pitchFamily="34" charset="0"/>
                        </a:rPr>
                        <a:t>Zahl der Schieds-</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stellen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am</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 Jahres-</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abschluss</a:t>
                      </a:r>
                      <a:endParaRPr lang="de-DE" sz="5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rowSpan="3">
                  <a:txBody>
                    <a:bodyPr/>
                    <a:lstStyle/>
                    <a:p>
                      <a:pPr algn="ctr" fontAlgn="ctr"/>
                      <a:r>
                        <a:rPr lang="de-DE" sz="500" b="0" i="0" u="none" strike="noStrike" dirty="0">
                          <a:effectLst/>
                          <a:latin typeface="Arial" panose="020B0604020202020204" pitchFamily="34" charset="0"/>
                        </a:rPr>
                        <a:t>Zahl der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Schieds-</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personen</a:t>
                      </a:r>
                      <a:r>
                        <a:rPr lang="de-DE" sz="500" b="0" i="0" u="none" strike="noStrike" dirty="0">
                          <a:effectLst/>
                          <a:latin typeface="Arial" panose="020B0604020202020204" pitchFamily="34" charset="0"/>
                        </a:rPr>
                        <a:t> am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Jahres-</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schluss</a:t>
                      </a:r>
                      <a:endParaRPr lang="de-DE" sz="5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4">
                  <a:txBody>
                    <a:bodyPr/>
                    <a:lstStyle/>
                    <a:p>
                      <a:pPr algn="ctr" fontAlgn="ctr"/>
                      <a:r>
                        <a:rPr lang="de-DE" sz="500" b="1" i="0" u="none" strike="noStrike" dirty="0">
                          <a:effectLst/>
                          <a:latin typeface="Arial" panose="020B0604020202020204" pitchFamily="34" charset="0"/>
                        </a:rPr>
                        <a:t>A. Bürgerliche Rechtsstreitigkeiten / Freiwillige </a:t>
                      </a:r>
                      <a:br>
                        <a:rPr lang="de-DE" sz="500" b="1" i="0" u="none" strike="noStrike" dirty="0">
                          <a:effectLst/>
                          <a:latin typeface="Arial" panose="020B0604020202020204" pitchFamily="34" charset="0"/>
                        </a:rPr>
                      </a:br>
                      <a:r>
                        <a:rPr lang="de-DE" sz="500" b="1" i="0" u="none" strike="noStrike" dirty="0">
                          <a:effectLst/>
                          <a:latin typeface="Arial" panose="020B0604020202020204" pitchFamily="34" charset="0"/>
                        </a:rPr>
                        <a:t>außergerichtliche Streitschlichtung</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de-DE"/>
                    </a:p>
                  </a:txBody>
                  <a:tcPr/>
                </a:tc>
                <a:tc hMerge="1">
                  <a:txBody>
                    <a:bodyPr/>
                    <a:lstStyle/>
                    <a:p>
                      <a:endParaRPr lang="de-DE"/>
                    </a:p>
                  </a:txBody>
                  <a:tcPr/>
                </a:tc>
                <a:tc hMerge="1">
                  <a:txBody>
                    <a:bodyPr/>
                    <a:lstStyle/>
                    <a:p>
                      <a:endParaRPr lang="de-DE"/>
                    </a:p>
                  </a:txBody>
                  <a:tcPr/>
                </a:tc>
                <a:tc gridSpan="7">
                  <a:txBody>
                    <a:bodyPr/>
                    <a:lstStyle/>
                    <a:p>
                      <a:pPr algn="ctr" fontAlgn="ctr"/>
                      <a:r>
                        <a:rPr lang="de-DE" sz="500" b="1" i="0" u="none" strike="noStrike" dirty="0">
                          <a:effectLst/>
                          <a:latin typeface="Arial" panose="020B0604020202020204" pitchFamily="34" charset="0"/>
                        </a:rPr>
                        <a:t>B. Bürgerliche Rechtsstreitigkeiten / Obligatorische außergerichtliche Streitschlichtung</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fontAlgn="ctr"/>
                      <a:r>
                        <a:rPr lang="de-DE" sz="500" b="1" i="0" u="none" strike="noStrike" dirty="0">
                          <a:effectLst/>
                          <a:latin typeface="Arial" panose="020B0604020202020204" pitchFamily="34" charset="0"/>
                        </a:rPr>
                        <a:t>C. Strafsachen </a:t>
                      </a:r>
                      <a:br>
                        <a:rPr lang="de-DE" sz="500" b="1" i="0" u="none" strike="noStrike" dirty="0">
                          <a:effectLst/>
                          <a:latin typeface="Arial" panose="020B0604020202020204" pitchFamily="34" charset="0"/>
                        </a:rPr>
                      </a:br>
                      <a:endParaRPr lang="de-DE" sz="500" b="1"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algn="l" fontAlgn="ctr"/>
                      <a:r>
                        <a:rPr lang="de-DE" sz="500" b="0" i="0" u="none" strike="noStrike" dirty="0">
                          <a:effectLst/>
                          <a:latin typeface="Arial" panose="020B0604020202020204" pitchFamily="34" charset="0"/>
                        </a:rPr>
                        <a:t>Summen der Gebühren,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die zugeflossen sind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(in Euro - ohne Dokumentenpauschale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und sonstige Auslagen)</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de-DE"/>
                    </a:p>
                  </a:txBody>
                  <a:tcPr/>
                </a:tc>
                <a:extLst>
                  <a:ext uri="{0D108BD9-81ED-4DB2-BD59-A6C34878D82A}">
                    <a16:rowId xmlns:a16="http://schemas.microsoft.com/office/drawing/2014/main" val="10004"/>
                  </a:ext>
                </a:extLst>
              </a:tr>
              <a:tr h="813729">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rowSpan="2">
                  <a:txBody>
                    <a:bodyPr/>
                    <a:lstStyle/>
                    <a:p>
                      <a:pPr algn="ctr" fontAlgn="ctr"/>
                      <a:r>
                        <a:rPr lang="de-DE" sz="500" b="0" i="0" u="none" strike="noStrike" dirty="0">
                          <a:effectLst/>
                          <a:latin typeface="Arial" panose="020B0604020202020204" pitchFamily="34" charset="0"/>
                        </a:rPr>
                        <a:t>Zahl der Anträge</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auf Schlich-</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tungsver</a:t>
                      </a:r>
                      <a:r>
                        <a:rPr lang="de-DE" sz="500" b="0" i="0" u="none" strike="noStrike" dirty="0">
                          <a:effectLst/>
                          <a:latin typeface="Arial" panose="020B0604020202020204" pitchFamily="34" charset="0"/>
                        </a:rPr>
                        <a:t>-</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handlung</a:t>
                      </a:r>
                      <a:endParaRPr lang="de-DE" sz="5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beide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Parteien 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schienen sind</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durch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Vergleich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erledigten Fälle</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Personen,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gegen die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Ordnungs-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geld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nach § 24 SchStG</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M-V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festgesetzt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worden ist</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de-DE" sz="500" b="0" i="0" u="none" strike="noStrike" dirty="0">
                          <a:effectLst/>
                          <a:latin typeface="Arial" panose="020B0604020202020204" pitchFamily="34" charset="0"/>
                        </a:rPr>
                        <a:t>Zahl der Anträge auf Schlichtungsverhandlung</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davon gemischte Fälle</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de-DE" sz="500" b="0" i="0" u="none" strike="noStrike">
                          <a:effectLst/>
                          <a:latin typeface="Arial" panose="020B0604020202020204" pitchFamily="34" charset="0"/>
                        </a:rPr>
                        <a:t>Zahl der Fälle, in denen beide Parteien erschienen sind</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gridSpan="2">
                  <a:txBody>
                    <a:bodyPr/>
                    <a:lstStyle/>
                    <a:p>
                      <a:pPr algn="ctr" fontAlgn="ctr"/>
                      <a:r>
                        <a:rPr lang="de-DE" sz="500" b="0" i="0" u="none" strike="noStrike">
                          <a:effectLst/>
                          <a:latin typeface="Arial" panose="020B0604020202020204" pitchFamily="34" charset="0"/>
                        </a:rPr>
                        <a:t>Zahl der durch Vergleich erledigten Fälle</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rowSpan="2">
                  <a:txBody>
                    <a:bodyPr/>
                    <a:lstStyle/>
                    <a:p>
                      <a:pPr algn="ctr" fontAlgn="ctr"/>
                      <a:r>
                        <a:rPr lang="de-DE" sz="500" b="0" i="0" u="none" strike="noStrike" dirty="0">
                          <a:effectLst/>
                          <a:latin typeface="Arial" panose="020B0604020202020204" pitchFamily="34" charset="0"/>
                        </a:rPr>
                        <a:t>Zahl der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Anträge auf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Sühne-</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versuch</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759C"/>
                    </a:solidFill>
                  </a:tcPr>
                </a:tc>
                <a:tc rowSpan="2">
                  <a:txBody>
                    <a:bodyPr/>
                    <a:lstStyle/>
                    <a:p>
                      <a:pPr algn="ctr" fontAlgn="ctr"/>
                      <a:r>
                        <a:rPr lang="de-DE" sz="500" b="0" i="0" u="none" strike="noStrike" dirty="0">
                          <a:effectLst/>
                          <a:latin typeface="Arial" panose="020B0604020202020204" pitchFamily="34" charset="0"/>
                        </a:rPr>
                        <a:t>davon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gemischte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Sachen</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500" b="0" i="0" u="none" strike="noStrike" dirty="0">
                          <a:effectLst/>
                          <a:latin typeface="Arial" panose="020B0604020202020204" pitchFamily="34" charset="0"/>
                        </a:rPr>
                        <a:t>Zahl der Fälle,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in denen beide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Parteien er-</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schienen sind</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dirty="0">
                          <a:effectLst/>
                          <a:latin typeface="Arial" panose="020B0604020202020204" pitchFamily="34" charset="0"/>
                        </a:rPr>
                        <a:t>Zahl der Fälle,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in denen der </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Sühnever</a:t>
                      </a:r>
                      <a:r>
                        <a:rPr lang="de-DE" sz="500" b="0" i="0" u="none" strike="noStrike" dirty="0">
                          <a:effectLst/>
                          <a:latin typeface="Arial" panose="020B0604020202020204" pitchFamily="34" charset="0"/>
                        </a:rPr>
                        <a:t>-</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such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Erfolg gehabt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hat</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500" b="0" i="0" u="none" strike="noStrike" dirty="0">
                          <a:effectLst/>
                          <a:latin typeface="Arial" panose="020B0604020202020204" pitchFamily="34" charset="0"/>
                        </a:rPr>
                        <a:t>Zahl der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Personen,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gegen die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Ordnungs-</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geld</a:t>
                      </a:r>
                      <a:r>
                        <a:rPr lang="de-DE" sz="500" b="0" i="0" u="none" strike="noStrike" dirty="0">
                          <a:effectLst/>
                          <a:latin typeface="Arial" panose="020B0604020202020204" pitchFamily="34" charset="0"/>
                        </a:rPr>
                        <a:t> nach</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 24, 35 </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SchStG</a:t>
                      </a:r>
                      <a:r>
                        <a:rPr lang="de-DE" sz="500" b="0" i="0" u="none" strike="noStrike" dirty="0">
                          <a:effectLst/>
                          <a:latin typeface="Arial" panose="020B0604020202020204" pitchFamily="34" charset="0"/>
                        </a:rPr>
                        <a:t> M-V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festgesetzt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worden ist</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dirty="0">
                          <a:effectLst/>
                          <a:latin typeface="Arial" panose="020B0604020202020204" pitchFamily="34" charset="0"/>
                        </a:rPr>
                        <a:t>den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Gemeinden</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rowSpan="2">
                  <a:txBody>
                    <a:bodyPr/>
                    <a:lstStyle/>
                    <a:p>
                      <a:pPr algn="ctr" fontAlgn="ctr"/>
                      <a:r>
                        <a:rPr lang="de-DE" sz="500" b="0" i="0" u="none" strike="noStrike" dirty="0">
                          <a:effectLst/>
                          <a:latin typeface="Arial" panose="020B0604020202020204" pitchFamily="34" charset="0"/>
                        </a:rPr>
                        <a:t>den Schieds-</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stellen</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5"/>
                  </a:ext>
                </a:extLst>
              </a:tr>
              <a:tr h="449692">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fontAlgn="ctr"/>
                      <a:r>
                        <a:rPr lang="de-DE" sz="400" b="0" i="0" u="none" strike="noStrike">
                          <a:effectLst/>
                          <a:latin typeface="Arial" panose="020B0604020202020204" pitchFamily="34" charset="0"/>
                        </a:rPr>
                        <a:t>Nachbar-</a:t>
                      </a:r>
                      <a:br>
                        <a:rPr lang="de-DE" sz="400" b="0" i="0" u="none" strike="noStrike">
                          <a:effectLst/>
                          <a:latin typeface="Arial" panose="020B0604020202020204" pitchFamily="34" charset="0"/>
                        </a:rPr>
                      </a:br>
                      <a:r>
                        <a:rPr lang="de-DE" sz="400" b="0" i="0" u="none" strike="noStrike">
                          <a:effectLst/>
                          <a:latin typeface="Arial" panose="020B0604020202020204" pitchFamily="34" charset="0"/>
                        </a:rPr>
                        <a:t>recht</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400" b="0" i="0" u="none" strike="noStrike">
                          <a:effectLst/>
                          <a:latin typeface="Arial" panose="020B0604020202020204" pitchFamily="34" charset="0"/>
                        </a:rPr>
                        <a:t>Ehrver-</a:t>
                      </a:r>
                      <a:br>
                        <a:rPr lang="de-DE" sz="400" b="0" i="0" u="none" strike="noStrike">
                          <a:effectLst/>
                          <a:latin typeface="Arial" panose="020B0604020202020204" pitchFamily="34" charset="0"/>
                        </a:rPr>
                      </a:br>
                      <a:r>
                        <a:rPr lang="de-DE" sz="400" b="0" i="0" u="none" strike="noStrike">
                          <a:effectLst/>
                          <a:latin typeface="Arial" panose="020B0604020202020204" pitchFamily="34" charset="0"/>
                        </a:rPr>
                        <a:t>letzung</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vMerge="1">
                  <a:txBody>
                    <a:bodyPr/>
                    <a:lstStyle/>
                    <a:p>
                      <a:endParaRPr lang="de-DE"/>
                    </a:p>
                  </a:txBody>
                  <a:tcPr/>
                </a:tc>
                <a:tc>
                  <a:txBody>
                    <a:bodyPr/>
                    <a:lstStyle/>
                    <a:p>
                      <a:pPr algn="ctr" fontAlgn="ctr"/>
                      <a:r>
                        <a:rPr lang="de-DE" sz="400" b="0" i="0" u="none" strike="noStrike" smtClean="0">
                          <a:effectLst/>
                          <a:latin typeface="Arial" panose="020B0604020202020204" pitchFamily="34" charset="0"/>
                        </a:rPr>
                        <a:t>Nachbarrecht</a:t>
                      </a:r>
                      <a:endParaRPr lang="de-DE" sz="400" b="0" i="0" u="none" strike="noStrike">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400" b="0" i="0" u="none" strike="noStrike" dirty="0" smtClean="0">
                          <a:effectLst/>
                          <a:latin typeface="Arial" panose="020B0604020202020204" pitchFamily="34" charset="0"/>
                        </a:rPr>
                        <a:t>Ehrverletzung</a:t>
                      </a:r>
                      <a:endParaRPr lang="de-DE" sz="4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400" b="0" i="0" u="none" strike="noStrike">
                          <a:effectLst/>
                          <a:latin typeface="Arial" panose="020B0604020202020204" pitchFamily="34" charset="0"/>
                        </a:rPr>
                        <a:t>Nachbar-</a:t>
                      </a:r>
                      <a:br>
                        <a:rPr lang="de-DE" sz="400" b="0" i="0" u="none" strike="noStrike">
                          <a:effectLst/>
                          <a:latin typeface="Arial" panose="020B0604020202020204" pitchFamily="34" charset="0"/>
                        </a:rPr>
                      </a:br>
                      <a:r>
                        <a:rPr lang="de-DE" sz="400" b="0" i="0" u="none" strike="noStrike">
                          <a:effectLst/>
                          <a:latin typeface="Arial" panose="020B0604020202020204" pitchFamily="34" charset="0"/>
                        </a:rPr>
                        <a:t>recht</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400" b="0" i="0" u="none" strike="noStrike">
                          <a:effectLst/>
                          <a:latin typeface="Arial" panose="020B0604020202020204" pitchFamily="34" charset="0"/>
                        </a:rPr>
                        <a:t>Ehrver-</a:t>
                      </a:r>
                      <a:br>
                        <a:rPr lang="de-DE" sz="400" b="0" i="0" u="none" strike="noStrike">
                          <a:effectLst/>
                          <a:latin typeface="Arial" panose="020B0604020202020204" pitchFamily="34" charset="0"/>
                        </a:rPr>
                      </a:br>
                      <a:r>
                        <a:rPr lang="de-DE" sz="400" b="0" i="0" u="none" strike="noStrike">
                          <a:effectLst/>
                          <a:latin typeface="Arial" panose="020B0604020202020204" pitchFamily="34" charset="0"/>
                        </a:rPr>
                        <a:t>letzung</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6"/>
                  </a:ext>
                </a:extLst>
              </a:tr>
              <a:tr h="199864">
                <a:tc>
                  <a:txBody>
                    <a:bodyPr/>
                    <a:lstStyle/>
                    <a:p>
                      <a:pPr algn="ctr" fontAlgn="ctr"/>
                      <a:r>
                        <a:rPr lang="de-DE" sz="800" b="1" i="0" u="none" strike="noStrike" dirty="0" smtClean="0">
                          <a:effectLst/>
                          <a:latin typeface="Arial" panose="020B0604020202020204" pitchFamily="34" charset="0"/>
                        </a:rPr>
                        <a:t>1*</a:t>
                      </a:r>
                      <a:endParaRPr lang="de-DE" sz="800" b="1"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Stadt Demmin</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de-DE" sz="800" b="0" i="0" u="none" strike="noStrike">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90,00 €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a:effectLst/>
                          <a:latin typeface="Arial" panose="020B0604020202020204" pitchFamily="34" charset="0"/>
                        </a:rPr>
                        <a:t>45,00 €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7"/>
                  </a:ext>
                </a:extLst>
              </a:tr>
              <a:tr h="199864">
                <a:tc>
                  <a:txBody>
                    <a:bodyPr/>
                    <a:lstStyle/>
                    <a:p>
                      <a:pPr algn="ctr" fontAlgn="ctr"/>
                      <a:r>
                        <a:rPr lang="de-DE" sz="800" b="0" i="0" u="none" strike="noStrike" dirty="0">
                          <a:effectLst/>
                          <a:latin typeface="Arial" panose="020B0604020202020204" pitchFamily="34" charset="0"/>
                        </a:rPr>
                        <a:t>2</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Neubrandenburg I</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21,00 €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a:effectLst/>
                          <a:latin typeface="Arial" panose="020B0604020202020204" pitchFamily="34" charset="0"/>
                        </a:rPr>
                        <a:t>10,50 €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8"/>
                  </a:ext>
                </a:extLst>
              </a:tr>
              <a:tr h="199864">
                <a:tc>
                  <a:txBody>
                    <a:bodyPr/>
                    <a:lstStyle/>
                    <a:p>
                      <a:pPr algn="ctr" fontAlgn="ctr"/>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Neubrandenburg II</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58,00 €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a:effectLst/>
                          <a:latin typeface="Arial" panose="020B0604020202020204" pitchFamily="34" charset="0"/>
                        </a:rPr>
                        <a:t>58,00 €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9"/>
                  </a:ext>
                </a:extLst>
              </a:tr>
              <a:tr h="199864">
                <a:tc>
                  <a:txBody>
                    <a:bodyPr/>
                    <a:lstStyle/>
                    <a:p>
                      <a:pPr algn="ct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Amt </a:t>
                      </a:r>
                      <a:r>
                        <a:rPr lang="de-DE" sz="800" b="0" i="0" u="none" strike="noStrike" dirty="0" err="1">
                          <a:effectLst/>
                          <a:latin typeface="Arial" panose="020B0604020202020204" pitchFamily="34" charset="0"/>
                        </a:rPr>
                        <a:t>Stargarder</a:t>
                      </a:r>
                      <a:r>
                        <a:rPr lang="de-DE" sz="800" b="0" i="0" u="none" strike="noStrike" dirty="0">
                          <a:effectLst/>
                          <a:latin typeface="Arial" panose="020B0604020202020204" pitchFamily="34" charset="0"/>
                        </a:rPr>
                        <a:t> Land</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12,50 €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a:effectLst/>
                          <a:latin typeface="Arial" panose="020B0604020202020204" pitchFamily="34" charset="0"/>
                        </a:rPr>
                        <a:t>12,50 €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0"/>
                  </a:ext>
                </a:extLst>
              </a:tr>
              <a:tr h="199864">
                <a:tc>
                  <a:txBody>
                    <a:bodyPr/>
                    <a:lstStyle/>
                    <a:p>
                      <a:pPr algn="ctr" fontAlgn="ctr"/>
                      <a:r>
                        <a:rPr lang="de-DE" sz="800" b="0" i="0" u="none" strike="noStrike" smtClean="0">
                          <a:effectLst/>
                          <a:latin typeface="Arial" panose="020B0604020202020204" pitchFamily="34" charset="0"/>
                        </a:rPr>
                        <a:t>5*</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Amt Friedland</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16,00 €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a:effectLst/>
                          <a:latin typeface="Arial" panose="020B0604020202020204" pitchFamily="34" charset="0"/>
                        </a:rPr>
                        <a:t>16,00 €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1"/>
                  </a:ext>
                </a:extLst>
              </a:tr>
              <a:tr h="199864">
                <a:tc>
                  <a:txBody>
                    <a:bodyPr/>
                    <a:lstStyle/>
                    <a:p>
                      <a:pPr algn="ctr" fontAlgn="ctr"/>
                      <a:r>
                        <a:rPr lang="de-DE" sz="800" b="0" i="0" u="none" strike="noStrike">
                          <a:effectLst/>
                          <a:latin typeface="Arial" panose="020B0604020202020204" pitchFamily="34" charset="0"/>
                        </a:rPr>
                        <a:t>6</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Amt </a:t>
                      </a:r>
                      <a:r>
                        <a:rPr lang="de-DE" sz="800" b="0" i="0" u="none" strike="noStrike" dirty="0" err="1">
                          <a:effectLst/>
                          <a:latin typeface="Arial" panose="020B0604020202020204" pitchFamily="34" charset="0"/>
                        </a:rPr>
                        <a:t>Neverin</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de-DE" sz="800" b="0" i="0" u="none" strike="noStrike">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de-DE" sz="8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99864">
                <a:tc>
                  <a:txBody>
                    <a:bodyPr/>
                    <a:lstStyle/>
                    <a:p>
                      <a:pPr algn="ctr" fontAlgn="ctr"/>
                      <a:r>
                        <a:rPr lang="de-DE" sz="800" b="0" i="0" u="none" strike="noStrike" dirty="0">
                          <a:effectLst/>
                          <a:latin typeface="Arial" panose="020B0604020202020204" pitchFamily="34" charset="0"/>
                        </a:rPr>
                        <a:t>7</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Amt </a:t>
                      </a:r>
                      <a:r>
                        <a:rPr lang="de-DE" sz="800" b="0" i="0" u="none" strike="noStrike" dirty="0" err="1" smtClean="0">
                          <a:effectLst/>
                          <a:latin typeface="Arial" panose="020B0604020202020204" pitchFamily="34" charset="0"/>
                        </a:rPr>
                        <a:t>Demminer</a:t>
                      </a:r>
                      <a:r>
                        <a:rPr lang="de-DE" sz="800" b="0" i="0" u="none" strike="noStrike" dirty="0" smtClean="0">
                          <a:effectLst/>
                          <a:latin typeface="Arial" panose="020B0604020202020204" pitchFamily="34" charset="0"/>
                        </a:rPr>
                        <a:t> Land</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48,44 €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26,80 €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99864">
                <a:tc>
                  <a:txBody>
                    <a:bodyPr/>
                    <a:lstStyle/>
                    <a:p>
                      <a:pPr algn="ctr" fontAlgn="ctr"/>
                      <a:r>
                        <a:rPr lang="de-DE" sz="800" b="0" i="0" u="none" strike="noStrike" dirty="0">
                          <a:effectLst/>
                          <a:latin typeface="Arial" panose="020B0604020202020204" pitchFamily="34" charset="0"/>
                        </a:rPr>
                        <a:t>8</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Amt </a:t>
                      </a:r>
                      <a:r>
                        <a:rPr lang="de-DE" sz="800" b="0" i="0" u="none" strike="noStrike" dirty="0" smtClean="0">
                          <a:effectLst/>
                          <a:latin typeface="Arial" panose="020B0604020202020204" pitchFamily="34" charset="0"/>
                        </a:rPr>
                        <a:t>Malchin am </a:t>
                      </a:r>
                      <a:r>
                        <a:rPr lang="de-DE" sz="800" b="0" i="0" u="none" strike="noStrike" dirty="0" err="1" smtClean="0">
                          <a:effectLst/>
                          <a:latin typeface="Arial" panose="020B0604020202020204" pitchFamily="34" charset="0"/>
                        </a:rPr>
                        <a:t>Kummerower</a:t>
                      </a:r>
                      <a:r>
                        <a:rPr lang="de-DE" sz="800" b="0" i="0" u="none" strike="noStrike" dirty="0" smtClean="0">
                          <a:effectLst/>
                          <a:latin typeface="Arial" panose="020B0604020202020204" pitchFamily="34" charset="0"/>
                        </a:rPr>
                        <a:t> See</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de-DE" sz="800" b="0" i="0" u="none" strike="noStrike">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11,00 €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a:effectLst/>
                          <a:latin typeface="Arial" panose="020B0604020202020204" pitchFamily="34" charset="0"/>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99864">
                <a:tc>
                  <a:txBody>
                    <a:bodyPr/>
                    <a:lstStyle/>
                    <a:p>
                      <a:pPr algn="ctr" fontAlgn="ctr"/>
                      <a:r>
                        <a:rPr lang="de-DE" sz="800" b="0" i="0" u="none" strike="noStrike" dirty="0">
                          <a:effectLst/>
                          <a:latin typeface="Arial" panose="020B0604020202020204" pitchFamily="34" charset="0"/>
                        </a:rPr>
                        <a:t>9</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Stadt </a:t>
                      </a:r>
                      <a:r>
                        <a:rPr lang="de-DE" sz="800" b="0" i="0" u="none" strike="noStrike" dirty="0" err="1">
                          <a:effectLst/>
                          <a:latin typeface="Arial" panose="020B0604020202020204" pitchFamily="34" charset="0"/>
                        </a:rPr>
                        <a:t>Dargun</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99864">
                <a:tc>
                  <a:txBody>
                    <a:bodyPr/>
                    <a:lstStyle/>
                    <a:p>
                      <a:pPr algn="ctr" fontAlgn="ctr"/>
                      <a:r>
                        <a:rPr lang="de-DE" sz="800" b="0" i="0" u="none" strike="noStrike" dirty="0">
                          <a:effectLst/>
                          <a:latin typeface="Arial" panose="020B0604020202020204" pitchFamily="34" charset="0"/>
                        </a:rPr>
                        <a:t>10</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Amt Stavenhagen</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de-DE" sz="800" b="0" i="0" u="none" strike="noStrike">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11,00 €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a:effectLst/>
                          <a:latin typeface="Arial" panose="020B0604020202020204" pitchFamily="34" charset="0"/>
                        </a:rPr>
                        <a:t>11,00 €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6"/>
                  </a:ext>
                </a:extLst>
              </a:tr>
              <a:tr h="199864">
                <a:tc>
                  <a:txBody>
                    <a:bodyPr/>
                    <a:lstStyle/>
                    <a:p>
                      <a:pPr algn="ctr" fontAlgn="ctr"/>
                      <a:r>
                        <a:rPr lang="de-DE" sz="800" b="0" i="0" u="none" strike="noStrike" dirty="0" smtClean="0">
                          <a:effectLst/>
                          <a:latin typeface="Arial" panose="020B0604020202020204" pitchFamily="34" charset="0"/>
                        </a:rPr>
                        <a:t>11*</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Amt Treptower </a:t>
                      </a:r>
                      <a:r>
                        <a:rPr lang="de-DE" sz="800" b="0" i="0" u="none" strike="noStrike" dirty="0" err="1" smtClean="0">
                          <a:effectLst/>
                          <a:latin typeface="Arial" panose="020B0604020202020204" pitchFamily="34" charset="0"/>
                        </a:rPr>
                        <a:t>Tollensewinkel</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99864">
                <a:tc>
                  <a:txBody>
                    <a:bodyPr/>
                    <a:lstStyle/>
                    <a:p>
                      <a:pPr algn="ctr" fontAlgn="ctr"/>
                      <a:r>
                        <a:rPr lang="de-DE" sz="800" b="0" i="0" u="none" strike="noStrike" dirty="0" smtClean="0">
                          <a:effectLst/>
                          <a:latin typeface="Arial" panose="020B0604020202020204" pitchFamily="34" charset="0"/>
                        </a:rPr>
                        <a:t>12*</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Am Woldegk</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99864">
                <a:tc>
                  <a:txBody>
                    <a:bodyPr/>
                    <a:lstStyle/>
                    <a:p>
                      <a:pPr algn="ctr" fontAlgn="ctr"/>
                      <a:r>
                        <a:rPr lang="de-DE" sz="800" b="0" i="0" u="none" strike="noStrike" dirty="0">
                          <a:effectLst/>
                          <a:latin typeface="Arial" panose="020B0604020202020204" pitchFamily="34" charset="0"/>
                        </a:rPr>
                        <a:t>13</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Feldberger Seenlandschaft</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99864">
                <a:tc gridSpan="2">
                  <a:txBody>
                    <a:bodyPr/>
                    <a:lstStyle/>
                    <a:p>
                      <a:pPr algn="r" fontAlgn="ctr"/>
                      <a:r>
                        <a:rPr lang="de-DE" sz="400" b="1" i="0" u="none" strike="noStrike">
                          <a:effectLst/>
                          <a:latin typeface="Arial" panose="020B0604020202020204" pitchFamily="34" charset="0"/>
                        </a:rPr>
                        <a:t>gesamt</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lgn="r" fontAlgn="ctr"/>
                      <a:r>
                        <a:rPr lang="de-DE" sz="800" b="1" i="0" u="none" strike="noStrike">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1" i="0" u="none" strike="noStrike">
                          <a:effectLst/>
                          <a:latin typeface="Arial" panose="020B060402020202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de-DE" sz="800" b="1" i="0" u="none" strike="noStrike">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dirty="0">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4E7"/>
                    </a:solidFill>
                  </a:tcPr>
                </a:tc>
                <a:tc>
                  <a:txBody>
                    <a:bodyPr/>
                    <a:lstStyle/>
                    <a:p>
                      <a:pPr algn="r" fontAlgn="ctr"/>
                      <a:r>
                        <a:rPr lang="de-DE" sz="800" b="1"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4E7"/>
                    </a:solidFill>
                  </a:tcPr>
                </a:tc>
                <a:tc>
                  <a:txBody>
                    <a:bodyPr/>
                    <a:lstStyle/>
                    <a:p>
                      <a:pPr algn="r" fontAlgn="ctr"/>
                      <a:r>
                        <a:rPr lang="de-DE" sz="800" b="1" i="0" u="none" strike="noStrike">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4E7"/>
                    </a:solidFill>
                  </a:tcPr>
                </a:tc>
                <a:tc>
                  <a:txBody>
                    <a:bodyPr/>
                    <a:lstStyle/>
                    <a:p>
                      <a:pPr algn="r" fontAlgn="ctr"/>
                      <a:r>
                        <a:rPr lang="de-DE" sz="800" b="1" i="0" u="none" strike="noStrike">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1"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800" b="1" i="0" u="none" strike="noStrike" dirty="0">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1"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800" b="1"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1" i="0" u="none" strike="noStrike" dirty="0">
                          <a:effectLst/>
                          <a:latin typeface="Arial" panose="020B0604020202020204" pitchFamily="34" charset="0"/>
                        </a:rPr>
                        <a:t>267,94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1" i="0" u="none" strike="noStrike" dirty="0">
                          <a:effectLst/>
                          <a:latin typeface="Arial" panose="020B0604020202020204" pitchFamily="34" charset="0"/>
                        </a:rPr>
                        <a:t>179,80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20"/>
                  </a:ext>
                </a:extLst>
              </a:tr>
            </a:tbl>
          </a:graphicData>
        </a:graphic>
      </p:graphicFrame>
      <p:sp>
        <p:nvSpPr>
          <p:cNvPr id="3" name="Foliennummernplatzhalter 2"/>
          <p:cNvSpPr>
            <a:spLocks noGrp="1"/>
          </p:cNvSpPr>
          <p:nvPr>
            <p:ph type="sldNum" sz="quarter" idx="12"/>
          </p:nvPr>
        </p:nvSpPr>
        <p:spPr/>
        <p:txBody>
          <a:bodyPr/>
          <a:lstStyle/>
          <a:p>
            <a:fld id="{F82CC617-EC87-4E06-B92D-8D8AF591DFB6}" type="slidenum">
              <a:rPr lang="de-DE" smtClean="0"/>
              <a:t>23</a:t>
            </a:fld>
            <a:endParaRPr lang="de-DE"/>
          </a:p>
        </p:txBody>
      </p:sp>
    </p:spTree>
    <p:extLst>
      <p:ext uri="{BB962C8B-B14F-4D97-AF65-F5344CB8AC3E}">
        <p14:creationId xmlns:p14="http://schemas.microsoft.com/office/powerpoint/2010/main" val="1155332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89212" y="0"/>
            <a:ext cx="8911687" cy="1280890"/>
          </a:xfrm>
        </p:spPr>
        <p:txBody>
          <a:bodyPr/>
          <a:lstStyle/>
          <a:p>
            <a:r>
              <a:rPr lang="de-DE" dirty="0" smtClean="0"/>
              <a:t>Schiedsstellenstatistik 2019</a:t>
            </a:r>
            <a:br>
              <a:rPr lang="de-DE" dirty="0" smtClean="0"/>
            </a:br>
            <a:r>
              <a:rPr lang="de-DE" sz="2800" dirty="0" smtClean="0">
                <a:solidFill>
                  <a:srgbClr val="008000"/>
                </a:solidFill>
              </a:rPr>
              <a:t>Amtsgerichtsbezirk Pasewalk</a:t>
            </a:r>
            <a:endParaRPr lang="de-DE" dirty="0">
              <a:solidFill>
                <a:srgbClr val="008000"/>
              </a:solidFill>
            </a:endParaRPr>
          </a:p>
        </p:txBody>
      </p:sp>
      <p:graphicFrame>
        <p:nvGraphicFramePr>
          <p:cNvPr id="3" name="Tabelle 2"/>
          <p:cNvGraphicFramePr>
            <a:graphicFrameLocks noGrp="1"/>
          </p:cNvGraphicFramePr>
          <p:nvPr>
            <p:extLst>
              <p:ext uri="{D42A27DB-BD31-4B8C-83A1-F6EECF244321}">
                <p14:modId xmlns:p14="http://schemas.microsoft.com/office/powerpoint/2010/main" val="554013748"/>
              </p:ext>
            </p:extLst>
          </p:nvPr>
        </p:nvGraphicFramePr>
        <p:xfrm>
          <a:off x="1725428" y="1137035"/>
          <a:ext cx="10193571" cy="4917677"/>
        </p:xfrm>
        <a:graphic>
          <a:graphicData uri="http://schemas.openxmlformats.org/drawingml/2006/table">
            <a:tbl>
              <a:tblPr/>
              <a:tblGrid>
                <a:gridCol w="415287">
                  <a:extLst>
                    <a:ext uri="{9D8B030D-6E8A-4147-A177-3AD203B41FA5}">
                      <a16:colId xmlns:a16="http://schemas.microsoft.com/office/drawing/2014/main" val="20000"/>
                    </a:ext>
                  </a:extLst>
                </a:gridCol>
                <a:gridCol w="1799579">
                  <a:extLst>
                    <a:ext uri="{9D8B030D-6E8A-4147-A177-3AD203B41FA5}">
                      <a16:colId xmlns:a16="http://schemas.microsoft.com/office/drawing/2014/main" val="20001"/>
                    </a:ext>
                  </a:extLst>
                </a:gridCol>
                <a:gridCol w="423940">
                  <a:extLst>
                    <a:ext uri="{9D8B030D-6E8A-4147-A177-3AD203B41FA5}">
                      <a16:colId xmlns:a16="http://schemas.microsoft.com/office/drawing/2014/main" val="20002"/>
                    </a:ext>
                  </a:extLst>
                </a:gridCol>
                <a:gridCol w="372029">
                  <a:extLst>
                    <a:ext uri="{9D8B030D-6E8A-4147-A177-3AD203B41FA5}">
                      <a16:colId xmlns:a16="http://schemas.microsoft.com/office/drawing/2014/main" val="20003"/>
                    </a:ext>
                  </a:extLst>
                </a:gridCol>
                <a:gridCol w="415287">
                  <a:extLst>
                    <a:ext uri="{9D8B030D-6E8A-4147-A177-3AD203B41FA5}">
                      <a16:colId xmlns:a16="http://schemas.microsoft.com/office/drawing/2014/main" val="20004"/>
                    </a:ext>
                  </a:extLst>
                </a:gridCol>
                <a:gridCol w="415287">
                  <a:extLst>
                    <a:ext uri="{9D8B030D-6E8A-4147-A177-3AD203B41FA5}">
                      <a16:colId xmlns:a16="http://schemas.microsoft.com/office/drawing/2014/main" val="20005"/>
                    </a:ext>
                  </a:extLst>
                </a:gridCol>
                <a:gridCol w="415287">
                  <a:extLst>
                    <a:ext uri="{9D8B030D-6E8A-4147-A177-3AD203B41FA5}">
                      <a16:colId xmlns:a16="http://schemas.microsoft.com/office/drawing/2014/main" val="20006"/>
                    </a:ext>
                  </a:extLst>
                </a:gridCol>
                <a:gridCol w="332231">
                  <a:extLst>
                    <a:ext uri="{9D8B030D-6E8A-4147-A177-3AD203B41FA5}">
                      <a16:colId xmlns:a16="http://schemas.microsoft.com/office/drawing/2014/main" val="20007"/>
                    </a:ext>
                  </a:extLst>
                </a:gridCol>
                <a:gridCol w="415287">
                  <a:extLst>
                    <a:ext uri="{9D8B030D-6E8A-4147-A177-3AD203B41FA5}">
                      <a16:colId xmlns:a16="http://schemas.microsoft.com/office/drawing/2014/main" val="20008"/>
                    </a:ext>
                  </a:extLst>
                </a:gridCol>
                <a:gridCol w="415287">
                  <a:extLst>
                    <a:ext uri="{9D8B030D-6E8A-4147-A177-3AD203B41FA5}">
                      <a16:colId xmlns:a16="http://schemas.microsoft.com/office/drawing/2014/main" val="20009"/>
                    </a:ext>
                  </a:extLst>
                </a:gridCol>
                <a:gridCol w="332231">
                  <a:extLst>
                    <a:ext uri="{9D8B030D-6E8A-4147-A177-3AD203B41FA5}">
                      <a16:colId xmlns:a16="http://schemas.microsoft.com/office/drawing/2014/main" val="20010"/>
                    </a:ext>
                  </a:extLst>
                </a:gridCol>
                <a:gridCol w="415287">
                  <a:extLst>
                    <a:ext uri="{9D8B030D-6E8A-4147-A177-3AD203B41FA5}">
                      <a16:colId xmlns:a16="http://schemas.microsoft.com/office/drawing/2014/main" val="20011"/>
                    </a:ext>
                  </a:extLst>
                </a:gridCol>
                <a:gridCol w="415287">
                  <a:extLst>
                    <a:ext uri="{9D8B030D-6E8A-4147-A177-3AD203B41FA5}">
                      <a16:colId xmlns:a16="http://schemas.microsoft.com/office/drawing/2014/main" val="20012"/>
                    </a:ext>
                  </a:extLst>
                </a:gridCol>
                <a:gridCol w="415287">
                  <a:extLst>
                    <a:ext uri="{9D8B030D-6E8A-4147-A177-3AD203B41FA5}">
                      <a16:colId xmlns:a16="http://schemas.microsoft.com/office/drawing/2014/main" val="20013"/>
                    </a:ext>
                  </a:extLst>
                </a:gridCol>
                <a:gridCol w="332231">
                  <a:extLst>
                    <a:ext uri="{9D8B030D-6E8A-4147-A177-3AD203B41FA5}">
                      <a16:colId xmlns:a16="http://schemas.microsoft.com/office/drawing/2014/main" val="20014"/>
                    </a:ext>
                  </a:extLst>
                </a:gridCol>
                <a:gridCol w="389331">
                  <a:extLst>
                    <a:ext uri="{9D8B030D-6E8A-4147-A177-3AD203B41FA5}">
                      <a16:colId xmlns:a16="http://schemas.microsoft.com/office/drawing/2014/main" val="20015"/>
                    </a:ext>
                  </a:extLst>
                </a:gridCol>
                <a:gridCol w="397983">
                  <a:extLst>
                    <a:ext uri="{9D8B030D-6E8A-4147-A177-3AD203B41FA5}">
                      <a16:colId xmlns:a16="http://schemas.microsoft.com/office/drawing/2014/main" val="20016"/>
                    </a:ext>
                  </a:extLst>
                </a:gridCol>
                <a:gridCol w="397983">
                  <a:extLst>
                    <a:ext uri="{9D8B030D-6E8A-4147-A177-3AD203B41FA5}">
                      <a16:colId xmlns:a16="http://schemas.microsoft.com/office/drawing/2014/main" val="20017"/>
                    </a:ext>
                  </a:extLst>
                </a:gridCol>
                <a:gridCol w="449894">
                  <a:extLst>
                    <a:ext uri="{9D8B030D-6E8A-4147-A177-3AD203B41FA5}">
                      <a16:colId xmlns:a16="http://schemas.microsoft.com/office/drawing/2014/main" val="20018"/>
                    </a:ext>
                  </a:extLst>
                </a:gridCol>
                <a:gridCol w="449894">
                  <a:extLst>
                    <a:ext uri="{9D8B030D-6E8A-4147-A177-3AD203B41FA5}">
                      <a16:colId xmlns:a16="http://schemas.microsoft.com/office/drawing/2014/main" val="20019"/>
                    </a:ext>
                  </a:extLst>
                </a:gridCol>
                <a:gridCol w="389331">
                  <a:extLst>
                    <a:ext uri="{9D8B030D-6E8A-4147-A177-3AD203B41FA5}">
                      <a16:colId xmlns:a16="http://schemas.microsoft.com/office/drawing/2014/main" val="20020"/>
                    </a:ext>
                  </a:extLst>
                </a:gridCol>
                <a:gridCol w="389331">
                  <a:extLst>
                    <a:ext uri="{9D8B030D-6E8A-4147-A177-3AD203B41FA5}">
                      <a16:colId xmlns:a16="http://schemas.microsoft.com/office/drawing/2014/main" val="20021"/>
                    </a:ext>
                  </a:extLst>
                </a:gridCol>
              </a:tblGrid>
              <a:tr h="222224">
                <a:tc gridSpan="9">
                  <a:txBody>
                    <a:bodyPr/>
                    <a:lstStyle/>
                    <a:p>
                      <a:pPr algn="l" fontAlgn="b"/>
                      <a:r>
                        <a:rPr lang="de-DE" sz="800" b="0" i="0" u="none" strike="noStrike" dirty="0">
                          <a:effectLst/>
                          <a:latin typeface="Arial" panose="020B0604020202020204" pitchFamily="34" charset="0"/>
                        </a:rPr>
                        <a:t>Übersicht der Geschäftsergebnisse der Schiedsstellen im Bezirk des Amtsgerichts </a:t>
                      </a:r>
                    </a:p>
                  </a:txBody>
                  <a:tcPr marL="4576" marR="4576" marT="4576" marB="0" anchor="b">
                    <a:lnL>
                      <a:noFill/>
                    </a:lnL>
                    <a:lnR>
                      <a:noFill/>
                    </a:lnR>
                    <a:lnT>
                      <a:noFill/>
                    </a:lnT>
                    <a:lnB>
                      <a:noFill/>
                    </a:lnB>
                    <a:solidFill>
                      <a:srgbClr val="9BBB5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6">
                  <a:txBody>
                    <a:bodyPr/>
                    <a:lstStyle/>
                    <a:p>
                      <a:pPr algn="ctr" fontAlgn="t"/>
                      <a:endParaRPr lang="de-DE" sz="800" b="1" i="0" u="none" strike="noStrike" dirty="0" smtClean="0">
                        <a:effectLst/>
                        <a:latin typeface="Arial" panose="020B0604020202020204" pitchFamily="34" charset="0"/>
                      </a:endParaRPr>
                    </a:p>
                    <a:p>
                      <a:pPr algn="ctr" fontAlgn="t"/>
                      <a:r>
                        <a:rPr lang="de-DE" sz="800" b="1" i="0" u="none" strike="noStrike" dirty="0" smtClean="0">
                          <a:effectLst/>
                          <a:latin typeface="Arial" panose="020B0604020202020204" pitchFamily="34" charset="0"/>
                        </a:rPr>
                        <a:t>Pasewalk</a:t>
                      </a:r>
                      <a:endParaRPr lang="de-DE" sz="800" b="1" i="0" u="none" strike="noStrike" dirty="0">
                        <a:effectLst/>
                        <a:latin typeface="Arial" panose="020B0604020202020204" pitchFamily="34" charset="0"/>
                      </a:endParaRPr>
                    </a:p>
                  </a:txBody>
                  <a:tcPr marL="4576" marR="4576" marT="4576" marB="0">
                    <a:lnL>
                      <a:noFill/>
                    </a:lnL>
                    <a:lnR>
                      <a:noFill/>
                    </a:lnR>
                    <a:lnT>
                      <a:noFill/>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0"/>
                  </a:ext>
                </a:extLst>
              </a:tr>
              <a:tr h="145938">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1"/>
                  </a:ext>
                </a:extLst>
              </a:tr>
              <a:tr h="145938">
                <a:tc gridSpan="7">
                  <a:txBody>
                    <a:bodyPr/>
                    <a:lstStyle/>
                    <a:p>
                      <a:pPr algn="l" fontAlgn="b"/>
                      <a:r>
                        <a:rPr lang="de-DE" sz="800" b="0" i="0" u="none" strike="noStrike" dirty="0">
                          <a:effectLst/>
                          <a:latin typeface="Arial" panose="020B0604020202020204" pitchFamily="34" charset="0"/>
                        </a:rPr>
                        <a:t>Zahl der Tätigkeiten außerhalb eines förmlichen Verfahrens</a:t>
                      </a:r>
                    </a:p>
                  </a:txBody>
                  <a:tcPr marL="4576" marR="4576" marT="4576"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ctr" fontAlgn="b"/>
                      <a:endParaRPr lang="de-DE" sz="600" b="1"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ctr" fontAlgn="b"/>
                      <a:r>
                        <a:rPr lang="de-DE" sz="800" b="1" i="0" u="none" strike="noStrike" dirty="0" smtClean="0">
                          <a:effectLst/>
                          <a:latin typeface="Arial" panose="020B0604020202020204" pitchFamily="34" charset="0"/>
                        </a:rPr>
                        <a:t>6</a:t>
                      </a:r>
                      <a:endParaRPr lang="de-DE" sz="800" b="1" i="0" u="none" strike="noStrike" dirty="0">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de-DE" sz="600" b="1" i="0" u="none" strike="noStrike">
                          <a:effectLst/>
                          <a:latin typeface="Arial" panose="020B0604020202020204" pitchFamily="34" charset="0"/>
                        </a:rPr>
                        <a:t> </a:t>
                      </a:r>
                    </a:p>
                  </a:txBody>
                  <a:tcPr marL="4576" marR="4576" marT="4576" marB="0" anchor="b">
                    <a:lnL>
                      <a:noFill/>
                    </a:lnL>
                    <a:lnR>
                      <a:noFill/>
                    </a:lnR>
                    <a:lnT>
                      <a:noFill/>
                    </a:lnT>
                    <a:lnB>
                      <a:noFill/>
                    </a:lnB>
                    <a:solidFill>
                      <a:srgbClr val="FFFFFF"/>
                    </a:solidFill>
                  </a:tcPr>
                </a:tc>
                <a:tc>
                  <a:txBody>
                    <a:bodyPr/>
                    <a:lstStyle/>
                    <a:p>
                      <a:pPr algn="ctr" fontAlgn="b"/>
                      <a:r>
                        <a:rPr lang="de-DE" sz="600" b="1" i="0" u="none" strike="noStrike">
                          <a:effectLst/>
                          <a:latin typeface="Arial" panose="020B0604020202020204" pitchFamily="34" charset="0"/>
                        </a:rPr>
                        <a:t> </a:t>
                      </a:r>
                    </a:p>
                  </a:txBody>
                  <a:tcPr marL="4576" marR="4576" marT="4576" marB="0" anchor="b">
                    <a:lnL>
                      <a:noFill/>
                    </a:lnL>
                    <a:lnR>
                      <a:noFill/>
                    </a:lnR>
                    <a:lnT>
                      <a:noFill/>
                    </a:lnT>
                    <a:lnB>
                      <a:noFill/>
                    </a:lnB>
                    <a:solidFill>
                      <a:srgbClr val="FFFFFF"/>
                    </a:solidFill>
                  </a:tcPr>
                </a:tc>
                <a:tc>
                  <a:txBody>
                    <a:bodyPr/>
                    <a:lstStyle/>
                    <a:p>
                      <a:pPr algn="ctr" fontAlgn="b"/>
                      <a:r>
                        <a:rPr lang="de-DE" sz="600" b="1" i="0" u="none" strike="noStrike">
                          <a:effectLst/>
                          <a:latin typeface="Arial" panose="020B0604020202020204" pitchFamily="34" charset="0"/>
                        </a:rPr>
                        <a:t> </a:t>
                      </a:r>
                    </a:p>
                  </a:txBody>
                  <a:tcPr marL="4576" marR="4576" marT="4576" marB="0" anchor="b">
                    <a:lnL>
                      <a:noFill/>
                    </a:lnL>
                    <a:lnR>
                      <a:noFill/>
                    </a:lnR>
                    <a:lnT>
                      <a:noFill/>
                    </a:lnT>
                    <a:lnB>
                      <a:noFill/>
                    </a:lnB>
                    <a:solidFill>
                      <a:srgbClr val="FFFFFF"/>
                    </a:solidFill>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2"/>
                  </a:ext>
                </a:extLst>
              </a:tr>
              <a:tr h="145938">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53079">
                <a:tc rowSpan="3">
                  <a:txBody>
                    <a:bodyPr/>
                    <a:lstStyle/>
                    <a:p>
                      <a:pPr algn="ctr" fontAlgn="ctr"/>
                      <a:r>
                        <a:rPr lang="de-DE" sz="500" b="0" i="0" u="none" strike="noStrike">
                          <a:effectLst/>
                          <a:latin typeface="Arial" panose="020B0604020202020204" pitchFamily="34" charset="0"/>
                        </a:rPr>
                        <a:t>Lfd.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Nr.</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500" b="0" i="0" u="none" strike="noStrike">
                          <a:effectLst/>
                          <a:latin typeface="Arial" panose="020B0604020202020204" pitchFamily="34" charset="0"/>
                        </a:rPr>
                        <a:t>Schiedsstellenbereich</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500" b="0" i="0" u="none" strike="noStrike">
                          <a:effectLst/>
                          <a:latin typeface="Arial" panose="020B0604020202020204" pitchFamily="34" charset="0"/>
                        </a:rPr>
                        <a:t>Zahl der Schieds-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stellen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am</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Jahres-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abschluss</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rowSpan="3">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Schieds-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personen am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Jahres-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schluss</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4">
                  <a:txBody>
                    <a:bodyPr/>
                    <a:lstStyle/>
                    <a:p>
                      <a:pPr algn="ctr" fontAlgn="ctr"/>
                      <a:r>
                        <a:rPr lang="de-DE" sz="500" b="1" i="0" u="none" strike="noStrike">
                          <a:effectLst/>
                          <a:latin typeface="Arial" panose="020B0604020202020204" pitchFamily="34" charset="0"/>
                        </a:rPr>
                        <a:t>A. Bürgerliche Rechtsstreitigkeiten / Freiwillige </a:t>
                      </a:r>
                      <a:br>
                        <a:rPr lang="de-DE" sz="500" b="1" i="0" u="none" strike="noStrike">
                          <a:effectLst/>
                          <a:latin typeface="Arial" panose="020B0604020202020204" pitchFamily="34" charset="0"/>
                        </a:rPr>
                      </a:br>
                      <a:r>
                        <a:rPr lang="de-DE" sz="500" b="1" i="0" u="none" strike="noStrike">
                          <a:effectLst/>
                          <a:latin typeface="Arial" panose="020B0604020202020204" pitchFamily="34" charset="0"/>
                        </a:rPr>
                        <a:t>außergerichtliche Streitschlichtung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de-DE"/>
                    </a:p>
                  </a:txBody>
                  <a:tcPr/>
                </a:tc>
                <a:tc hMerge="1">
                  <a:txBody>
                    <a:bodyPr/>
                    <a:lstStyle/>
                    <a:p>
                      <a:endParaRPr lang="de-DE"/>
                    </a:p>
                  </a:txBody>
                  <a:tcPr/>
                </a:tc>
                <a:tc hMerge="1">
                  <a:txBody>
                    <a:bodyPr/>
                    <a:lstStyle/>
                    <a:p>
                      <a:endParaRPr lang="de-DE"/>
                    </a:p>
                  </a:txBody>
                  <a:tcPr/>
                </a:tc>
                <a:tc gridSpan="7">
                  <a:txBody>
                    <a:bodyPr/>
                    <a:lstStyle/>
                    <a:p>
                      <a:pPr algn="ctr" fontAlgn="ctr"/>
                      <a:r>
                        <a:rPr lang="de-DE" sz="500" b="1" i="0" u="none" strike="noStrike">
                          <a:effectLst/>
                          <a:latin typeface="Arial" panose="020B0604020202020204" pitchFamily="34" charset="0"/>
                        </a:rPr>
                        <a:t>B. Bürgerliche Rechtsstreitigkeiten / Obligatorische außergerichtliche Streitschlichtung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fontAlgn="ctr"/>
                      <a:r>
                        <a:rPr lang="de-DE" sz="500" b="1" i="0" u="none" strike="noStrike">
                          <a:effectLst/>
                          <a:latin typeface="Arial" panose="020B0604020202020204" pitchFamily="34" charset="0"/>
                        </a:rPr>
                        <a:t>C. Strafsachen </a:t>
                      </a:r>
                      <a:br>
                        <a:rPr lang="de-DE" sz="500" b="1" i="0" u="none" strike="noStrike">
                          <a:effectLst/>
                          <a:latin typeface="Arial" panose="020B0604020202020204" pitchFamily="34" charset="0"/>
                        </a:rPr>
                      </a:br>
                      <a:endParaRPr lang="de-DE" sz="500" b="1" i="0" u="none" strike="noStrike">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algn="l" fontAlgn="ctr"/>
                      <a:r>
                        <a:rPr lang="de-DE" sz="500" b="0" i="0" u="none" strike="noStrike">
                          <a:effectLst/>
                          <a:latin typeface="Arial" panose="020B0604020202020204" pitchFamily="34" charset="0"/>
                        </a:rPr>
                        <a:t>Summen der Gebühren,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die zugeflossen sind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Euro - ohne Dokumentenpauschale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und sonstige Auslagen)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de-DE"/>
                    </a:p>
                  </a:txBody>
                  <a:tcPr/>
                </a:tc>
                <a:extLst>
                  <a:ext uri="{0D108BD9-81ED-4DB2-BD59-A6C34878D82A}">
                    <a16:rowId xmlns:a16="http://schemas.microsoft.com/office/drawing/2014/main" val="10004"/>
                  </a:ext>
                </a:extLst>
              </a:tr>
              <a:tr h="945283">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Zahl der Anträge</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auf Schlich-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tungsver-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handlung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beide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Parteien 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durch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Vergleich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erledigten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Personen,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gegen die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Ordnungs-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geld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nach § 24 SchStG</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M-V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festgesetzt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worden ist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de-DE" sz="500" b="0" i="0" u="none" strike="noStrike">
                          <a:effectLst/>
                          <a:latin typeface="Arial" panose="020B0604020202020204" pitchFamily="34" charset="0"/>
                        </a:rPr>
                        <a:t>Zahl der Anträge auf Schlichtungsverhandlung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davon gemischte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de-DE" sz="500" b="0" i="0" u="none" strike="noStrike">
                          <a:effectLst/>
                          <a:latin typeface="Arial" panose="020B0604020202020204" pitchFamily="34" charset="0"/>
                        </a:rPr>
                        <a:t>Zahl der Fälle, in denen beide Parteien erschienen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gridSpan="2">
                  <a:txBody>
                    <a:bodyPr/>
                    <a:lstStyle/>
                    <a:p>
                      <a:pPr algn="ctr" fontAlgn="ctr"/>
                      <a:r>
                        <a:rPr lang="de-DE" sz="500" b="0" i="0" u="none" strike="noStrike">
                          <a:effectLst/>
                          <a:latin typeface="Arial" panose="020B0604020202020204" pitchFamily="34" charset="0"/>
                        </a:rPr>
                        <a:t>Zahl der durch Vergleich erledigten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Anträge auf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Sühne-</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versuch</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davon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gemischte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Sachen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beide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Parteien 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Sühnever-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such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Erfolg gehabt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hat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Personen,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gegen die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Ordnungs-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geld nach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24, 35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SchStG M-V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festgesetzt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worden ist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500" b="0" i="0" u="none" strike="noStrike">
                          <a:effectLst/>
                          <a:latin typeface="Arial" panose="020B0604020202020204" pitchFamily="34" charset="0"/>
                        </a:rPr>
                        <a:t>den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Gemeinden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rowSpan="2">
                  <a:txBody>
                    <a:bodyPr/>
                    <a:lstStyle/>
                    <a:p>
                      <a:pPr algn="ctr" fontAlgn="ctr"/>
                      <a:r>
                        <a:rPr lang="de-DE" sz="500" b="0" i="0" u="none" strike="noStrike">
                          <a:effectLst/>
                          <a:latin typeface="Arial" panose="020B0604020202020204" pitchFamily="34" charset="0"/>
                        </a:rPr>
                        <a:t>den Schieds-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stellen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5"/>
                  </a:ext>
                </a:extLst>
              </a:tr>
              <a:tr h="607860">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fontAlgn="ctr"/>
                      <a:r>
                        <a:rPr lang="de-DE" sz="500" b="0" i="0" u="none" strike="noStrike">
                          <a:effectLst/>
                          <a:latin typeface="Arial" panose="020B0604020202020204" pitchFamily="34" charset="0"/>
                        </a:rPr>
                        <a:t>Nachbar-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Ehrver-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letzung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tc>
                  <a:txBody>
                    <a:bodyPr/>
                    <a:lstStyle/>
                    <a:p>
                      <a:pPr algn="ctr" fontAlgn="ctr"/>
                      <a:r>
                        <a:rPr lang="de-DE" sz="500" b="0" i="0" u="none" strike="noStrike">
                          <a:effectLst/>
                          <a:latin typeface="Arial" panose="020B0604020202020204" pitchFamily="34" charset="0"/>
                        </a:rPr>
                        <a:t>Nachbar-recht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Ehrver-letzung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500" b="0" i="0" u="none" strike="noStrike">
                          <a:effectLst/>
                          <a:latin typeface="Arial" panose="020B0604020202020204" pitchFamily="34" charset="0"/>
                        </a:rPr>
                        <a:t>Nachbar-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Ehrver-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letzung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6"/>
                  </a:ext>
                </a:extLst>
              </a:tr>
              <a:tr h="232175">
                <a:tc>
                  <a:txBody>
                    <a:bodyPr/>
                    <a:lstStyle/>
                    <a:p>
                      <a:pPr algn="ctr" fontAlgn="ctr"/>
                      <a:r>
                        <a:rPr lang="de-DE" sz="800" b="0" i="0" u="none" strike="noStrike" dirty="0">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a:effectLst/>
                          <a:latin typeface="Arial" panose="020B0604020202020204" pitchFamily="34" charset="0"/>
                        </a:rPr>
                        <a:t>Amt Löcknitz-Penkun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de-DE" sz="800" b="0" i="0" u="none" strike="noStrike">
                          <a:effectLst/>
                          <a:latin typeface="Arial" panose="020B0604020202020204" pitchFamily="34" charset="0"/>
                        </a:rPr>
                        <a:t>2</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0,00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0,00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32175">
                <a:tc>
                  <a:txBody>
                    <a:bodyPr/>
                    <a:lstStyle/>
                    <a:p>
                      <a:pPr algn="ctr" fontAlgn="ctr"/>
                      <a:r>
                        <a:rPr lang="de-DE" sz="800" b="0" i="0" u="none" strike="noStrike">
                          <a:effectLst/>
                          <a:latin typeface="Arial" panose="020B0604020202020204" pitchFamily="34" charset="0"/>
                        </a:rPr>
                        <a:t>2</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err="1" smtClean="0">
                          <a:effectLst/>
                          <a:latin typeface="Arial" panose="020B0604020202020204" pitchFamily="34" charset="0"/>
                        </a:rPr>
                        <a:t>Strasburg</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ctr"/>
                      <a:r>
                        <a:rPr lang="de-DE" sz="800" b="0" i="0" u="none" strike="noStrike">
                          <a:effectLst/>
                          <a:latin typeface="Arial" panose="020B0604020202020204" pitchFamily="34" charset="0"/>
                        </a:rPr>
                        <a:t>2</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0,00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0,00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32175">
                <a:tc>
                  <a:txBody>
                    <a:bodyPr/>
                    <a:lstStyle/>
                    <a:p>
                      <a:pPr algn="ctr" fontAlgn="ctr"/>
                      <a:r>
                        <a:rPr lang="de-DE" sz="800" b="0" i="0" u="none" strike="noStrike">
                          <a:effectLst/>
                          <a:latin typeface="Arial" panose="020B0604020202020204" pitchFamily="34" charset="0"/>
                        </a:rPr>
                        <a:t>3</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Anklam</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0" i="0" u="none" strike="noStrike">
                          <a:effectLst/>
                          <a:latin typeface="Arial" panose="020B0604020202020204" pitchFamily="34" charset="0"/>
                        </a:rPr>
                        <a:t>2</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37,50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12,50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9"/>
                  </a:ext>
                </a:extLst>
              </a:tr>
              <a:tr h="232175">
                <a:tc>
                  <a:txBody>
                    <a:bodyPr/>
                    <a:lstStyle/>
                    <a:p>
                      <a:pPr algn="ctr" fontAlgn="ctr"/>
                      <a:r>
                        <a:rPr lang="de-DE" sz="800" b="0" i="0" u="none" strike="noStrike">
                          <a:effectLst/>
                          <a:latin typeface="Arial" panose="020B0604020202020204" pitchFamily="34" charset="0"/>
                        </a:rPr>
                        <a:t>4</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Pasewalk</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de-DE" sz="800" b="0" i="0" u="none" strike="noStrike" dirty="0">
                          <a:effectLst/>
                          <a:latin typeface="Arial" panose="020B0604020202020204" pitchFamily="34" charset="0"/>
                        </a:rPr>
                        <a:t>2</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0,00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0,00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32175">
                <a:tc>
                  <a:txBody>
                    <a:bodyPr/>
                    <a:lstStyle/>
                    <a:p>
                      <a:pPr algn="ctr" fontAlgn="ctr"/>
                      <a:r>
                        <a:rPr lang="de-DE" sz="800" b="0" i="0" u="none" strike="noStrike" dirty="0" smtClean="0">
                          <a:effectLst/>
                          <a:latin typeface="Arial" panose="020B0604020202020204" pitchFamily="34" charset="0"/>
                        </a:rPr>
                        <a:t>5</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Uecker-Randow</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2</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0,00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0,00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32175">
                <a:tc>
                  <a:txBody>
                    <a:bodyPr/>
                    <a:lstStyle/>
                    <a:p>
                      <a:pPr algn="ctr" fontAlgn="ctr"/>
                      <a:r>
                        <a:rPr lang="de-DE" sz="800" b="0" i="0" u="none" strike="noStrike" dirty="0" smtClean="0">
                          <a:effectLst/>
                          <a:latin typeface="Arial" panose="020B0604020202020204" pitchFamily="34" charset="0"/>
                        </a:rPr>
                        <a:t>6</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Stettiner Haff</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r" fontAlgn="ctr"/>
                      <a:r>
                        <a:rPr lang="de-DE" sz="800" b="0" i="0" u="none" strike="noStrike">
                          <a:effectLst/>
                          <a:latin typeface="Arial" panose="020B0604020202020204" pitchFamily="34" charset="0"/>
                        </a:rPr>
                        <a:t>2</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r" fontAlgn="ctr"/>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solidFill>
                            <a:schemeClr val="tx1"/>
                          </a:solidFill>
                          <a:effectLst/>
                          <a:latin typeface="Arial" panose="020B0604020202020204" pitchFamily="34" charset="0"/>
                        </a:rPr>
                        <a:t>3</a:t>
                      </a:r>
                      <a:endParaRPr lang="de-DE" sz="800" b="0" i="0" u="none" strike="noStrike" dirty="0">
                        <a:solidFill>
                          <a:schemeClr val="tx1"/>
                        </a:solidFill>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solidFill>
                            <a:schemeClr val="tx1"/>
                          </a:solidFill>
                          <a:effectLst/>
                          <a:latin typeface="Arial" panose="020B0604020202020204" pitchFamily="34" charset="0"/>
                        </a:rPr>
                        <a:t>3</a:t>
                      </a:r>
                      <a:endParaRPr lang="de-DE" sz="800" b="0" i="0" u="none" strike="noStrike" dirty="0">
                        <a:solidFill>
                          <a:schemeClr val="tx1"/>
                        </a:solidFill>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solidFill>
                            <a:schemeClr val="tx1"/>
                          </a:solidFill>
                          <a:effectLst/>
                          <a:latin typeface="Arial" panose="020B0604020202020204" pitchFamily="34" charset="0"/>
                        </a:rPr>
                        <a:t>0</a:t>
                      </a:r>
                      <a:endParaRPr lang="de-DE" sz="800" b="0" i="0" u="none" strike="noStrike" dirty="0">
                        <a:solidFill>
                          <a:schemeClr val="tx1"/>
                        </a:solidFill>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solidFill>
                            <a:schemeClr val="tx1"/>
                          </a:solidFill>
                          <a:effectLst/>
                          <a:latin typeface="Arial" panose="020B0604020202020204" pitchFamily="34" charset="0"/>
                        </a:rPr>
                        <a:t>3</a:t>
                      </a:r>
                      <a:endParaRPr lang="de-DE" sz="800" b="0" i="0" u="none" strike="noStrike" dirty="0">
                        <a:solidFill>
                          <a:schemeClr val="tx1"/>
                        </a:solidFill>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solidFill>
                            <a:schemeClr val="tx1"/>
                          </a:solidFill>
                          <a:effectLst/>
                          <a:latin typeface="Arial" panose="020B0604020202020204" pitchFamily="34" charset="0"/>
                        </a:rPr>
                        <a:t>0</a:t>
                      </a:r>
                      <a:endParaRPr lang="de-DE" sz="800" b="0" i="0" u="none" strike="noStrike" dirty="0">
                        <a:solidFill>
                          <a:schemeClr val="tx1"/>
                        </a:solidFill>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solidFill>
                            <a:schemeClr val="tx1"/>
                          </a:solidFill>
                          <a:effectLst/>
                          <a:latin typeface="Arial" panose="020B0604020202020204" pitchFamily="34" charset="0"/>
                        </a:rPr>
                        <a:t>3</a:t>
                      </a:r>
                      <a:endParaRPr lang="de-DE" sz="800" b="0" i="0" u="none" strike="noStrike" dirty="0">
                        <a:solidFill>
                          <a:schemeClr val="tx1"/>
                        </a:solidFill>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48,05</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41,00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2"/>
                  </a:ext>
                </a:extLst>
              </a:tr>
              <a:tr h="232175">
                <a:tc gridSpan="2">
                  <a:txBody>
                    <a:bodyPr/>
                    <a:lstStyle/>
                    <a:p>
                      <a:pPr algn="r" fontAlgn="ctr"/>
                      <a:r>
                        <a:rPr lang="de-DE" sz="800" b="1" i="0" u="none" strike="noStrike" dirty="0">
                          <a:effectLst/>
                          <a:latin typeface="Arial" panose="020B0604020202020204" pitchFamily="34" charset="0"/>
                        </a:rPr>
                        <a:t>gesamt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lgn="r" fontAlgn="ctr"/>
                      <a:r>
                        <a:rPr lang="de-DE" sz="800" b="1" i="0" u="none" strike="noStrike" dirty="0" smtClean="0">
                          <a:effectLst/>
                          <a:latin typeface="Arial" panose="020B0604020202020204" pitchFamily="34" charset="0"/>
                        </a:rPr>
                        <a:t>6</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1" i="0" u="none" strike="noStrike" dirty="0" smtClean="0">
                          <a:effectLst/>
                          <a:latin typeface="Arial" panose="020B0604020202020204" pitchFamily="34" charset="0"/>
                        </a:rPr>
                        <a:t>12</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de-DE" sz="800" b="1" i="0" u="none" strike="noStrike" dirty="0" smtClean="0">
                          <a:effectLst/>
                          <a:latin typeface="Arial" panose="020B0604020202020204" pitchFamily="34" charset="0"/>
                        </a:rPr>
                        <a:t>3</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dirty="0" smtClean="0">
                          <a:effectLst/>
                          <a:latin typeface="Arial" panose="020B0604020202020204" pitchFamily="34" charset="0"/>
                        </a:rPr>
                        <a:t>3</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dirty="0" smtClean="0">
                          <a:effectLst/>
                          <a:latin typeface="Arial" panose="020B0604020202020204" pitchFamily="34" charset="0"/>
                        </a:rPr>
                        <a:t>3</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800" b="1" i="0" u="none" strike="noStrike" dirty="0" smtClean="0">
                          <a:solidFill>
                            <a:schemeClr val="tx1"/>
                          </a:solidFill>
                          <a:effectLst/>
                          <a:latin typeface="Arial" panose="020B0604020202020204" pitchFamily="34" charset="0"/>
                        </a:rPr>
                        <a:t>4</a:t>
                      </a:r>
                      <a:endParaRPr lang="de-DE" sz="800" b="1" i="0" u="none" strike="noStrike" dirty="0">
                        <a:solidFill>
                          <a:schemeClr val="tx1"/>
                        </a:solidFill>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solidFill>
                            <a:schemeClr val="tx1"/>
                          </a:solidFill>
                          <a:effectLst/>
                          <a:latin typeface="Arial" panose="020B0604020202020204" pitchFamily="34" charset="0"/>
                        </a:rPr>
                        <a:t>3</a:t>
                      </a:r>
                      <a:endParaRPr lang="de-DE" sz="800" b="1" i="0" u="none" strike="noStrike" dirty="0">
                        <a:solidFill>
                          <a:schemeClr val="tx1"/>
                        </a:solidFill>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solidFill>
                            <a:schemeClr val="tx1"/>
                          </a:solidFill>
                          <a:effectLst/>
                          <a:latin typeface="Arial" panose="020B0604020202020204" pitchFamily="34" charset="0"/>
                        </a:rPr>
                        <a:t>0</a:t>
                      </a:r>
                      <a:endParaRPr lang="de-DE" sz="800" b="1" i="0" u="none" strike="noStrike" dirty="0">
                        <a:solidFill>
                          <a:schemeClr val="tx1"/>
                        </a:solidFill>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1" i="0" u="none" strike="noStrike" dirty="0" smtClean="0">
                          <a:solidFill>
                            <a:schemeClr val="tx1"/>
                          </a:solidFill>
                          <a:effectLst/>
                          <a:latin typeface="Arial" panose="020B0604020202020204" pitchFamily="34" charset="0"/>
                        </a:rPr>
                        <a:t>4</a:t>
                      </a:r>
                      <a:endParaRPr lang="de-DE" sz="800" b="1" i="0" u="none" strike="noStrike" dirty="0">
                        <a:solidFill>
                          <a:schemeClr val="tx1"/>
                        </a:solidFill>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solidFill>
                            <a:schemeClr val="tx1"/>
                          </a:solidFill>
                          <a:effectLst/>
                          <a:latin typeface="Arial" panose="020B0604020202020204" pitchFamily="34" charset="0"/>
                        </a:rPr>
                        <a:t>0</a:t>
                      </a:r>
                      <a:endParaRPr lang="de-DE" sz="800" b="1" i="0" u="none" strike="noStrike" dirty="0">
                        <a:solidFill>
                          <a:schemeClr val="tx1"/>
                        </a:solidFill>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1" i="0" u="none" strike="noStrike" dirty="0" smtClean="0">
                          <a:solidFill>
                            <a:schemeClr val="tx1"/>
                          </a:solidFill>
                          <a:effectLst/>
                          <a:latin typeface="Arial" panose="020B0604020202020204" pitchFamily="34" charset="0"/>
                        </a:rPr>
                        <a:t>4</a:t>
                      </a:r>
                      <a:endParaRPr lang="de-DE" sz="800" b="1" i="0" u="none" strike="noStrike" dirty="0">
                        <a:solidFill>
                          <a:schemeClr val="tx1"/>
                        </a:solidFill>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0</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1" i="0" u="none" strike="noStrike" dirty="0" smtClean="0">
                          <a:effectLst/>
                          <a:latin typeface="Arial" panose="020B0604020202020204" pitchFamily="34" charset="0"/>
                        </a:rPr>
                        <a:t>0</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1"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1" i="0" u="none" strike="noStrike" dirty="0" smtClean="0">
                          <a:effectLst/>
                          <a:latin typeface="Arial" panose="020B0604020202020204" pitchFamily="34" charset="0"/>
                        </a:rPr>
                        <a:t>0</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1" i="0" u="none" strike="noStrike" dirty="0" smtClean="0">
                          <a:effectLst/>
                          <a:latin typeface="Arial" panose="020B0604020202020204" pitchFamily="34" charset="0"/>
                        </a:rPr>
                        <a:t>0</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1"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1" i="0" u="none" strike="noStrike" dirty="0" smtClean="0">
                          <a:effectLst/>
                          <a:latin typeface="Arial" panose="020B0604020202020204" pitchFamily="34" charset="0"/>
                        </a:rPr>
                        <a:t>85,55</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1" i="0" u="none" strike="noStrike" dirty="0" smtClean="0">
                          <a:effectLst/>
                          <a:latin typeface="Arial" panose="020B0604020202020204" pitchFamily="34" charset="0"/>
                        </a:rPr>
                        <a:t>53,50</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3"/>
                  </a:ext>
                </a:extLst>
              </a:tr>
            </a:tbl>
          </a:graphicData>
        </a:graphic>
      </p:graphicFrame>
      <p:sp>
        <p:nvSpPr>
          <p:cNvPr id="5" name="Foliennummernplatzhalter 4"/>
          <p:cNvSpPr>
            <a:spLocks noGrp="1"/>
          </p:cNvSpPr>
          <p:nvPr>
            <p:ph type="sldNum" sz="quarter" idx="12"/>
          </p:nvPr>
        </p:nvSpPr>
        <p:spPr/>
        <p:txBody>
          <a:bodyPr/>
          <a:lstStyle/>
          <a:p>
            <a:fld id="{F82CC617-EC87-4E06-B92D-8D8AF591DFB6}" type="slidenum">
              <a:rPr lang="de-DE" smtClean="0"/>
              <a:t>24</a:t>
            </a:fld>
            <a:endParaRPr lang="de-DE"/>
          </a:p>
        </p:txBody>
      </p:sp>
    </p:spTree>
    <p:extLst>
      <p:ext uri="{BB962C8B-B14F-4D97-AF65-F5344CB8AC3E}">
        <p14:creationId xmlns:p14="http://schemas.microsoft.com/office/powerpoint/2010/main" val="4269710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89212" y="0"/>
            <a:ext cx="8911687" cy="1280890"/>
          </a:xfrm>
        </p:spPr>
        <p:txBody>
          <a:bodyPr/>
          <a:lstStyle/>
          <a:p>
            <a:r>
              <a:rPr lang="de-DE" dirty="0" smtClean="0"/>
              <a:t>Schiedsstellenstatistik 2020</a:t>
            </a:r>
            <a:br>
              <a:rPr lang="de-DE" dirty="0" smtClean="0"/>
            </a:br>
            <a:r>
              <a:rPr lang="de-DE" sz="2800" dirty="0" smtClean="0">
                <a:solidFill>
                  <a:srgbClr val="008000"/>
                </a:solidFill>
              </a:rPr>
              <a:t>Amtsgerichtsbezirk Pasewalk</a:t>
            </a:r>
            <a:endParaRPr lang="de-DE" dirty="0">
              <a:solidFill>
                <a:srgbClr val="008000"/>
              </a:solidFill>
            </a:endParaRPr>
          </a:p>
        </p:txBody>
      </p:sp>
      <p:graphicFrame>
        <p:nvGraphicFramePr>
          <p:cNvPr id="3" name="Tabelle 2"/>
          <p:cNvGraphicFramePr>
            <a:graphicFrameLocks noGrp="1"/>
          </p:cNvGraphicFramePr>
          <p:nvPr>
            <p:extLst>
              <p:ext uri="{D42A27DB-BD31-4B8C-83A1-F6EECF244321}">
                <p14:modId xmlns:p14="http://schemas.microsoft.com/office/powerpoint/2010/main" val="147163160"/>
              </p:ext>
            </p:extLst>
          </p:nvPr>
        </p:nvGraphicFramePr>
        <p:xfrm>
          <a:off x="1725428" y="1137035"/>
          <a:ext cx="10193571" cy="4917677"/>
        </p:xfrm>
        <a:graphic>
          <a:graphicData uri="http://schemas.openxmlformats.org/drawingml/2006/table">
            <a:tbl>
              <a:tblPr/>
              <a:tblGrid>
                <a:gridCol w="415287">
                  <a:extLst>
                    <a:ext uri="{9D8B030D-6E8A-4147-A177-3AD203B41FA5}">
                      <a16:colId xmlns:a16="http://schemas.microsoft.com/office/drawing/2014/main" val="20000"/>
                    </a:ext>
                  </a:extLst>
                </a:gridCol>
                <a:gridCol w="1799579">
                  <a:extLst>
                    <a:ext uri="{9D8B030D-6E8A-4147-A177-3AD203B41FA5}">
                      <a16:colId xmlns:a16="http://schemas.microsoft.com/office/drawing/2014/main" val="20001"/>
                    </a:ext>
                  </a:extLst>
                </a:gridCol>
                <a:gridCol w="423940">
                  <a:extLst>
                    <a:ext uri="{9D8B030D-6E8A-4147-A177-3AD203B41FA5}">
                      <a16:colId xmlns:a16="http://schemas.microsoft.com/office/drawing/2014/main" val="20002"/>
                    </a:ext>
                  </a:extLst>
                </a:gridCol>
                <a:gridCol w="372029">
                  <a:extLst>
                    <a:ext uri="{9D8B030D-6E8A-4147-A177-3AD203B41FA5}">
                      <a16:colId xmlns:a16="http://schemas.microsoft.com/office/drawing/2014/main" val="20003"/>
                    </a:ext>
                  </a:extLst>
                </a:gridCol>
                <a:gridCol w="415287">
                  <a:extLst>
                    <a:ext uri="{9D8B030D-6E8A-4147-A177-3AD203B41FA5}">
                      <a16:colId xmlns:a16="http://schemas.microsoft.com/office/drawing/2014/main" val="20004"/>
                    </a:ext>
                  </a:extLst>
                </a:gridCol>
                <a:gridCol w="415287">
                  <a:extLst>
                    <a:ext uri="{9D8B030D-6E8A-4147-A177-3AD203B41FA5}">
                      <a16:colId xmlns:a16="http://schemas.microsoft.com/office/drawing/2014/main" val="20005"/>
                    </a:ext>
                  </a:extLst>
                </a:gridCol>
                <a:gridCol w="415287">
                  <a:extLst>
                    <a:ext uri="{9D8B030D-6E8A-4147-A177-3AD203B41FA5}">
                      <a16:colId xmlns:a16="http://schemas.microsoft.com/office/drawing/2014/main" val="20006"/>
                    </a:ext>
                  </a:extLst>
                </a:gridCol>
                <a:gridCol w="332231">
                  <a:extLst>
                    <a:ext uri="{9D8B030D-6E8A-4147-A177-3AD203B41FA5}">
                      <a16:colId xmlns:a16="http://schemas.microsoft.com/office/drawing/2014/main" val="20007"/>
                    </a:ext>
                  </a:extLst>
                </a:gridCol>
                <a:gridCol w="415287">
                  <a:extLst>
                    <a:ext uri="{9D8B030D-6E8A-4147-A177-3AD203B41FA5}">
                      <a16:colId xmlns:a16="http://schemas.microsoft.com/office/drawing/2014/main" val="20008"/>
                    </a:ext>
                  </a:extLst>
                </a:gridCol>
                <a:gridCol w="415287">
                  <a:extLst>
                    <a:ext uri="{9D8B030D-6E8A-4147-A177-3AD203B41FA5}">
                      <a16:colId xmlns:a16="http://schemas.microsoft.com/office/drawing/2014/main" val="20009"/>
                    </a:ext>
                  </a:extLst>
                </a:gridCol>
                <a:gridCol w="332231">
                  <a:extLst>
                    <a:ext uri="{9D8B030D-6E8A-4147-A177-3AD203B41FA5}">
                      <a16:colId xmlns:a16="http://schemas.microsoft.com/office/drawing/2014/main" val="20010"/>
                    </a:ext>
                  </a:extLst>
                </a:gridCol>
                <a:gridCol w="415287">
                  <a:extLst>
                    <a:ext uri="{9D8B030D-6E8A-4147-A177-3AD203B41FA5}">
                      <a16:colId xmlns:a16="http://schemas.microsoft.com/office/drawing/2014/main" val="20011"/>
                    </a:ext>
                  </a:extLst>
                </a:gridCol>
                <a:gridCol w="415287">
                  <a:extLst>
                    <a:ext uri="{9D8B030D-6E8A-4147-A177-3AD203B41FA5}">
                      <a16:colId xmlns:a16="http://schemas.microsoft.com/office/drawing/2014/main" val="20012"/>
                    </a:ext>
                  </a:extLst>
                </a:gridCol>
                <a:gridCol w="415287">
                  <a:extLst>
                    <a:ext uri="{9D8B030D-6E8A-4147-A177-3AD203B41FA5}">
                      <a16:colId xmlns:a16="http://schemas.microsoft.com/office/drawing/2014/main" val="20013"/>
                    </a:ext>
                  </a:extLst>
                </a:gridCol>
                <a:gridCol w="332231">
                  <a:extLst>
                    <a:ext uri="{9D8B030D-6E8A-4147-A177-3AD203B41FA5}">
                      <a16:colId xmlns:a16="http://schemas.microsoft.com/office/drawing/2014/main" val="20014"/>
                    </a:ext>
                  </a:extLst>
                </a:gridCol>
                <a:gridCol w="389331">
                  <a:extLst>
                    <a:ext uri="{9D8B030D-6E8A-4147-A177-3AD203B41FA5}">
                      <a16:colId xmlns:a16="http://schemas.microsoft.com/office/drawing/2014/main" val="20015"/>
                    </a:ext>
                  </a:extLst>
                </a:gridCol>
                <a:gridCol w="397983">
                  <a:extLst>
                    <a:ext uri="{9D8B030D-6E8A-4147-A177-3AD203B41FA5}">
                      <a16:colId xmlns:a16="http://schemas.microsoft.com/office/drawing/2014/main" val="20016"/>
                    </a:ext>
                  </a:extLst>
                </a:gridCol>
                <a:gridCol w="397983">
                  <a:extLst>
                    <a:ext uri="{9D8B030D-6E8A-4147-A177-3AD203B41FA5}">
                      <a16:colId xmlns:a16="http://schemas.microsoft.com/office/drawing/2014/main" val="20017"/>
                    </a:ext>
                  </a:extLst>
                </a:gridCol>
                <a:gridCol w="449894">
                  <a:extLst>
                    <a:ext uri="{9D8B030D-6E8A-4147-A177-3AD203B41FA5}">
                      <a16:colId xmlns:a16="http://schemas.microsoft.com/office/drawing/2014/main" val="20018"/>
                    </a:ext>
                  </a:extLst>
                </a:gridCol>
                <a:gridCol w="449894">
                  <a:extLst>
                    <a:ext uri="{9D8B030D-6E8A-4147-A177-3AD203B41FA5}">
                      <a16:colId xmlns:a16="http://schemas.microsoft.com/office/drawing/2014/main" val="20019"/>
                    </a:ext>
                  </a:extLst>
                </a:gridCol>
                <a:gridCol w="389331">
                  <a:extLst>
                    <a:ext uri="{9D8B030D-6E8A-4147-A177-3AD203B41FA5}">
                      <a16:colId xmlns:a16="http://schemas.microsoft.com/office/drawing/2014/main" val="20020"/>
                    </a:ext>
                  </a:extLst>
                </a:gridCol>
                <a:gridCol w="389331">
                  <a:extLst>
                    <a:ext uri="{9D8B030D-6E8A-4147-A177-3AD203B41FA5}">
                      <a16:colId xmlns:a16="http://schemas.microsoft.com/office/drawing/2014/main" val="20021"/>
                    </a:ext>
                  </a:extLst>
                </a:gridCol>
              </a:tblGrid>
              <a:tr h="222224">
                <a:tc gridSpan="9">
                  <a:txBody>
                    <a:bodyPr/>
                    <a:lstStyle/>
                    <a:p>
                      <a:pPr algn="l" fontAlgn="b"/>
                      <a:r>
                        <a:rPr lang="de-DE" sz="800" b="0" i="0" u="none" strike="noStrike" dirty="0">
                          <a:effectLst/>
                          <a:latin typeface="Arial" panose="020B0604020202020204" pitchFamily="34" charset="0"/>
                        </a:rPr>
                        <a:t>Übersicht der Geschäftsergebnisse der Schiedsstellen im Bezirk des Amtsgerichts </a:t>
                      </a:r>
                    </a:p>
                  </a:txBody>
                  <a:tcPr marL="4576" marR="4576" marT="4576" marB="0" anchor="b">
                    <a:lnL>
                      <a:noFill/>
                    </a:lnL>
                    <a:lnR>
                      <a:noFill/>
                    </a:lnR>
                    <a:lnT>
                      <a:noFill/>
                    </a:lnT>
                    <a:lnB>
                      <a:noFill/>
                    </a:lnB>
                    <a:solidFill>
                      <a:srgbClr val="9BBB5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6">
                  <a:txBody>
                    <a:bodyPr/>
                    <a:lstStyle/>
                    <a:p>
                      <a:pPr algn="ctr" fontAlgn="t"/>
                      <a:endParaRPr lang="de-DE" sz="800" b="1" i="0" u="none" strike="noStrike" dirty="0" smtClean="0">
                        <a:effectLst/>
                        <a:latin typeface="Arial" panose="020B0604020202020204" pitchFamily="34" charset="0"/>
                      </a:endParaRPr>
                    </a:p>
                    <a:p>
                      <a:pPr algn="ctr" fontAlgn="t"/>
                      <a:r>
                        <a:rPr lang="de-DE" sz="800" b="1" i="0" u="none" strike="noStrike" dirty="0" smtClean="0">
                          <a:effectLst/>
                          <a:latin typeface="Arial" panose="020B0604020202020204" pitchFamily="34" charset="0"/>
                        </a:rPr>
                        <a:t>Pasewalk</a:t>
                      </a:r>
                      <a:endParaRPr lang="de-DE" sz="800" b="1" i="0" u="none" strike="noStrike" dirty="0">
                        <a:effectLst/>
                        <a:latin typeface="Arial" panose="020B0604020202020204" pitchFamily="34" charset="0"/>
                      </a:endParaRPr>
                    </a:p>
                  </a:txBody>
                  <a:tcPr marL="4576" marR="4576" marT="4576" marB="0">
                    <a:lnL>
                      <a:noFill/>
                    </a:lnL>
                    <a:lnR>
                      <a:noFill/>
                    </a:lnR>
                    <a:lnT>
                      <a:noFill/>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0"/>
                  </a:ext>
                </a:extLst>
              </a:tr>
              <a:tr h="145938">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1"/>
                  </a:ext>
                </a:extLst>
              </a:tr>
              <a:tr h="145938">
                <a:tc gridSpan="7">
                  <a:txBody>
                    <a:bodyPr/>
                    <a:lstStyle/>
                    <a:p>
                      <a:pPr algn="l" fontAlgn="b"/>
                      <a:r>
                        <a:rPr lang="de-DE" sz="800" b="0" i="0" u="none" strike="noStrike" dirty="0">
                          <a:effectLst/>
                          <a:latin typeface="Arial" panose="020B0604020202020204" pitchFamily="34" charset="0"/>
                        </a:rPr>
                        <a:t>Zahl der Tätigkeiten außerhalb eines förmlichen Verfahrens</a:t>
                      </a:r>
                    </a:p>
                  </a:txBody>
                  <a:tcPr marL="4576" marR="4576" marT="4576"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ctr" fontAlgn="b"/>
                      <a:endParaRPr lang="de-DE" sz="600" b="1"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ctr" fontAlgn="b"/>
                      <a:r>
                        <a:rPr lang="de-DE" sz="800" b="1" i="0" u="none" strike="noStrike" dirty="0" smtClean="0">
                          <a:effectLst/>
                          <a:latin typeface="Arial" panose="020B0604020202020204" pitchFamily="34" charset="0"/>
                        </a:rPr>
                        <a:t>4</a:t>
                      </a:r>
                      <a:endParaRPr lang="de-DE" sz="800" b="1" i="0" u="none" strike="noStrike" dirty="0">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de-DE" sz="600" b="1" i="0" u="none" strike="noStrike">
                          <a:effectLst/>
                          <a:latin typeface="Arial" panose="020B0604020202020204" pitchFamily="34" charset="0"/>
                        </a:rPr>
                        <a:t> </a:t>
                      </a:r>
                    </a:p>
                  </a:txBody>
                  <a:tcPr marL="4576" marR="4576" marT="4576" marB="0" anchor="b">
                    <a:lnL>
                      <a:noFill/>
                    </a:lnL>
                    <a:lnR>
                      <a:noFill/>
                    </a:lnR>
                    <a:lnT>
                      <a:noFill/>
                    </a:lnT>
                    <a:lnB>
                      <a:noFill/>
                    </a:lnB>
                    <a:solidFill>
                      <a:srgbClr val="FFFFFF"/>
                    </a:solidFill>
                  </a:tcPr>
                </a:tc>
                <a:tc>
                  <a:txBody>
                    <a:bodyPr/>
                    <a:lstStyle/>
                    <a:p>
                      <a:pPr algn="ctr" fontAlgn="b"/>
                      <a:r>
                        <a:rPr lang="de-DE" sz="600" b="1" i="0" u="none" strike="noStrike">
                          <a:effectLst/>
                          <a:latin typeface="Arial" panose="020B0604020202020204" pitchFamily="34" charset="0"/>
                        </a:rPr>
                        <a:t> </a:t>
                      </a:r>
                    </a:p>
                  </a:txBody>
                  <a:tcPr marL="4576" marR="4576" marT="4576" marB="0" anchor="b">
                    <a:lnL>
                      <a:noFill/>
                    </a:lnL>
                    <a:lnR>
                      <a:noFill/>
                    </a:lnR>
                    <a:lnT>
                      <a:noFill/>
                    </a:lnT>
                    <a:lnB>
                      <a:noFill/>
                    </a:lnB>
                    <a:solidFill>
                      <a:srgbClr val="FFFFFF"/>
                    </a:solidFill>
                  </a:tcPr>
                </a:tc>
                <a:tc>
                  <a:txBody>
                    <a:bodyPr/>
                    <a:lstStyle/>
                    <a:p>
                      <a:pPr algn="ctr" fontAlgn="b"/>
                      <a:r>
                        <a:rPr lang="de-DE" sz="600" b="1" i="0" u="none" strike="noStrike">
                          <a:effectLst/>
                          <a:latin typeface="Arial" panose="020B0604020202020204" pitchFamily="34" charset="0"/>
                        </a:rPr>
                        <a:t> </a:t>
                      </a:r>
                    </a:p>
                  </a:txBody>
                  <a:tcPr marL="4576" marR="4576" marT="4576" marB="0" anchor="b">
                    <a:lnL>
                      <a:noFill/>
                    </a:lnL>
                    <a:lnR>
                      <a:noFill/>
                    </a:lnR>
                    <a:lnT>
                      <a:noFill/>
                    </a:lnT>
                    <a:lnB>
                      <a:noFill/>
                    </a:lnB>
                    <a:solidFill>
                      <a:srgbClr val="FFFFFF"/>
                    </a:solidFill>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2"/>
                  </a:ext>
                </a:extLst>
              </a:tr>
              <a:tr h="145938">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53079">
                <a:tc rowSpan="3">
                  <a:txBody>
                    <a:bodyPr/>
                    <a:lstStyle/>
                    <a:p>
                      <a:pPr algn="ctr" fontAlgn="ctr"/>
                      <a:r>
                        <a:rPr lang="de-DE" sz="500" b="0" i="0" u="none" strike="noStrike">
                          <a:effectLst/>
                          <a:latin typeface="Arial" panose="020B0604020202020204" pitchFamily="34" charset="0"/>
                        </a:rPr>
                        <a:t>Lfd.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Nr.</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500" b="0" i="0" u="none" strike="noStrike">
                          <a:effectLst/>
                          <a:latin typeface="Arial" panose="020B0604020202020204" pitchFamily="34" charset="0"/>
                        </a:rPr>
                        <a:t>Schiedsstellenbereich</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500" b="0" i="0" u="none" strike="noStrike">
                          <a:effectLst/>
                          <a:latin typeface="Arial" panose="020B0604020202020204" pitchFamily="34" charset="0"/>
                        </a:rPr>
                        <a:t>Zahl der Schieds-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stellen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am</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Jahres-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abschluss</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rowSpan="3">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Schieds-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personen am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Jahres-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schluss</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4">
                  <a:txBody>
                    <a:bodyPr/>
                    <a:lstStyle/>
                    <a:p>
                      <a:pPr algn="ctr" fontAlgn="ctr"/>
                      <a:r>
                        <a:rPr lang="de-DE" sz="500" b="1" i="0" u="none" strike="noStrike">
                          <a:effectLst/>
                          <a:latin typeface="Arial" panose="020B0604020202020204" pitchFamily="34" charset="0"/>
                        </a:rPr>
                        <a:t>A. Bürgerliche Rechtsstreitigkeiten / Freiwillige </a:t>
                      </a:r>
                      <a:br>
                        <a:rPr lang="de-DE" sz="500" b="1" i="0" u="none" strike="noStrike">
                          <a:effectLst/>
                          <a:latin typeface="Arial" panose="020B0604020202020204" pitchFamily="34" charset="0"/>
                        </a:rPr>
                      </a:br>
                      <a:r>
                        <a:rPr lang="de-DE" sz="500" b="1" i="0" u="none" strike="noStrike">
                          <a:effectLst/>
                          <a:latin typeface="Arial" panose="020B0604020202020204" pitchFamily="34" charset="0"/>
                        </a:rPr>
                        <a:t>außergerichtliche Streitschlichtung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de-DE"/>
                    </a:p>
                  </a:txBody>
                  <a:tcPr/>
                </a:tc>
                <a:tc hMerge="1">
                  <a:txBody>
                    <a:bodyPr/>
                    <a:lstStyle/>
                    <a:p>
                      <a:endParaRPr lang="de-DE"/>
                    </a:p>
                  </a:txBody>
                  <a:tcPr/>
                </a:tc>
                <a:tc hMerge="1">
                  <a:txBody>
                    <a:bodyPr/>
                    <a:lstStyle/>
                    <a:p>
                      <a:endParaRPr lang="de-DE"/>
                    </a:p>
                  </a:txBody>
                  <a:tcPr/>
                </a:tc>
                <a:tc gridSpan="7">
                  <a:txBody>
                    <a:bodyPr/>
                    <a:lstStyle/>
                    <a:p>
                      <a:pPr algn="ctr" fontAlgn="ctr"/>
                      <a:r>
                        <a:rPr lang="de-DE" sz="500" b="1" i="0" u="none" strike="noStrike" dirty="0">
                          <a:effectLst/>
                          <a:latin typeface="Arial" panose="020B0604020202020204" pitchFamily="34" charset="0"/>
                        </a:rPr>
                        <a:t>B. Bürgerliche Rechtsstreitigkeiten / Obligatorische außergerichtliche Streitschlichtung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fontAlgn="ctr"/>
                      <a:r>
                        <a:rPr lang="de-DE" sz="500" b="1" i="0" u="none" strike="noStrike">
                          <a:effectLst/>
                          <a:latin typeface="Arial" panose="020B0604020202020204" pitchFamily="34" charset="0"/>
                        </a:rPr>
                        <a:t>C. Strafsachen </a:t>
                      </a:r>
                      <a:br>
                        <a:rPr lang="de-DE" sz="500" b="1" i="0" u="none" strike="noStrike">
                          <a:effectLst/>
                          <a:latin typeface="Arial" panose="020B0604020202020204" pitchFamily="34" charset="0"/>
                        </a:rPr>
                      </a:br>
                      <a:endParaRPr lang="de-DE" sz="500" b="1" i="0" u="none" strike="noStrike">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algn="l" fontAlgn="ctr"/>
                      <a:r>
                        <a:rPr lang="de-DE" sz="500" b="0" i="0" u="none" strike="noStrike">
                          <a:effectLst/>
                          <a:latin typeface="Arial" panose="020B0604020202020204" pitchFamily="34" charset="0"/>
                        </a:rPr>
                        <a:t>Summen der Gebühren,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die zugeflossen sind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Euro - ohne Dokumentenpauschale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und sonstige Auslagen)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de-DE"/>
                    </a:p>
                  </a:txBody>
                  <a:tcPr/>
                </a:tc>
                <a:extLst>
                  <a:ext uri="{0D108BD9-81ED-4DB2-BD59-A6C34878D82A}">
                    <a16:rowId xmlns:a16="http://schemas.microsoft.com/office/drawing/2014/main" val="10004"/>
                  </a:ext>
                </a:extLst>
              </a:tr>
              <a:tr h="945283">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Zahl der Anträge</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auf Schlich-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tungsver-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handlung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beide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Parteien 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durch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Vergleich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erledigten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Personen,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gegen die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Ordnungs-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geld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nach § 24 SchStG</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M-V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festgesetzt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worden ist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de-DE" sz="500" b="0" i="0" u="none" strike="noStrike" dirty="0">
                          <a:effectLst/>
                          <a:latin typeface="Arial" panose="020B0604020202020204" pitchFamily="34" charset="0"/>
                        </a:rPr>
                        <a:t>Zahl der Anträge auf Schlichtungsverhandlung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davon gemischte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de-DE" sz="500" b="0" i="0" u="none" strike="noStrike">
                          <a:effectLst/>
                          <a:latin typeface="Arial" panose="020B0604020202020204" pitchFamily="34" charset="0"/>
                        </a:rPr>
                        <a:t>Zahl der Fälle, in denen beide Parteien erschienen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gridSpan="2">
                  <a:txBody>
                    <a:bodyPr/>
                    <a:lstStyle/>
                    <a:p>
                      <a:pPr algn="ctr" fontAlgn="ctr"/>
                      <a:r>
                        <a:rPr lang="de-DE" sz="500" b="0" i="0" u="none" strike="noStrike">
                          <a:effectLst/>
                          <a:latin typeface="Arial" panose="020B0604020202020204" pitchFamily="34" charset="0"/>
                        </a:rPr>
                        <a:t>Zahl der durch Vergleich erledigten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Anträge auf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Sühne-</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versuch</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davon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gemischte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Sachen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beide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Parteien 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Sühnever-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such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Erfolg gehabt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hat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Personen,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gegen die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Ordnungs-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geld nach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24, 35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SchStG M-V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festgesetzt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worden ist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500" b="0" i="0" u="none" strike="noStrike">
                          <a:effectLst/>
                          <a:latin typeface="Arial" panose="020B0604020202020204" pitchFamily="34" charset="0"/>
                        </a:rPr>
                        <a:t>den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Gemeinden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rowSpan="2">
                  <a:txBody>
                    <a:bodyPr/>
                    <a:lstStyle/>
                    <a:p>
                      <a:pPr algn="ctr" fontAlgn="ctr"/>
                      <a:r>
                        <a:rPr lang="de-DE" sz="500" b="0" i="0" u="none" strike="noStrike">
                          <a:effectLst/>
                          <a:latin typeface="Arial" panose="020B0604020202020204" pitchFamily="34" charset="0"/>
                        </a:rPr>
                        <a:t>den Schieds-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stellen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5"/>
                  </a:ext>
                </a:extLst>
              </a:tr>
              <a:tr h="607860">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fontAlgn="ctr"/>
                      <a:r>
                        <a:rPr lang="de-DE" sz="500" b="0" i="0" u="none" strike="noStrike">
                          <a:effectLst/>
                          <a:latin typeface="Arial" panose="020B0604020202020204" pitchFamily="34" charset="0"/>
                        </a:rPr>
                        <a:t>Nachbar-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dirty="0" err="1">
                          <a:effectLst/>
                          <a:latin typeface="Arial" panose="020B0604020202020204" pitchFamily="34" charset="0"/>
                        </a:rPr>
                        <a:t>Ehrver</a:t>
                      </a:r>
                      <a:r>
                        <a:rPr lang="de-DE" sz="500" b="0" i="0" u="none" strike="noStrike" dirty="0">
                          <a:effectLst/>
                          <a:latin typeface="Arial" panose="020B0604020202020204" pitchFamily="34" charset="0"/>
                        </a:rPr>
                        <a:t>-</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letzung</a:t>
                      </a:r>
                      <a:endParaRPr lang="de-DE" sz="5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tc>
                  <a:txBody>
                    <a:bodyPr/>
                    <a:lstStyle/>
                    <a:p>
                      <a:pPr algn="ctr" fontAlgn="ctr"/>
                      <a:r>
                        <a:rPr lang="de-DE" sz="500" b="0" i="0" u="none" strike="noStrike">
                          <a:effectLst/>
                          <a:latin typeface="Arial" panose="020B0604020202020204" pitchFamily="34" charset="0"/>
                        </a:rPr>
                        <a:t>Nachbar-recht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Ehrver-letzung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500" b="0" i="0" u="none" strike="noStrike">
                          <a:effectLst/>
                          <a:latin typeface="Arial" panose="020B0604020202020204" pitchFamily="34" charset="0"/>
                        </a:rPr>
                        <a:t>Nachbar-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Ehrver-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letzung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6"/>
                  </a:ext>
                </a:extLst>
              </a:tr>
              <a:tr h="232175">
                <a:tc>
                  <a:txBody>
                    <a:bodyPr/>
                    <a:lstStyle/>
                    <a:p>
                      <a:pPr algn="ctr" fontAlgn="ctr"/>
                      <a:r>
                        <a:rPr lang="de-DE" sz="800" b="0" i="0" u="none" strike="noStrike" dirty="0">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a:effectLst/>
                          <a:latin typeface="Arial" panose="020B0604020202020204" pitchFamily="34" charset="0"/>
                        </a:rPr>
                        <a:t>Amt Löcknitz-Penkun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12,50 €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12,50 €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32175">
                <a:tc>
                  <a:txBody>
                    <a:bodyPr/>
                    <a:lstStyle/>
                    <a:p>
                      <a:pPr algn="ctr" fontAlgn="ctr"/>
                      <a:r>
                        <a:rPr lang="de-DE" sz="800" b="0" i="0" u="none" strike="noStrike">
                          <a:effectLst/>
                          <a:latin typeface="Arial" panose="020B0604020202020204" pitchFamily="34" charset="0"/>
                        </a:rPr>
                        <a:t>2</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err="1" smtClean="0">
                          <a:effectLst/>
                          <a:latin typeface="Arial" panose="020B0604020202020204" pitchFamily="34" charset="0"/>
                        </a:rPr>
                        <a:t>Strasburg</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5,50 €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11,50 €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32175">
                <a:tc>
                  <a:txBody>
                    <a:bodyPr/>
                    <a:lstStyle/>
                    <a:p>
                      <a:pPr algn="ctr" fontAlgn="ctr"/>
                      <a:r>
                        <a:rPr lang="de-DE" sz="800" b="0" i="0" u="none" strike="noStrike">
                          <a:effectLst/>
                          <a:latin typeface="Arial" panose="020B0604020202020204" pitchFamily="34" charset="0"/>
                        </a:rPr>
                        <a:t>3</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Anklam</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a:effectLst/>
                          <a:latin typeface="Arial" panose="020B0604020202020204" pitchFamily="34" charset="0"/>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9"/>
                  </a:ext>
                </a:extLst>
              </a:tr>
              <a:tr h="232175">
                <a:tc>
                  <a:txBody>
                    <a:bodyPr/>
                    <a:lstStyle/>
                    <a:p>
                      <a:pPr algn="ctr" fontAlgn="ctr"/>
                      <a:r>
                        <a:rPr lang="de-DE" sz="800" b="0" i="0" u="none" strike="noStrike">
                          <a:effectLst/>
                          <a:latin typeface="Arial" panose="020B0604020202020204" pitchFamily="34" charset="0"/>
                        </a:rPr>
                        <a:t>4</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Pasewalk</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de-DE" sz="8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23,00 €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23,00 €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32175">
                <a:tc>
                  <a:txBody>
                    <a:bodyPr/>
                    <a:lstStyle/>
                    <a:p>
                      <a:pPr algn="ctr" fontAlgn="ctr"/>
                      <a:r>
                        <a:rPr lang="de-DE" sz="800" b="0" i="0" u="none" strike="noStrike" dirty="0" smtClean="0">
                          <a:effectLst/>
                          <a:latin typeface="Arial" panose="020B0604020202020204" pitchFamily="34" charset="0"/>
                        </a:rPr>
                        <a:t>5</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Uecker-Randow</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32175">
                <a:tc>
                  <a:txBody>
                    <a:bodyPr/>
                    <a:lstStyle/>
                    <a:p>
                      <a:pPr algn="ctr" fontAlgn="ctr"/>
                      <a:r>
                        <a:rPr lang="de-DE" sz="800" b="0" i="0" u="none" strike="noStrike" dirty="0" smtClean="0">
                          <a:effectLst/>
                          <a:latin typeface="Arial" panose="020B0604020202020204" pitchFamily="34" charset="0"/>
                        </a:rPr>
                        <a:t>6</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Stettiner Haff</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r" fontAlgn="ctr"/>
                      <a:r>
                        <a:rPr lang="de-DE" sz="800" b="0" i="0" u="none" strike="noStrike" dirty="0">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r" fontAlgn="ctr"/>
                      <a:r>
                        <a:rPr lang="de-DE" sz="800" b="0" i="0" u="none" strike="noStrike">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64,00 €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a:effectLst/>
                          <a:latin typeface="Arial" panose="020B0604020202020204" pitchFamily="34" charset="0"/>
                        </a:rPr>
                        <a:t>67,20 €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2"/>
                  </a:ext>
                </a:extLst>
              </a:tr>
              <a:tr h="232175">
                <a:tc gridSpan="2">
                  <a:txBody>
                    <a:bodyPr/>
                    <a:lstStyle/>
                    <a:p>
                      <a:pPr algn="r" fontAlgn="ctr"/>
                      <a:r>
                        <a:rPr lang="de-DE" sz="800" b="1" i="0" u="none" strike="noStrike" dirty="0">
                          <a:effectLst/>
                          <a:latin typeface="Arial" panose="020B0604020202020204" pitchFamily="34" charset="0"/>
                        </a:rPr>
                        <a:t>gesamt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lgn="r" fontAlgn="ctr"/>
                      <a:r>
                        <a:rPr lang="de-DE" sz="800" b="1" i="0" u="none" strike="noStrike" dirty="0" smtClean="0">
                          <a:effectLst/>
                          <a:latin typeface="Arial" panose="020B0604020202020204" pitchFamily="34" charset="0"/>
                        </a:rPr>
                        <a:t>6</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1" i="0" u="none" strike="noStrike">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de-DE" sz="800" b="1" i="0" u="none" strike="noStrike">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800" b="1" i="0" u="none" strike="noStrike">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1" i="0" u="none" strike="noStrike">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1"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1"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1"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1"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1" i="0" u="none" strike="noStrike" dirty="0">
                          <a:effectLst/>
                          <a:latin typeface="Arial" panose="020B0604020202020204" pitchFamily="34" charset="0"/>
                        </a:rPr>
                        <a:t>105,00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1" i="0" u="none" strike="noStrike" dirty="0">
                          <a:effectLst/>
                          <a:latin typeface="Arial" panose="020B0604020202020204" pitchFamily="34" charset="0"/>
                        </a:rPr>
                        <a:t>114,20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3"/>
                  </a:ext>
                </a:extLst>
              </a:tr>
            </a:tbl>
          </a:graphicData>
        </a:graphic>
      </p:graphicFrame>
      <p:sp>
        <p:nvSpPr>
          <p:cNvPr id="5" name="Foliennummernplatzhalter 4"/>
          <p:cNvSpPr>
            <a:spLocks noGrp="1"/>
          </p:cNvSpPr>
          <p:nvPr>
            <p:ph type="sldNum" sz="quarter" idx="12"/>
          </p:nvPr>
        </p:nvSpPr>
        <p:spPr/>
        <p:txBody>
          <a:bodyPr/>
          <a:lstStyle/>
          <a:p>
            <a:fld id="{F82CC617-EC87-4E06-B92D-8D8AF591DFB6}" type="slidenum">
              <a:rPr lang="de-DE" smtClean="0"/>
              <a:t>25</a:t>
            </a:fld>
            <a:endParaRPr lang="de-DE"/>
          </a:p>
        </p:txBody>
      </p:sp>
    </p:spTree>
    <p:extLst>
      <p:ext uri="{BB962C8B-B14F-4D97-AF65-F5344CB8AC3E}">
        <p14:creationId xmlns:p14="http://schemas.microsoft.com/office/powerpoint/2010/main" val="3764954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0"/>
            <a:ext cx="8911687" cy="1280890"/>
          </a:xfrm>
        </p:spPr>
        <p:txBody>
          <a:bodyPr/>
          <a:lstStyle/>
          <a:p>
            <a:r>
              <a:rPr lang="de-DE" dirty="0" smtClean="0"/>
              <a:t>Schiedsstellenstatistik 2019</a:t>
            </a:r>
            <a:br>
              <a:rPr lang="de-DE" dirty="0" smtClean="0"/>
            </a:br>
            <a:r>
              <a:rPr lang="de-DE" sz="2800" dirty="0" smtClean="0">
                <a:solidFill>
                  <a:srgbClr val="FFCC00"/>
                </a:solidFill>
              </a:rPr>
              <a:t>Amtsgerichtsbezirk Waren (Müritz)</a:t>
            </a:r>
            <a:endParaRPr lang="de-DE" dirty="0">
              <a:solidFill>
                <a:srgbClr val="FFCC00"/>
              </a:solidFill>
            </a:endParaRPr>
          </a:p>
        </p:txBody>
      </p:sp>
      <p:graphicFrame>
        <p:nvGraphicFramePr>
          <p:cNvPr id="3" name="Tabelle 2"/>
          <p:cNvGraphicFramePr>
            <a:graphicFrameLocks noGrp="1"/>
          </p:cNvGraphicFramePr>
          <p:nvPr>
            <p:extLst>
              <p:ext uri="{D42A27DB-BD31-4B8C-83A1-F6EECF244321}">
                <p14:modId xmlns:p14="http://schemas.microsoft.com/office/powerpoint/2010/main" val="3572191566"/>
              </p:ext>
            </p:extLst>
          </p:nvPr>
        </p:nvGraphicFramePr>
        <p:xfrm>
          <a:off x="1725428" y="1121128"/>
          <a:ext cx="10145870" cy="5371751"/>
        </p:xfrm>
        <a:graphic>
          <a:graphicData uri="http://schemas.openxmlformats.org/drawingml/2006/table">
            <a:tbl>
              <a:tblPr/>
              <a:tblGrid>
                <a:gridCol w="413344">
                  <a:extLst>
                    <a:ext uri="{9D8B030D-6E8A-4147-A177-3AD203B41FA5}">
                      <a16:colId xmlns:a16="http://schemas.microsoft.com/office/drawing/2014/main" val="20000"/>
                    </a:ext>
                  </a:extLst>
                </a:gridCol>
                <a:gridCol w="1791157">
                  <a:extLst>
                    <a:ext uri="{9D8B030D-6E8A-4147-A177-3AD203B41FA5}">
                      <a16:colId xmlns:a16="http://schemas.microsoft.com/office/drawing/2014/main" val="20001"/>
                    </a:ext>
                  </a:extLst>
                </a:gridCol>
                <a:gridCol w="421956">
                  <a:extLst>
                    <a:ext uri="{9D8B030D-6E8A-4147-A177-3AD203B41FA5}">
                      <a16:colId xmlns:a16="http://schemas.microsoft.com/office/drawing/2014/main" val="20002"/>
                    </a:ext>
                  </a:extLst>
                </a:gridCol>
                <a:gridCol w="370288">
                  <a:extLst>
                    <a:ext uri="{9D8B030D-6E8A-4147-A177-3AD203B41FA5}">
                      <a16:colId xmlns:a16="http://schemas.microsoft.com/office/drawing/2014/main" val="20003"/>
                    </a:ext>
                  </a:extLst>
                </a:gridCol>
                <a:gridCol w="413344">
                  <a:extLst>
                    <a:ext uri="{9D8B030D-6E8A-4147-A177-3AD203B41FA5}">
                      <a16:colId xmlns:a16="http://schemas.microsoft.com/office/drawing/2014/main" val="20004"/>
                    </a:ext>
                  </a:extLst>
                </a:gridCol>
                <a:gridCol w="413344">
                  <a:extLst>
                    <a:ext uri="{9D8B030D-6E8A-4147-A177-3AD203B41FA5}">
                      <a16:colId xmlns:a16="http://schemas.microsoft.com/office/drawing/2014/main" val="20005"/>
                    </a:ext>
                  </a:extLst>
                </a:gridCol>
                <a:gridCol w="413344">
                  <a:extLst>
                    <a:ext uri="{9D8B030D-6E8A-4147-A177-3AD203B41FA5}">
                      <a16:colId xmlns:a16="http://schemas.microsoft.com/office/drawing/2014/main" val="20006"/>
                    </a:ext>
                  </a:extLst>
                </a:gridCol>
                <a:gridCol w="330676">
                  <a:extLst>
                    <a:ext uri="{9D8B030D-6E8A-4147-A177-3AD203B41FA5}">
                      <a16:colId xmlns:a16="http://schemas.microsoft.com/office/drawing/2014/main" val="20007"/>
                    </a:ext>
                  </a:extLst>
                </a:gridCol>
                <a:gridCol w="413344">
                  <a:extLst>
                    <a:ext uri="{9D8B030D-6E8A-4147-A177-3AD203B41FA5}">
                      <a16:colId xmlns:a16="http://schemas.microsoft.com/office/drawing/2014/main" val="20008"/>
                    </a:ext>
                  </a:extLst>
                </a:gridCol>
                <a:gridCol w="413344">
                  <a:extLst>
                    <a:ext uri="{9D8B030D-6E8A-4147-A177-3AD203B41FA5}">
                      <a16:colId xmlns:a16="http://schemas.microsoft.com/office/drawing/2014/main" val="20009"/>
                    </a:ext>
                  </a:extLst>
                </a:gridCol>
                <a:gridCol w="330676">
                  <a:extLst>
                    <a:ext uri="{9D8B030D-6E8A-4147-A177-3AD203B41FA5}">
                      <a16:colId xmlns:a16="http://schemas.microsoft.com/office/drawing/2014/main" val="20010"/>
                    </a:ext>
                  </a:extLst>
                </a:gridCol>
                <a:gridCol w="413344">
                  <a:extLst>
                    <a:ext uri="{9D8B030D-6E8A-4147-A177-3AD203B41FA5}">
                      <a16:colId xmlns:a16="http://schemas.microsoft.com/office/drawing/2014/main" val="20011"/>
                    </a:ext>
                  </a:extLst>
                </a:gridCol>
                <a:gridCol w="413344">
                  <a:extLst>
                    <a:ext uri="{9D8B030D-6E8A-4147-A177-3AD203B41FA5}">
                      <a16:colId xmlns:a16="http://schemas.microsoft.com/office/drawing/2014/main" val="20012"/>
                    </a:ext>
                  </a:extLst>
                </a:gridCol>
                <a:gridCol w="413344">
                  <a:extLst>
                    <a:ext uri="{9D8B030D-6E8A-4147-A177-3AD203B41FA5}">
                      <a16:colId xmlns:a16="http://schemas.microsoft.com/office/drawing/2014/main" val="20013"/>
                    </a:ext>
                  </a:extLst>
                </a:gridCol>
                <a:gridCol w="330676">
                  <a:extLst>
                    <a:ext uri="{9D8B030D-6E8A-4147-A177-3AD203B41FA5}">
                      <a16:colId xmlns:a16="http://schemas.microsoft.com/office/drawing/2014/main" val="20014"/>
                    </a:ext>
                  </a:extLst>
                </a:gridCol>
                <a:gridCol w="387509">
                  <a:extLst>
                    <a:ext uri="{9D8B030D-6E8A-4147-A177-3AD203B41FA5}">
                      <a16:colId xmlns:a16="http://schemas.microsoft.com/office/drawing/2014/main" val="20015"/>
                    </a:ext>
                  </a:extLst>
                </a:gridCol>
                <a:gridCol w="396120">
                  <a:extLst>
                    <a:ext uri="{9D8B030D-6E8A-4147-A177-3AD203B41FA5}">
                      <a16:colId xmlns:a16="http://schemas.microsoft.com/office/drawing/2014/main" val="20016"/>
                    </a:ext>
                  </a:extLst>
                </a:gridCol>
                <a:gridCol w="396120">
                  <a:extLst>
                    <a:ext uri="{9D8B030D-6E8A-4147-A177-3AD203B41FA5}">
                      <a16:colId xmlns:a16="http://schemas.microsoft.com/office/drawing/2014/main" val="20017"/>
                    </a:ext>
                  </a:extLst>
                </a:gridCol>
                <a:gridCol w="447789">
                  <a:extLst>
                    <a:ext uri="{9D8B030D-6E8A-4147-A177-3AD203B41FA5}">
                      <a16:colId xmlns:a16="http://schemas.microsoft.com/office/drawing/2014/main" val="20018"/>
                    </a:ext>
                  </a:extLst>
                </a:gridCol>
                <a:gridCol w="447789">
                  <a:extLst>
                    <a:ext uri="{9D8B030D-6E8A-4147-A177-3AD203B41FA5}">
                      <a16:colId xmlns:a16="http://schemas.microsoft.com/office/drawing/2014/main" val="20019"/>
                    </a:ext>
                  </a:extLst>
                </a:gridCol>
                <a:gridCol w="387509">
                  <a:extLst>
                    <a:ext uri="{9D8B030D-6E8A-4147-A177-3AD203B41FA5}">
                      <a16:colId xmlns:a16="http://schemas.microsoft.com/office/drawing/2014/main" val="20020"/>
                    </a:ext>
                  </a:extLst>
                </a:gridCol>
                <a:gridCol w="387509">
                  <a:extLst>
                    <a:ext uri="{9D8B030D-6E8A-4147-A177-3AD203B41FA5}">
                      <a16:colId xmlns:a16="http://schemas.microsoft.com/office/drawing/2014/main" val="20021"/>
                    </a:ext>
                  </a:extLst>
                </a:gridCol>
              </a:tblGrid>
              <a:tr h="213624">
                <a:tc gridSpan="9">
                  <a:txBody>
                    <a:bodyPr/>
                    <a:lstStyle/>
                    <a:p>
                      <a:pPr algn="l" fontAlgn="b"/>
                      <a:r>
                        <a:rPr lang="de-DE" sz="800" b="0" i="0" u="none" strike="noStrike" dirty="0">
                          <a:effectLst/>
                          <a:latin typeface="Arial" panose="020B0604020202020204" pitchFamily="34" charset="0"/>
                        </a:rPr>
                        <a:t>Übersicht der Geschäftsergebnisse der Schiedsstellen im Bezirk des Amtsgerichts </a:t>
                      </a:r>
                    </a:p>
                  </a:txBody>
                  <a:tcPr marL="4576" marR="4576" marT="4576" marB="0" anchor="b">
                    <a:lnL>
                      <a:noFill/>
                    </a:lnL>
                    <a:lnR>
                      <a:noFill/>
                    </a:lnR>
                    <a:lnT>
                      <a:noFill/>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6">
                  <a:txBody>
                    <a:bodyPr/>
                    <a:lstStyle/>
                    <a:p>
                      <a:pPr algn="ctr" fontAlgn="b"/>
                      <a:r>
                        <a:rPr lang="de-DE" sz="800" b="1" i="0" u="none" strike="noStrike" dirty="0">
                          <a:effectLst/>
                          <a:latin typeface="Arial" panose="020B0604020202020204" pitchFamily="34" charset="0"/>
                        </a:rPr>
                        <a:t>Waren (Müritz)</a:t>
                      </a: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0"/>
                  </a:ext>
                </a:extLst>
              </a:tr>
              <a:tr h="140291">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1"/>
                  </a:ext>
                </a:extLst>
              </a:tr>
              <a:tr h="140291">
                <a:tc gridSpan="7">
                  <a:txBody>
                    <a:bodyPr/>
                    <a:lstStyle/>
                    <a:p>
                      <a:pPr algn="l" fontAlgn="b"/>
                      <a:r>
                        <a:rPr lang="de-DE" sz="800" b="0" i="0" u="none" strike="noStrike" dirty="0">
                          <a:effectLst/>
                          <a:latin typeface="Arial" panose="020B0604020202020204" pitchFamily="34" charset="0"/>
                        </a:rPr>
                        <a:t>Zahl der Tätigkeiten außerhalb eines förmlichen Verfahrens</a:t>
                      </a:r>
                    </a:p>
                  </a:txBody>
                  <a:tcPr marL="4576" marR="4576" marT="4576"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ctr" fontAlgn="b"/>
                      <a:endParaRPr lang="de-DE" sz="600" b="1"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ctr" fontAlgn="b"/>
                      <a:r>
                        <a:rPr lang="de-DE" sz="800" b="1" i="0" u="none" strike="noStrike" dirty="0" smtClean="0">
                          <a:effectLst/>
                          <a:latin typeface="Arial" panose="020B0604020202020204" pitchFamily="34" charset="0"/>
                        </a:rPr>
                        <a:t>13</a:t>
                      </a:r>
                      <a:endParaRPr lang="de-DE" sz="800" b="1" i="0" u="none" strike="noStrike" dirty="0">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de-DE" sz="600" b="1" i="0" u="none" strike="noStrike">
                          <a:solidFill>
                            <a:srgbClr val="FFFFFF"/>
                          </a:solidFill>
                          <a:effectLst/>
                          <a:latin typeface="Arial" panose="020B0604020202020204" pitchFamily="34" charset="0"/>
                        </a:rPr>
                        <a:t> </a:t>
                      </a:r>
                    </a:p>
                  </a:txBody>
                  <a:tcPr marL="4576" marR="4576" marT="4576" marB="0" anchor="b">
                    <a:lnL>
                      <a:noFill/>
                    </a:lnL>
                    <a:lnR>
                      <a:noFill/>
                    </a:lnR>
                    <a:lnT>
                      <a:noFill/>
                    </a:lnT>
                    <a:lnB>
                      <a:noFill/>
                    </a:lnB>
                    <a:solidFill>
                      <a:srgbClr val="FFFFFF"/>
                    </a:solidFill>
                  </a:tcPr>
                </a:tc>
                <a:tc>
                  <a:txBody>
                    <a:bodyPr/>
                    <a:lstStyle/>
                    <a:p>
                      <a:pPr algn="ctr" fontAlgn="b"/>
                      <a:r>
                        <a:rPr lang="de-DE" sz="600" b="1" i="0" u="none" strike="noStrike">
                          <a:solidFill>
                            <a:srgbClr val="FFFFFF"/>
                          </a:solidFill>
                          <a:effectLst/>
                          <a:latin typeface="Arial" panose="020B0604020202020204" pitchFamily="34" charset="0"/>
                        </a:rPr>
                        <a:t> </a:t>
                      </a:r>
                    </a:p>
                  </a:txBody>
                  <a:tcPr marL="4576" marR="4576" marT="4576" marB="0" anchor="b">
                    <a:lnL>
                      <a:noFill/>
                    </a:lnL>
                    <a:lnR>
                      <a:noFill/>
                    </a:lnR>
                    <a:lnT>
                      <a:noFill/>
                    </a:lnT>
                    <a:lnB>
                      <a:noFill/>
                    </a:lnB>
                    <a:solidFill>
                      <a:srgbClr val="FFFFFF"/>
                    </a:solidFill>
                  </a:tcPr>
                </a:tc>
                <a:tc>
                  <a:txBody>
                    <a:bodyPr/>
                    <a:lstStyle/>
                    <a:p>
                      <a:pPr algn="ctr" fontAlgn="b"/>
                      <a:r>
                        <a:rPr lang="de-DE" sz="600" b="1" i="0" u="none" strike="noStrike">
                          <a:solidFill>
                            <a:srgbClr val="FFFFFF"/>
                          </a:solidFill>
                          <a:effectLst/>
                          <a:latin typeface="Arial" panose="020B0604020202020204" pitchFamily="34" charset="0"/>
                        </a:rPr>
                        <a:t> </a:t>
                      </a:r>
                    </a:p>
                  </a:txBody>
                  <a:tcPr marL="4576" marR="4576" marT="4576" marB="0" anchor="b">
                    <a:lnL>
                      <a:noFill/>
                    </a:lnL>
                    <a:lnR>
                      <a:noFill/>
                    </a:lnR>
                    <a:lnT>
                      <a:noFill/>
                    </a:lnT>
                    <a:lnB>
                      <a:noFill/>
                    </a:lnB>
                    <a:solidFill>
                      <a:srgbClr val="FFFFFF"/>
                    </a:solidFill>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2"/>
                  </a:ext>
                </a:extLst>
              </a:tr>
              <a:tr h="140291">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12322">
                <a:tc rowSpan="3">
                  <a:txBody>
                    <a:bodyPr/>
                    <a:lstStyle/>
                    <a:p>
                      <a:pPr algn="ctr" fontAlgn="ctr"/>
                      <a:r>
                        <a:rPr lang="de-DE" sz="500" b="0" i="0" u="none" strike="noStrike">
                          <a:effectLst/>
                          <a:latin typeface="Arial" panose="020B0604020202020204" pitchFamily="34" charset="0"/>
                        </a:rPr>
                        <a:t>Lfd.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Nr.</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500" b="0" i="0" u="none" strike="noStrike">
                          <a:effectLst/>
                          <a:latin typeface="Arial" panose="020B0604020202020204" pitchFamily="34" charset="0"/>
                        </a:rPr>
                        <a:t>Schiedsstellenbereich</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500" b="0" i="0" u="none" strike="noStrike">
                          <a:effectLst/>
                          <a:latin typeface="Arial" panose="020B0604020202020204" pitchFamily="34" charset="0"/>
                        </a:rPr>
                        <a:t>Zahl der Schieds-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stellen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am</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Jahres-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abschluss</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rowSpan="3">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Schieds-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personen am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Jahres-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schluss</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4">
                  <a:txBody>
                    <a:bodyPr/>
                    <a:lstStyle/>
                    <a:p>
                      <a:pPr algn="ctr" fontAlgn="ctr"/>
                      <a:r>
                        <a:rPr lang="de-DE" sz="500" b="1" i="0" u="none" strike="noStrike">
                          <a:effectLst/>
                          <a:latin typeface="Arial" panose="020B0604020202020204" pitchFamily="34" charset="0"/>
                        </a:rPr>
                        <a:t>A. Bürgerliche Rechtsstreitigkeiten / Freiwillige </a:t>
                      </a:r>
                      <a:br>
                        <a:rPr lang="de-DE" sz="500" b="1" i="0" u="none" strike="noStrike">
                          <a:effectLst/>
                          <a:latin typeface="Arial" panose="020B0604020202020204" pitchFamily="34" charset="0"/>
                        </a:rPr>
                      </a:br>
                      <a:r>
                        <a:rPr lang="de-DE" sz="500" b="1" i="0" u="none" strike="noStrike">
                          <a:effectLst/>
                          <a:latin typeface="Arial" panose="020B0604020202020204" pitchFamily="34" charset="0"/>
                        </a:rPr>
                        <a:t>außergerichtliche Streitschlichtung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de-DE"/>
                    </a:p>
                  </a:txBody>
                  <a:tcPr/>
                </a:tc>
                <a:tc hMerge="1">
                  <a:txBody>
                    <a:bodyPr/>
                    <a:lstStyle/>
                    <a:p>
                      <a:endParaRPr lang="de-DE"/>
                    </a:p>
                  </a:txBody>
                  <a:tcPr/>
                </a:tc>
                <a:tc hMerge="1">
                  <a:txBody>
                    <a:bodyPr/>
                    <a:lstStyle/>
                    <a:p>
                      <a:endParaRPr lang="de-DE"/>
                    </a:p>
                  </a:txBody>
                  <a:tcPr/>
                </a:tc>
                <a:tc gridSpan="7">
                  <a:txBody>
                    <a:bodyPr/>
                    <a:lstStyle/>
                    <a:p>
                      <a:pPr algn="ctr" fontAlgn="ctr"/>
                      <a:r>
                        <a:rPr lang="de-DE" sz="500" b="1" i="0" u="none" strike="noStrike">
                          <a:effectLst/>
                          <a:latin typeface="Arial" panose="020B0604020202020204" pitchFamily="34" charset="0"/>
                        </a:rPr>
                        <a:t>B. Bürgerliche Rechtsstreitigkeiten / Obligatorische außergerichtliche Streitschlichtung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fontAlgn="ctr"/>
                      <a:r>
                        <a:rPr lang="de-DE" sz="500" b="1" i="0" u="none" strike="noStrike">
                          <a:effectLst/>
                          <a:latin typeface="Arial" panose="020B0604020202020204" pitchFamily="34" charset="0"/>
                        </a:rPr>
                        <a:t>C. Strafsachen </a:t>
                      </a:r>
                      <a:br>
                        <a:rPr lang="de-DE" sz="500" b="1" i="0" u="none" strike="noStrike">
                          <a:effectLst/>
                          <a:latin typeface="Arial" panose="020B0604020202020204" pitchFamily="34" charset="0"/>
                        </a:rPr>
                      </a:br>
                      <a:endParaRPr lang="de-DE" sz="500" b="1" i="0" u="none" strike="noStrike">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algn="l" fontAlgn="ctr"/>
                      <a:r>
                        <a:rPr lang="de-DE" sz="500" b="0" i="0" u="none" strike="noStrike">
                          <a:effectLst/>
                          <a:latin typeface="Arial" panose="020B0604020202020204" pitchFamily="34" charset="0"/>
                        </a:rPr>
                        <a:t>Summen der Gebühren,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die zugeflossen sind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Euro - ohne Dokumentenpauschale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und sonstige Auslagen)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de-DE"/>
                    </a:p>
                  </a:txBody>
                  <a:tcPr/>
                </a:tc>
                <a:extLst>
                  <a:ext uri="{0D108BD9-81ED-4DB2-BD59-A6C34878D82A}">
                    <a16:rowId xmlns:a16="http://schemas.microsoft.com/office/drawing/2014/main" val="10004"/>
                  </a:ext>
                </a:extLst>
              </a:tr>
              <a:tr h="908698">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Zahl der Anträge</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auf Schlich-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tungsver-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handlung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beide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Parteien 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durch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Vergleich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erledigten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Personen,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gegen die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Ordnungs-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geld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nach § 24 SchStG</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M-V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festgesetzt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worden ist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de-DE" sz="500" b="0" i="0" u="none" strike="noStrike">
                          <a:effectLst/>
                          <a:latin typeface="Arial" panose="020B0604020202020204" pitchFamily="34" charset="0"/>
                        </a:rPr>
                        <a:t>Zahl der Anträge auf Schlichtungsverhandlung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davon gemischte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de-DE" sz="500" b="0" i="0" u="none" strike="noStrike">
                          <a:effectLst/>
                          <a:latin typeface="Arial" panose="020B0604020202020204" pitchFamily="34" charset="0"/>
                        </a:rPr>
                        <a:t>Zahl der Fälle, in denen beide Parteien erschienen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gridSpan="2">
                  <a:txBody>
                    <a:bodyPr/>
                    <a:lstStyle/>
                    <a:p>
                      <a:pPr algn="ctr" fontAlgn="ctr"/>
                      <a:r>
                        <a:rPr lang="de-DE" sz="500" b="0" i="0" u="none" strike="noStrike">
                          <a:effectLst/>
                          <a:latin typeface="Arial" panose="020B0604020202020204" pitchFamily="34" charset="0"/>
                        </a:rPr>
                        <a:t>Zahl der durch Vergleich erledigten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Anträge auf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Sühne-</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versuch</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davon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gemischte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Sachen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beide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Parteien 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Sühnever-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such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Erfolg gehabt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hat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Personen,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gegen die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Ordnungs-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geld nach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24, 35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SchStG M-V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festgesetzt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worden ist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500" b="0" i="0" u="none" strike="noStrike">
                          <a:effectLst/>
                          <a:latin typeface="Arial" panose="020B0604020202020204" pitchFamily="34" charset="0"/>
                        </a:rPr>
                        <a:t>den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Gemeinden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rowSpan="2">
                  <a:txBody>
                    <a:bodyPr/>
                    <a:lstStyle/>
                    <a:p>
                      <a:pPr algn="ctr" fontAlgn="ctr"/>
                      <a:r>
                        <a:rPr lang="de-DE" sz="500" b="0" i="0" u="none" strike="noStrike">
                          <a:effectLst/>
                          <a:latin typeface="Arial" panose="020B0604020202020204" pitchFamily="34" charset="0"/>
                        </a:rPr>
                        <a:t>den Schieds-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stellen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5"/>
                  </a:ext>
                </a:extLst>
              </a:tr>
              <a:tr h="584334">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fontAlgn="ctr"/>
                      <a:r>
                        <a:rPr lang="de-DE" sz="500" b="0" i="0" u="none" strike="noStrike">
                          <a:effectLst/>
                          <a:latin typeface="Arial" panose="020B0604020202020204" pitchFamily="34" charset="0"/>
                        </a:rPr>
                        <a:t>Nachbar-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Ehrver-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letzung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tc>
                  <a:txBody>
                    <a:bodyPr/>
                    <a:lstStyle/>
                    <a:p>
                      <a:pPr algn="ctr" fontAlgn="ctr"/>
                      <a:r>
                        <a:rPr lang="de-DE" sz="500" b="0" i="0" u="none" strike="noStrike">
                          <a:effectLst/>
                          <a:latin typeface="Arial" panose="020B0604020202020204" pitchFamily="34" charset="0"/>
                        </a:rPr>
                        <a:t>Nachbar-recht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Ehrver-letzung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500" b="0" i="0" u="none" strike="noStrike">
                          <a:effectLst/>
                          <a:latin typeface="Arial" panose="020B0604020202020204" pitchFamily="34" charset="0"/>
                        </a:rPr>
                        <a:t>Nachbar-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Ehrver-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letzung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6"/>
                  </a:ext>
                </a:extLst>
              </a:tr>
              <a:tr h="223190">
                <a:tc>
                  <a:txBody>
                    <a:bodyPr/>
                    <a:lstStyle/>
                    <a:p>
                      <a:pPr algn="ctr" fontAlgn="ctr"/>
                      <a:r>
                        <a:rPr lang="de-DE" sz="800" b="0" i="0" u="none" strike="noStrike" dirty="0">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a:effectLst/>
                          <a:latin typeface="Arial" panose="020B0604020202020204" pitchFamily="34" charset="0"/>
                        </a:rPr>
                        <a:t>Amt Penzliner Land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smtClean="0">
                          <a:effectLst/>
                          <a:latin typeface="Arial" panose="020B0604020202020204" pitchFamily="34" charset="0"/>
                        </a:rPr>
                        <a:t>0</a:t>
                      </a:r>
                      <a:endParaRPr lang="de-DE" sz="800" b="0" i="0" u="none" strike="noStrike">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smtClean="0">
                          <a:effectLst/>
                          <a:latin typeface="Arial" panose="020B0604020202020204" pitchFamily="34" charset="0"/>
                        </a:rPr>
                        <a:t>0</a:t>
                      </a:r>
                      <a:endParaRPr lang="de-DE" sz="800" b="0" i="0" u="none" strike="noStrike">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smtClean="0">
                          <a:effectLst/>
                          <a:latin typeface="Arial" panose="020B0604020202020204" pitchFamily="34" charset="0"/>
                        </a:rPr>
                        <a:t>0</a:t>
                      </a:r>
                      <a:endParaRPr lang="de-DE" sz="800" b="0" i="0" u="none" strike="noStrike">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0,00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0,00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23190">
                <a:tc>
                  <a:txBody>
                    <a:bodyPr/>
                    <a:lstStyle/>
                    <a:p>
                      <a:pPr algn="ctr" fontAlgn="ctr"/>
                      <a:r>
                        <a:rPr lang="de-DE" sz="800" b="0" i="0" u="none" strike="noStrike" dirty="0">
                          <a:effectLst/>
                          <a:latin typeface="Arial" panose="020B0604020202020204" pitchFamily="34" charset="0"/>
                        </a:rPr>
                        <a:t>2</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Amt Mecklenburgische Kleinseenplatte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ctr"/>
                      <a:r>
                        <a:rPr lang="de-DE" sz="800" b="0" i="0" u="none" strike="noStrike">
                          <a:effectLst/>
                          <a:latin typeface="Arial" panose="020B0604020202020204" pitchFamily="34" charset="0"/>
                        </a:rPr>
                        <a:t>2</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22,00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22,00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8"/>
                  </a:ext>
                </a:extLst>
              </a:tr>
              <a:tr h="223190">
                <a:tc>
                  <a:txBody>
                    <a:bodyPr/>
                    <a:lstStyle/>
                    <a:p>
                      <a:pPr algn="ctr" fontAlgn="ctr"/>
                      <a:r>
                        <a:rPr lang="de-DE" sz="800" b="0" i="0" u="none" strike="noStrike">
                          <a:effectLst/>
                          <a:latin typeface="Arial" panose="020B0604020202020204" pitchFamily="34" charset="0"/>
                        </a:rPr>
                        <a:t>3</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Stadt Neustrelitz II</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0,00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0,00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23190">
                <a:tc>
                  <a:txBody>
                    <a:bodyPr/>
                    <a:lstStyle/>
                    <a:p>
                      <a:pPr algn="ctr" fontAlgn="ctr"/>
                      <a:r>
                        <a:rPr lang="de-DE" sz="800" b="0" i="0" u="none" strike="noStrike">
                          <a:effectLst/>
                          <a:latin typeface="Arial" panose="020B0604020202020204" pitchFamily="34" charset="0"/>
                        </a:rPr>
                        <a:t>4</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a:effectLst/>
                          <a:latin typeface="Arial" panose="020B0604020202020204" pitchFamily="34" charset="0"/>
                        </a:rPr>
                        <a:t>Amt Röbel/Müritz</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3</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107,00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a:effectLst/>
                          <a:latin typeface="Arial" panose="020B0604020202020204" pitchFamily="34" charset="0"/>
                        </a:rPr>
                        <a:t>0,00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23190">
                <a:tc>
                  <a:txBody>
                    <a:bodyPr/>
                    <a:lstStyle/>
                    <a:p>
                      <a:pPr algn="ctr" fontAlgn="ctr"/>
                      <a:r>
                        <a:rPr lang="de-DE" sz="800" b="0" i="0" u="none" strike="noStrike">
                          <a:effectLst/>
                          <a:latin typeface="Arial" panose="020B0604020202020204" pitchFamily="34" charset="0"/>
                        </a:rPr>
                        <a:t>5</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a:effectLst/>
                          <a:latin typeface="Arial" panose="020B0604020202020204" pitchFamily="34" charset="0"/>
                        </a:rPr>
                        <a:t>Stadt Neustrelitz I</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0,00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0,00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23190">
                <a:tc>
                  <a:txBody>
                    <a:bodyPr/>
                    <a:lstStyle/>
                    <a:p>
                      <a:pPr algn="ctr" fontAlgn="ctr"/>
                      <a:r>
                        <a:rPr lang="de-DE" sz="800" b="0" i="0" u="none" strike="noStrike">
                          <a:effectLst/>
                          <a:latin typeface="Arial" panose="020B0604020202020204" pitchFamily="34" charset="0"/>
                        </a:rPr>
                        <a:t>6</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a:effectLst/>
                          <a:latin typeface="Arial" panose="020B0604020202020204" pitchFamily="34" charset="0"/>
                        </a:rPr>
                        <a:t>Stadt Waren (Müritz)</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ctr"/>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26,50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26,50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2"/>
                  </a:ext>
                </a:extLst>
              </a:tr>
              <a:tr h="223190">
                <a:tc>
                  <a:txBody>
                    <a:bodyPr/>
                    <a:lstStyle/>
                    <a:p>
                      <a:pPr algn="ctr" fontAlgn="ctr"/>
                      <a:r>
                        <a:rPr lang="de-DE" sz="800" b="0" i="0" u="none" strike="noStrike">
                          <a:effectLst/>
                          <a:latin typeface="Arial" panose="020B0604020202020204" pitchFamily="34" charset="0"/>
                        </a:rPr>
                        <a:t>7</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a:effectLst/>
                          <a:latin typeface="Arial" panose="020B0604020202020204" pitchFamily="34" charset="0"/>
                        </a:rPr>
                        <a:t>Amt Neustrelitz Land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10,50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10,00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3"/>
                  </a:ext>
                </a:extLst>
              </a:tr>
              <a:tr h="223190">
                <a:tc>
                  <a:txBody>
                    <a:bodyPr/>
                    <a:lstStyle/>
                    <a:p>
                      <a:pPr algn="ctr" fontAlgn="ctr"/>
                      <a:r>
                        <a:rPr lang="de-DE" sz="800" b="0" i="0" u="none" strike="noStrike">
                          <a:effectLst/>
                          <a:latin typeface="Arial" panose="020B0604020202020204" pitchFamily="34" charset="0"/>
                        </a:rPr>
                        <a:t>8</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a:effectLst/>
                          <a:latin typeface="Arial" panose="020B0604020202020204" pitchFamily="34" charset="0"/>
                        </a:rPr>
                        <a:t>Amt Seenlandschaft Waren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r" fontAlgn="ctr"/>
                      <a:r>
                        <a:rPr lang="de-DE" sz="800" b="0" i="0" u="none" strike="noStrike">
                          <a:effectLst/>
                          <a:latin typeface="Arial" panose="020B0604020202020204" pitchFamily="34" charset="0"/>
                        </a:rPr>
                        <a:t>3</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31,50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a:effectLst/>
                          <a:latin typeface="Arial" panose="020B0604020202020204" pitchFamily="34" charset="0"/>
                        </a:rPr>
                        <a:t>0,00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23190">
                <a:tc>
                  <a:txBody>
                    <a:bodyPr/>
                    <a:lstStyle/>
                    <a:p>
                      <a:pPr algn="ctr" fontAlgn="ctr"/>
                      <a:r>
                        <a:rPr lang="de-DE" sz="800" b="0" i="0" u="none" strike="noStrike">
                          <a:effectLst/>
                          <a:latin typeface="Arial" panose="020B0604020202020204" pitchFamily="34" charset="0"/>
                        </a:rPr>
                        <a:t>9</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a:effectLst/>
                          <a:latin typeface="Arial" panose="020B0604020202020204" pitchFamily="34" charset="0"/>
                        </a:rPr>
                        <a:t>Amt Malchow</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de-DE" sz="800" b="0" i="0" u="none" strike="noStrike">
                          <a:effectLst/>
                          <a:latin typeface="Arial" panose="020B0604020202020204" pitchFamily="34" charset="0"/>
                        </a:rPr>
                        <a:t>3</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11,00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11,00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5"/>
                  </a:ext>
                </a:extLst>
              </a:tr>
              <a:tr h="223190">
                <a:tc gridSpan="2">
                  <a:txBody>
                    <a:bodyPr/>
                    <a:lstStyle/>
                    <a:p>
                      <a:pPr algn="r" fontAlgn="ctr"/>
                      <a:r>
                        <a:rPr lang="de-DE" sz="800" b="1" i="0" u="none" strike="noStrike">
                          <a:effectLst/>
                          <a:latin typeface="Arial" panose="020B0604020202020204" pitchFamily="34" charset="0"/>
                        </a:rPr>
                        <a:t>gesamt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lgn="r" fontAlgn="ctr"/>
                      <a:r>
                        <a:rPr lang="de-DE" sz="800" b="1" i="0" u="none" strike="noStrike">
                          <a:effectLst/>
                          <a:latin typeface="Arial" panose="020B0604020202020204" pitchFamily="34" charset="0"/>
                        </a:rPr>
                        <a:t>9</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1" i="0" u="none" strike="noStrike" dirty="0" smtClean="0">
                          <a:effectLst/>
                          <a:latin typeface="Arial" panose="020B0604020202020204" pitchFamily="34" charset="0"/>
                        </a:rPr>
                        <a:t>19</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de-DE" sz="800" b="1" i="0" u="none" strike="noStrike" dirty="0" smtClean="0">
                          <a:effectLst/>
                          <a:latin typeface="Arial" panose="020B0604020202020204" pitchFamily="34" charset="0"/>
                        </a:rPr>
                        <a:t>9</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dirty="0">
                          <a:effectLst/>
                          <a:latin typeface="Arial" panose="020B0604020202020204" pitchFamily="34" charset="0"/>
                        </a:rPr>
                        <a:t>8</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dirty="0" smtClean="0">
                          <a:effectLst/>
                          <a:latin typeface="Arial" panose="020B0604020202020204" pitchFamily="34" charset="0"/>
                        </a:rPr>
                        <a:t>3</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800" b="1" i="0" u="none" strike="noStrike" dirty="0" smtClean="0">
                          <a:effectLst/>
                          <a:latin typeface="Arial" panose="020B0604020202020204" pitchFamily="34" charset="0"/>
                        </a:rPr>
                        <a:t>12</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3</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2</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9</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3</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4</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3</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800" b="1" i="0" u="none" strike="noStrike" dirty="0" smtClean="0">
                          <a:effectLst/>
                          <a:latin typeface="Arial" panose="020B0604020202020204" pitchFamily="34" charset="0"/>
                        </a:rPr>
                        <a:t>1</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1" i="0" u="none" strike="noStrike" dirty="0" smtClean="0">
                          <a:effectLst/>
                          <a:latin typeface="Arial" panose="020B0604020202020204" pitchFamily="34" charset="0"/>
                        </a:rPr>
                        <a:t>1</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1" i="0" u="none" strike="noStrike" dirty="0">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1" i="0" u="none" strike="noStrike" dirty="0" smtClean="0">
                          <a:effectLst/>
                          <a:latin typeface="Arial" panose="020B0604020202020204" pitchFamily="34" charset="0"/>
                        </a:rPr>
                        <a:t>1</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1"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1" i="0" u="none" strike="noStrike" dirty="0" smtClean="0">
                          <a:effectLst/>
                          <a:latin typeface="Arial" panose="020B0604020202020204" pitchFamily="34" charset="0"/>
                        </a:rPr>
                        <a:t>208,50</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1" i="0" u="none" strike="noStrike" dirty="0" smtClean="0">
                          <a:effectLst/>
                          <a:latin typeface="Arial" panose="020B0604020202020204" pitchFamily="34" charset="0"/>
                        </a:rPr>
                        <a:t>70,00</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6"/>
                  </a:ext>
                </a:extLst>
              </a:tr>
            </a:tbl>
          </a:graphicData>
        </a:graphic>
      </p:graphicFrame>
      <p:sp>
        <p:nvSpPr>
          <p:cNvPr id="5" name="Foliennummernplatzhalter 4"/>
          <p:cNvSpPr>
            <a:spLocks noGrp="1"/>
          </p:cNvSpPr>
          <p:nvPr>
            <p:ph type="sldNum" sz="quarter" idx="12"/>
          </p:nvPr>
        </p:nvSpPr>
        <p:spPr/>
        <p:txBody>
          <a:bodyPr/>
          <a:lstStyle/>
          <a:p>
            <a:fld id="{F82CC617-EC87-4E06-B92D-8D8AF591DFB6}" type="slidenum">
              <a:rPr lang="de-DE" smtClean="0"/>
              <a:t>26</a:t>
            </a:fld>
            <a:endParaRPr lang="de-DE"/>
          </a:p>
        </p:txBody>
      </p:sp>
    </p:spTree>
    <p:extLst>
      <p:ext uri="{BB962C8B-B14F-4D97-AF65-F5344CB8AC3E}">
        <p14:creationId xmlns:p14="http://schemas.microsoft.com/office/powerpoint/2010/main" val="2917824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0"/>
            <a:ext cx="8911687" cy="1280890"/>
          </a:xfrm>
        </p:spPr>
        <p:txBody>
          <a:bodyPr/>
          <a:lstStyle/>
          <a:p>
            <a:r>
              <a:rPr lang="de-DE" dirty="0" smtClean="0"/>
              <a:t>Schiedsstellenstatistik 2020</a:t>
            </a:r>
            <a:br>
              <a:rPr lang="de-DE" dirty="0" smtClean="0"/>
            </a:br>
            <a:r>
              <a:rPr lang="de-DE" sz="2800" dirty="0" smtClean="0">
                <a:solidFill>
                  <a:srgbClr val="FFCC00"/>
                </a:solidFill>
              </a:rPr>
              <a:t>Amtsgerichtsbezirk Waren (Müritz)</a:t>
            </a:r>
            <a:endParaRPr lang="de-DE" dirty="0">
              <a:solidFill>
                <a:srgbClr val="FFCC00"/>
              </a:solidFill>
            </a:endParaRPr>
          </a:p>
        </p:txBody>
      </p:sp>
      <p:graphicFrame>
        <p:nvGraphicFramePr>
          <p:cNvPr id="3" name="Tabelle 2"/>
          <p:cNvGraphicFramePr>
            <a:graphicFrameLocks noGrp="1"/>
          </p:cNvGraphicFramePr>
          <p:nvPr>
            <p:extLst>
              <p:ext uri="{D42A27DB-BD31-4B8C-83A1-F6EECF244321}">
                <p14:modId xmlns:p14="http://schemas.microsoft.com/office/powerpoint/2010/main" val="218457987"/>
              </p:ext>
            </p:extLst>
          </p:nvPr>
        </p:nvGraphicFramePr>
        <p:xfrm>
          <a:off x="1661928" y="1152907"/>
          <a:ext cx="10145870" cy="5371751"/>
        </p:xfrm>
        <a:graphic>
          <a:graphicData uri="http://schemas.openxmlformats.org/drawingml/2006/table">
            <a:tbl>
              <a:tblPr/>
              <a:tblGrid>
                <a:gridCol w="413344">
                  <a:extLst>
                    <a:ext uri="{9D8B030D-6E8A-4147-A177-3AD203B41FA5}">
                      <a16:colId xmlns:a16="http://schemas.microsoft.com/office/drawing/2014/main" val="20000"/>
                    </a:ext>
                  </a:extLst>
                </a:gridCol>
                <a:gridCol w="1791157">
                  <a:extLst>
                    <a:ext uri="{9D8B030D-6E8A-4147-A177-3AD203B41FA5}">
                      <a16:colId xmlns:a16="http://schemas.microsoft.com/office/drawing/2014/main" val="20001"/>
                    </a:ext>
                  </a:extLst>
                </a:gridCol>
                <a:gridCol w="421956">
                  <a:extLst>
                    <a:ext uri="{9D8B030D-6E8A-4147-A177-3AD203B41FA5}">
                      <a16:colId xmlns:a16="http://schemas.microsoft.com/office/drawing/2014/main" val="20002"/>
                    </a:ext>
                  </a:extLst>
                </a:gridCol>
                <a:gridCol w="370288">
                  <a:extLst>
                    <a:ext uri="{9D8B030D-6E8A-4147-A177-3AD203B41FA5}">
                      <a16:colId xmlns:a16="http://schemas.microsoft.com/office/drawing/2014/main" val="20003"/>
                    </a:ext>
                  </a:extLst>
                </a:gridCol>
                <a:gridCol w="413344">
                  <a:extLst>
                    <a:ext uri="{9D8B030D-6E8A-4147-A177-3AD203B41FA5}">
                      <a16:colId xmlns:a16="http://schemas.microsoft.com/office/drawing/2014/main" val="20004"/>
                    </a:ext>
                  </a:extLst>
                </a:gridCol>
                <a:gridCol w="413344">
                  <a:extLst>
                    <a:ext uri="{9D8B030D-6E8A-4147-A177-3AD203B41FA5}">
                      <a16:colId xmlns:a16="http://schemas.microsoft.com/office/drawing/2014/main" val="20005"/>
                    </a:ext>
                  </a:extLst>
                </a:gridCol>
                <a:gridCol w="413344">
                  <a:extLst>
                    <a:ext uri="{9D8B030D-6E8A-4147-A177-3AD203B41FA5}">
                      <a16:colId xmlns:a16="http://schemas.microsoft.com/office/drawing/2014/main" val="20006"/>
                    </a:ext>
                  </a:extLst>
                </a:gridCol>
                <a:gridCol w="330676">
                  <a:extLst>
                    <a:ext uri="{9D8B030D-6E8A-4147-A177-3AD203B41FA5}">
                      <a16:colId xmlns:a16="http://schemas.microsoft.com/office/drawing/2014/main" val="20007"/>
                    </a:ext>
                  </a:extLst>
                </a:gridCol>
                <a:gridCol w="413344">
                  <a:extLst>
                    <a:ext uri="{9D8B030D-6E8A-4147-A177-3AD203B41FA5}">
                      <a16:colId xmlns:a16="http://schemas.microsoft.com/office/drawing/2014/main" val="20008"/>
                    </a:ext>
                  </a:extLst>
                </a:gridCol>
                <a:gridCol w="413344">
                  <a:extLst>
                    <a:ext uri="{9D8B030D-6E8A-4147-A177-3AD203B41FA5}">
                      <a16:colId xmlns:a16="http://schemas.microsoft.com/office/drawing/2014/main" val="20009"/>
                    </a:ext>
                  </a:extLst>
                </a:gridCol>
                <a:gridCol w="330676">
                  <a:extLst>
                    <a:ext uri="{9D8B030D-6E8A-4147-A177-3AD203B41FA5}">
                      <a16:colId xmlns:a16="http://schemas.microsoft.com/office/drawing/2014/main" val="20010"/>
                    </a:ext>
                  </a:extLst>
                </a:gridCol>
                <a:gridCol w="413344">
                  <a:extLst>
                    <a:ext uri="{9D8B030D-6E8A-4147-A177-3AD203B41FA5}">
                      <a16:colId xmlns:a16="http://schemas.microsoft.com/office/drawing/2014/main" val="20011"/>
                    </a:ext>
                  </a:extLst>
                </a:gridCol>
                <a:gridCol w="413344">
                  <a:extLst>
                    <a:ext uri="{9D8B030D-6E8A-4147-A177-3AD203B41FA5}">
                      <a16:colId xmlns:a16="http://schemas.microsoft.com/office/drawing/2014/main" val="20012"/>
                    </a:ext>
                  </a:extLst>
                </a:gridCol>
                <a:gridCol w="413344">
                  <a:extLst>
                    <a:ext uri="{9D8B030D-6E8A-4147-A177-3AD203B41FA5}">
                      <a16:colId xmlns:a16="http://schemas.microsoft.com/office/drawing/2014/main" val="20013"/>
                    </a:ext>
                  </a:extLst>
                </a:gridCol>
                <a:gridCol w="330676">
                  <a:extLst>
                    <a:ext uri="{9D8B030D-6E8A-4147-A177-3AD203B41FA5}">
                      <a16:colId xmlns:a16="http://schemas.microsoft.com/office/drawing/2014/main" val="20014"/>
                    </a:ext>
                  </a:extLst>
                </a:gridCol>
                <a:gridCol w="387509">
                  <a:extLst>
                    <a:ext uri="{9D8B030D-6E8A-4147-A177-3AD203B41FA5}">
                      <a16:colId xmlns:a16="http://schemas.microsoft.com/office/drawing/2014/main" val="20015"/>
                    </a:ext>
                  </a:extLst>
                </a:gridCol>
                <a:gridCol w="396120">
                  <a:extLst>
                    <a:ext uri="{9D8B030D-6E8A-4147-A177-3AD203B41FA5}">
                      <a16:colId xmlns:a16="http://schemas.microsoft.com/office/drawing/2014/main" val="20016"/>
                    </a:ext>
                  </a:extLst>
                </a:gridCol>
                <a:gridCol w="396120">
                  <a:extLst>
                    <a:ext uri="{9D8B030D-6E8A-4147-A177-3AD203B41FA5}">
                      <a16:colId xmlns:a16="http://schemas.microsoft.com/office/drawing/2014/main" val="20017"/>
                    </a:ext>
                  </a:extLst>
                </a:gridCol>
                <a:gridCol w="447789">
                  <a:extLst>
                    <a:ext uri="{9D8B030D-6E8A-4147-A177-3AD203B41FA5}">
                      <a16:colId xmlns:a16="http://schemas.microsoft.com/office/drawing/2014/main" val="20018"/>
                    </a:ext>
                  </a:extLst>
                </a:gridCol>
                <a:gridCol w="447789">
                  <a:extLst>
                    <a:ext uri="{9D8B030D-6E8A-4147-A177-3AD203B41FA5}">
                      <a16:colId xmlns:a16="http://schemas.microsoft.com/office/drawing/2014/main" val="20019"/>
                    </a:ext>
                  </a:extLst>
                </a:gridCol>
                <a:gridCol w="387509">
                  <a:extLst>
                    <a:ext uri="{9D8B030D-6E8A-4147-A177-3AD203B41FA5}">
                      <a16:colId xmlns:a16="http://schemas.microsoft.com/office/drawing/2014/main" val="20020"/>
                    </a:ext>
                  </a:extLst>
                </a:gridCol>
                <a:gridCol w="387509">
                  <a:extLst>
                    <a:ext uri="{9D8B030D-6E8A-4147-A177-3AD203B41FA5}">
                      <a16:colId xmlns:a16="http://schemas.microsoft.com/office/drawing/2014/main" val="20021"/>
                    </a:ext>
                  </a:extLst>
                </a:gridCol>
              </a:tblGrid>
              <a:tr h="213624">
                <a:tc gridSpan="9">
                  <a:txBody>
                    <a:bodyPr/>
                    <a:lstStyle/>
                    <a:p>
                      <a:pPr algn="l" fontAlgn="b"/>
                      <a:r>
                        <a:rPr lang="de-DE" sz="800" b="0" i="0" u="none" strike="noStrike" dirty="0">
                          <a:effectLst/>
                          <a:latin typeface="Arial" panose="020B0604020202020204" pitchFamily="34" charset="0"/>
                        </a:rPr>
                        <a:t>Übersicht der Geschäftsergebnisse der Schiedsstellen im Bezirk des Amtsgerichts </a:t>
                      </a:r>
                    </a:p>
                  </a:txBody>
                  <a:tcPr marL="4576" marR="4576" marT="4576" marB="0" anchor="b">
                    <a:lnL>
                      <a:noFill/>
                    </a:lnL>
                    <a:lnR>
                      <a:noFill/>
                    </a:lnR>
                    <a:lnT>
                      <a:noFill/>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6">
                  <a:txBody>
                    <a:bodyPr/>
                    <a:lstStyle/>
                    <a:p>
                      <a:pPr algn="ctr" fontAlgn="b"/>
                      <a:r>
                        <a:rPr lang="de-DE" sz="800" b="1" i="0" u="none" strike="noStrike" dirty="0">
                          <a:effectLst/>
                          <a:latin typeface="Arial" panose="020B0604020202020204" pitchFamily="34" charset="0"/>
                        </a:rPr>
                        <a:t>Waren (Müritz)</a:t>
                      </a: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0"/>
                  </a:ext>
                </a:extLst>
              </a:tr>
              <a:tr h="140291">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1"/>
                  </a:ext>
                </a:extLst>
              </a:tr>
              <a:tr h="140291">
                <a:tc gridSpan="7">
                  <a:txBody>
                    <a:bodyPr/>
                    <a:lstStyle/>
                    <a:p>
                      <a:pPr algn="l" fontAlgn="b"/>
                      <a:r>
                        <a:rPr lang="de-DE" sz="800" b="0" i="0" u="none" strike="noStrike" dirty="0">
                          <a:effectLst/>
                          <a:latin typeface="Arial" panose="020B0604020202020204" pitchFamily="34" charset="0"/>
                        </a:rPr>
                        <a:t>Zahl der Tätigkeiten außerhalb eines förmlichen Verfahrens</a:t>
                      </a:r>
                    </a:p>
                  </a:txBody>
                  <a:tcPr marL="4576" marR="4576" marT="4576"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ctr" fontAlgn="b"/>
                      <a:endParaRPr lang="de-DE" sz="600" b="1"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ctr" fontAlgn="b"/>
                      <a:r>
                        <a:rPr lang="de-DE" sz="800" b="1" i="0" u="none" strike="noStrike" dirty="0" smtClean="0">
                          <a:effectLst/>
                          <a:latin typeface="Arial" panose="020B0604020202020204" pitchFamily="34" charset="0"/>
                        </a:rPr>
                        <a:t>13</a:t>
                      </a:r>
                      <a:endParaRPr lang="de-DE" sz="800" b="1" i="0" u="none" strike="noStrike" dirty="0">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de-DE" sz="600" b="1" i="0" u="none" strike="noStrike">
                          <a:solidFill>
                            <a:srgbClr val="FFFFFF"/>
                          </a:solidFill>
                          <a:effectLst/>
                          <a:latin typeface="Arial" panose="020B0604020202020204" pitchFamily="34" charset="0"/>
                        </a:rPr>
                        <a:t> </a:t>
                      </a:r>
                    </a:p>
                  </a:txBody>
                  <a:tcPr marL="4576" marR="4576" marT="4576" marB="0" anchor="b">
                    <a:lnL>
                      <a:noFill/>
                    </a:lnL>
                    <a:lnR>
                      <a:noFill/>
                    </a:lnR>
                    <a:lnT>
                      <a:noFill/>
                    </a:lnT>
                    <a:lnB>
                      <a:noFill/>
                    </a:lnB>
                    <a:solidFill>
                      <a:srgbClr val="FFFFFF"/>
                    </a:solidFill>
                  </a:tcPr>
                </a:tc>
                <a:tc>
                  <a:txBody>
                    <a:bodyPr/>
                    <a:lstStyle/>
                    <a:p>
                      <a:pPr algn="ctr" fontAlgn="b"/>
                      <a:r>
                        <a:rPr lang="de-DE" sz="600" b="1" i="0" u="none" strike="noStrike">
                          <a:solidFill>
                            <a:srgbClr val="FFFFFF"/>
                          </a:solidFill>
                          <a:effectLst/>
                          <a:latin typeface="Arial" panose="020B0604020202020204" pitchFamily="34" charset="0"/>
                        </a:rPr>
                        <a:t> </a:t>
                      </a:r>
                    </a:p>
                  </a:txBody>
                  <a:tcPr marL="4576" marR="4576" marT="4576" marB="0" anchor="b">
                    <a:lnL>
                      <a:noFill/>
                    </a:lnL>
                    <a:lnR>
                      <a:noFill/>
                    </a:lnR>
                    <a:lnT>
                      <a:noFill/>
                    </a:lnT>
                    <a:lnB>
                      <a:noFill/>
                    </a:lnB>
                    <a:solidFill>
                      <a:srgbClr val="FFFFFF"/>
                    </a:solidFill>
                  </a:tcPr>
                </a:tc>
                <a:tc>
                  <a:txBody>
                    <a:bodyPr/>
                    <a:lstStyle/>
                    <a:p>
                      <a:pPr algn="ctr" fontAlgn="b"/>
                      <a:r>
                        <a:rPr lang="de-DE" sz="600" b="1" i="0" u="none" strike="noStrike">
                          <a:solidFill>
                            <a:srgbClr val="FFFFFF"/>
                          </a:solidFill>
                          <a:effectLst/>
                          <a:latin typeface="Arial" panose="020B0604020202020204" pitchFamily="34" charset="0"/>
                        </a:rPr>
                        <a:t> </a:t>
                      </a:r>
                    </a:p>
                  </a:txBody>
                  <a:tcPr marL="4576" marR="4576" marT="4576" marB="0" anchor="b">
                    <a:lnL>
                      <a:noFill/>
                    </a:lnL>
                    <a:lnR>
                      <a:noFill/>
                    </a:lnR>
                    <a:lnT>
                      <a:noFill/>
                    </a:lnT>
                    <a:lnB>
                      <a:noFill/>
                    </a:lnB>
                    <a:solidFill>
                      <a:srgbClr val="FFFFFF"/>
                    </a:solidFill>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2"/>
                  </a:ext>
                </a:extLst>
              </a:tr>
              <a:tr h="140291">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12322">
                <a:tc rowSpan="3">
                  <a:txBody>
                    <a:bodyPr/>
                    <a:lstStyle/>
                    <a:p>
                      <a:pPr algn="ctr" fontAlgn="ctr"/>
                      <a:r>
                        <a:rPr lang="de-DE" sz="500" b="0" i="0" u="none" strike="noStrike">
                          <a:effectLst/>
                          <a:latin typeface="Arial" panose="020B0604020202020204" pitchFamily="34" charset="0"/>
                        </a:rPr>
                        <a:t>Lfd.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Nr.</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500" b="0" i="0" u="none" strike="noStrike">
                          <a:effectLst/>
                          <a:latin typeface="Arial" panose="020B0604020202020204" pitchFamily="34" charset="0"/>
                        </a:rPr>
                        <a:t>Schiedsstellenbereich</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500" b="0" i="0" u="none" strike="noStrike">
                          <a:effectLst/>
                          <a:latin typeface="Arial" panose="020B0604020202020204" pitchFamily="34" charset="0"/>
                        </a:rPr>
                        <a:t>Zahl der Schieds-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stellen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am</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Jahres-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abschluss</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rowSpan="3">
                  <a:txBody>
                    <a:bodyPr/>
                    <a:lstStyle/>
                    <a:p>
                      <a:pPr algn="ctr" fontAlgn="ctr"/>
                      <a:r>
                        <a:rPr lang="de-DE" sz="500" b="0" i="0" u="none" strike="noStrike" dirty="0">
                          <a:effectLst/>
                          <a:latin typeface="Arial" panose="020B0604020202020204" pitchFamily="34" charset="0"/>
                        </a:rPr>
                        <a:t>Zahl der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Schieds-</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personen</a:t>
                      </a:r>
                      <a:r>
                        <a:rPr lang="de-DE" sz="500" b="0" i="0" u="none" strike="noStrike" dirty="0">
                          <a:effectLst/>
                          <a:latin typeface="Arial" panose="020B0604020202020204" pitchFamily="34" charset="0"/>
                        </a:rPr>
                        <a:t> am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Jahres-</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schluss</a:t>
                      </a:r>
                      <a:endParaRPr lang="de-DE" sz="5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4">
                  <a:txBody>
                    <a:bodyPr/>
                    <a:lstStyle/>
                    <a:p>
                      <a:pPr algn="ctr" fontAlgn="ctr"/>
                      <a:r>
                        <a:rPr lang="de-DE" sz="500" b="1" i="0" u="none" strike="noStrike">
                          <a:effectLst/>
                          <a:latin typeface="Arial" panose="020B0604020202020204" pitchFamily="34" charset="0"/>
                        </a:rPr>
                        <a:t>A. Bürgerliche Rechtsstreitigkeiten / Freiwillige </a:t>
                      </a:r>
                      <a:br>
                        <a:rPr lang="de-DE" sz="500" b="1" i="0" u="none" strike="noStrike">
                          <a:effectLst/>
                          <a:latin typeface="Arial" panose="020B0604020202020204" pitchFamily="34" charset="0"/>
                        </a:rPr>
                      </a:br>
                      <a:r>
                        <a:rPr lang="de-DE" sz="500" b="1" i="0" u="none" strike="noStrike">
                          <a:effectLst/>
                          <a:latin typeface="Arial" panose="020B0604020202020204" pitchFamily="34" charset="0"/>
                        </a:rPr>
                        <a:t>außergerichtliche Streitschlichtung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de-DE"/>
                    </a:p>
                  </a:txBody>
                  <a:tcPr/>
                </a:tc>
                <a:tc hMerge="1">
                  <a:txBody>
                    <a:bodyPr/>
                    <a:lstStyle/>
                    <a:p>
                      <a:endParaRPr lang="de-DE"/>
                    </a:p>
                  </a:txBody>
                  <a:tcPr/>
                </a:tc>
                <a:tc hMerge="1">
                  <a:txBody>
                    <a:bodyPr/>
                    <a:lstStyle/>
                    <a:p>
                      <a:endParaRPr lang="de-DE"/>
                    </a:p>
                  </a:txBody>
                  <a:tcPr/>
                </a:tc>
                <a:tc gridSpan="7">
                  <a:txBody>
                    <a:bodyPr/>
                    <a:lstStyle/>
                    <a:p>
                      <a:pPr algn="ctr" fontAlgn="ctr"/>
                      <a:r>
                        <a:rPr lang="de-DE" sz="500" b="1" i="0" u="none" strike="noStrike">
                          <a:effectLst/>
                          <a:latin typeface="Arial" panose="020B0604020202020204" pitchFamily="34" charset="0"/>
                        </a:rPr>
                        <a:t>B. Bürgerliche Rechtsstreitigkeiten / Obligatorische außergerichtliche Streitschlichtung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fontAlgn="ctr"/>
                      <a:r>
                        <a:rPr lang="de-DE" sz="500" b="1" i="0" u="none" strike="noStrike">
                          <a:effectLst/>
                          <a:latin typeface="Arial" panose="020B0604020202020204" pitchFamily="34" charset="0"/>
                        </a:rPr>
                        <a:t>C. Strafsachen </a:t>
                      </a:r>
                      <a:br>
                        <a:rPr lang="de-DE" sz="500" b="1" i="0" u="none" strike="noStrike">
                          <a:effectLst/>
                          <a:latin typeface="Arial" panose="020B0604020202020204" pitchFamily="34" charset="0"/>
                        </a:rPr>
                      </a:br>
                      <a:endParaRPr lang="de-DE" sz="500" b="1" i="0" u="none" strike="noStrike">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algn="l" fontAlgn="ctr"/>
                      <a:r>
                        <a:rPr lang="de-DE" sz="500" b="0" i="0" u="none" strike="noStrike">
                          <a:effectLst/>
                          <a:latin typeface="Arial" panose="020B0604020202020204" pitchFamily="34" charset="0"/>
                        </a:rPr>
                        <a:t>Summen der Gebühren,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die zugeflossen sind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Euro - ohne Dokumentenpauschale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und sonstige Auslagen)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de-DE"/>
                    </a:p>
                  </a:txBody>
                  <a:tcPr/>
                </a:tc>
                <a:extLst>
                  <a:ext uri="{0D108BD9-81ED-4DB2-BD59-A6C34878D82A}">
                    <a16:rowId xmlns:a16="http://schemas.microsoft.com/office/drawing/2014/main" val="10004"/>
                  </a:ext>
                </a:extLst>
              </a:tr>
              <a:tr h="908698">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Zahl der Anträge</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auf Schlich-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tungsver-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handlung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beide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Parteien 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durch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Vergleich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erledigten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Personen,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gegen die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Ordnungs-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geld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nach § 24 SchStG</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M-V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festgesetzt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worden ist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de-DE" sz="500" b="0" i="0" u="none" strike="noStrike">
                          <a:effectLst/>
                          <a:latin typeface="Arial" panose="020B0604020202020204" pitchFamily="34" charset="0"/>
                        </a:rPr>
                        <a:t>Zahl der Anträge auf Schlichtungsverhandlung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davon gemischte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de-DE" sz="500" b="0" i="0" u="none" strike="noStrike">
                          <a:effectLst/>
                          <a:latin typeface="Arial" panose="020B0604020202020204" pitchFamily="34" charset="0"/>
                        </a:rPr>
                        <a:t>Zahl der Fälle, in denen beide Parteien erschienen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gridSpan="2">
                  <a:txBody>
                    <a:bodyPr/>
                    <a:lstStyle/>
                    <a:p>
                      <a:pPr algn="ctr" fontAlgn="ctr"/>
                      <a:r>
                        <a:rPr lang="de-DE" sz="500" b="0" i="0" u="none" strike="noStrike">
                          <a:effectLst/>
                          <a:latin typeface="Arial" panose="020B0604020202020204" pitchFamily="34" charset="0"/>
                        </a:rPr>
                        <a:t>Zahl der durch Vergleich erledigten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Anträge auf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Sühne-</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versuch</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davon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gemischte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Sachen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beide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Parteien 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Sühnever-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such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Erfolg gehabt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hat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Personen,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gegen die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Ordnungs-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geld nach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24, 35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SchStG M-V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festgesetzt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worden ist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500" b="0" i="0" u="none" strike="noStrike">
                          <a:effectLst/>
                          <a:latin typeface="Arial" panose="020B0604020202020204" pitchFamily="34" charset="0"/>
                        </a:rPr>
                        <a:t>den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Gemeinden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rowSpan="2">
                  <a:txBody>
                    <a:bodyPr/>
                    <a:lstStyle/>
                    <a:p>
                      <a:pPr algn="ctr" fontAlgn="ctr"/>
                      <a:r>
                        <a:rPr lang="de-DE" sz="500" b="0" i="0" u="none" strike="noStrike">
                          <a:effectLst/>
                          <a:latin typeface="Arial" panose="020B0604020202020204" pitchFamily="34" charset="0"/>
                        </a:rPr>
                        <a:t>den Schieds-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stellen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5"/>
                  </a:ext>
                </a:extLst>
              </a:tr>
              <a:tr h="584334">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fontAlgn="ctr"/>
                      <a:r>
                        <a:rPr lang="de-DE" sz="500" b="0" i="0" u="none" strike="noStrike">
                          <a:effectLst/>
                          <a:latin typeface="Arial" panose="020B0604020202020204" pitchFamily="34" charset="0"/>
                        </a:rPr>
                        <a:t>Nachbar-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Ehrver-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letzung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tc>
                  <a:txBody>
                    <a:bodyPr/>
                    <a:lstStyle/>
                    <a:p>
                      <a:pPr algn="ctr" fontAlgn="ctr"/>
                      <a:r>
                        <a:rPr lang="de-DE" sz="500" b="0" i="0" u="none" strike="noStrike">
                          <a:effectLst/>
                          <a:latin typeface="Arial" panose="020B0604020202020204" pitchFamily="34" charset="0"/>
                        </a:rPr>
                        <a:t>Nachbar-recht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Ehrver-letzung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500" b="0" i="0" u="none" strike="noStrike">
                          <a:effectLst/>
                          <a:latin typeface="Arial" panose="020B0604020202020204" pitchFamily="34" charset="0"/>
                        </a:rPr>
                        <a:t>Nachbar-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Ehrver-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letzung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6"/>
                  </a:ext>
                </a:extLst>
              </a:tr>
              <a:tr h="223190">
                <a:tc>
                  <a:txBody>
                    <a:bodyPr/>
                    <a:lstStyle/>
                    <a:p>
                      <a:pPr algn="ctr" fontAlgn="ctr"/>
                      <a:r>
                        <a:rPr lang="de-DE" sz="800" b="0" i="0" u="none" strike="noStrike" dirty="0">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a:effectLst/>
                          <a:latin typeface="Arial" panose="020B0604020202020204" pitchFamily="34" charset="0"/>
                        </a:rPr>
                        <a:t>Amt Penzliner Land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de-DE" sz="800" b="0" i="0" u="none" strike="noStrike" dirty="0">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de-DE" sz="800" b="0" i="0" u="none" strike="noStrike" dirty="0">
                          <a:effectLst/>
                          <a:latin typeface="Arial" panose="020B0604020202020204" pitchFamily="34" charset="0"/>
                        </a:rPr>
                        <a:t>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7"/>
                  </a:ext>
                </a:extLst>
              </a:tr>
              <a:tr h="223190">
                <a:tc>
                  <a:txBody>
                    <a:bodyPr/>
                    <a:lstStyle/>
                    <a:p>
                      <a:pPr algn="ctr" fontAlgn="ctr"/>
                      <a:r>
                        <a:rPr lang="de-DE" sz="800" b="0" i="0" u="none" strike="noStrike" dirty="0">
                          <a:effectLst/>
                          <a:latin typeface="Arial" panose="020B0604020202020204" pitchFamily="34" charset="0"/>
                        </a:rPr>
                        <a:t>2</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Amt Mecklenburgische Kleinseenplatte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ctr"/>
                      <a:r>
                        <a:rPr lang="de-DE" sz="800" b="0" i="0" u="none" strike="noStrike">
                          <a:effectLst/>
                          <a:latin typeface="Arial" panose="020B0604020202020204" pitchFamily="34" charset="0"/>
                        </a:rPr>
                        <a:t>2</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de-DE" sz="800" b="0" i="0" u="none" strike="noStrike" dirty="0">
                          <a:effectLst/>
                          <a:latin typeface="Arial" panose="020B0604020202020204" pitchFamily="34" charset="0"/>
                        </a:rPr>
                        <a:t>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8"/>
                  </a:ext>
                </a:extLst>
              </a:tr>
              <a:tr h="223190">
                <a:tc>
                  <a:txBody>
                    <a:bodyPr/>
                    <a:lstStyle/>
                    <a:p>
                      <a:pPr algn="ctr" fontAlgn="ctr"/>
                      <a:r>
                        <a:rPr lang="de-DE" sz="800" b="0" i="0" u="none" strike="noStrike">
                          <a:effectLst/>
                          <a:latin typeface="Arial" panose="020B0604020202020204" pitchFamily="34" charset="0"/>
                        </a:rPr>
                        <a:t>3</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Stadt Neustrelitz II</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0,00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0,00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9"/>
                  </a:ext>
                </a:extLst>
              </a:tr>
              <a:tr h="223190">
                <a:tc>
                  <a:txBody>
                    <a:bodyPr/>
                    <a:lstStyle/>
                    <a:p>
                      <a:pPr algn="ctr" fontAlgn="ctr"/>
                      <a:r>
                        <a:rPr lang="de-DE" sz="800" b="0" i="0" u="none" strike="noStrike">
                          <a:effectLst/>
                          <a:latin typeface="Arial" panose="020B0604020202020204" pitchFamily="34" charset="0"/>
                        </a:rPr>
                        <a:t>4</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a:effectLst/>
                          <a:latin typeface="Arial" panose="020B0604020202020204" pitchFamily="34" charset="0"/>
                        </a:rPr>
                        <a:t>Amt Röbel/Müritz</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53,00 €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de-DE" sz="800" b="0" i="0" u="none" strike="noStrike" dirty="0">
                          <a:effectLst/>
                          <a:latin typeface="Arial" panose="020B0604020202020204" pitchFamily="34" charset="0"/>
                        </a:rPr>
                        <a:t>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0"/>
                  </a:ext>
                </a:extLst>
              </a:tr>
              <a:tr h="223190">
                <a:tc>
                  <a:txBody>
                    <a:bodyPr/>
                    <a:lstStyle/>
                    <a:p>
                      <a:pPr algn="ctr" fontAlgn="ctr"/>
                      <a:r>
                        <a:rPr lang="de-DE" sz="800" b="0" i="0" u="none" strike="noStrike">
                          <a:effectLst/>
                          <a:latin typeface="Arial" panose="020B0604020202020204" pitchFamily="34" charset="0"/>
                        </a:rPr>
                        <a:t>5</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a:effectLst/>
                          <a:latin typeface="Arial" panose="020B0604020202020204" pitchFamily="34" charset="0"/>
                        </a:rPr>
                        <a:t>Stadt Neustrelitz I</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0,00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a:effectLst/>
                          <a:latin typeface="Arial" panose="020B0604020202020204" pitchFamily="34" charset="0"/>
                        </a:rPr>
                        <a:t>0,00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1"/>
                  </a:ext>
                </a:extLst>
              </a:tr>
              <a:tr h="223190">
                <a:tc>
                  <a:txBody>
                    <a:bodyPr/>
                    <a:lstStyle/>
                    <a:p>
                      <a:pPr algn="ctr" fontAlgn="ctr"/>
                      <a:r>
                        <a:rPr lang="de-DE" sz="800" b="0" i="0" u="none" strike="noStrike">
                          <a:effectLst/>
                          <a:latin typeface="Arial" panose="020B0604020202020204" pitchFamily="34" charset="0"/>
                        </a:rPr>
                        <a:t>6</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a:effectLst/>
                          <a:latin typeface="Arial" panose="020B0604020202020204" pitchFamily="34" charset="0"/>
                        </a:rPr>
                        <a:t>Stadt Waren (Müritz)</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ctr"/>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b"/>
                      <a:r>
                        <a:rPr lang="de-DE" sz="800" b="0" i="0" u="none" strike="noStrike" dirty="0">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dirty="0">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5,50 €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de-DE" sz="800" b="0" i="0" u="none" strike="noStrike" dirty="0">
                          <a:effectLst/>
                          <a:latin typeface="Arial" panose="020B0604020202020204" pitchFamily="34" charset="0"/>
                        </a:rPr>
                        <a:t>5,50 €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2"/>
                  </a:ext>
                </a:extLst>
              </a:tr>
              <a:tr h="223190">
                <a:tc>
                  <a:txBody>
                    <a:bodyPr/>
                    <a:lstStyle/>
                    <a:p>
                      <a:pPr algn="ctr" fontAlgn="ctr"/>
                      <a:r>
                        <a:rPr lang="de-DE" sz="800" b="0" i="0" u="none" strike="noStrike">
                          <a:effectLst/>
                          <a:latin typeface="Arial" panose="020B0604020202020204" pitchFamily="34" charset="0"/>
                        </a:rPr>
                        <a:t>7</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a:effectLst/>
                          <a:latin typeface="Arial" panose="020B0604020202020204" pitchFamily="34" charset="0"/>
                        </a:rPr>
                        <a:t>Amt Neustrelitz Land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53,00 €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de-DE" sz="800" b="0" i="0" u="none" strike="noStrike" dirty="0">
                          <a:effectLst/>
                          <a:latin typeface="Arial" panose="020B0604020202020204" pitchFamily="34" charset="0"/>
                        </a:rPr>
                        <a:t>26,50 €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3"/>
                  </a:ext>
                </a:extLst>
              </a:tr>
              <a:tr h="223190">
                <a:tc>
                  <a:txBody>
                    <a:bodyPr/>
                    <a:lstStyle/>
                    <a:p>
                      <a:pPr algn="ctr" fontAlgn="ctr"/>
                      <a:r>
                        <a:rPr lang="de-DE" sz="800" b="0" i="0" u="none" strike="noStrike">
                          <a:effectLst/>
                          <a:latin typeface="Arial" panose="020B0604020202020204" pitchFamily="34" charset="0"/>
                        </a:rPr>
                        <a:t>8</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a:effectLst/>
                          <a:latin typeface="Arial" panose="020B0604020202020204" pitchFamily="34" charset="0"/>
                        </a:rPr>
                        <a:t>Amt Seenlandschaft Waren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r" fontAlgn="ctr"/>
                      <a:r>
                        <a:rPr lang="de-DE" sz="800" b="0" i="0" u="none" strike="noStrike">
                          <a:effectLst/>
                          <a:latin typeface="Arial" panose="020B0604020202020204" pitchFamily="34" charset="0"/>
                        </a:rPr>
                        <a:t>3</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de-DE" sz="800" b="0" i="0" u="none" strike="noStrike" dirty="0">
                          <a:effectLst/>
                          <a:latin typeface="Arial" panose="020B0604020202020204" pitchFamily="34" charset="0"/>
                        </a:rPr>
                        <a:t>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4"/>
                  </a:ext>
                </a:extLst>
              </a:tr>
              <a:tr h="223190">
                <a:tc>
                  <a:txBody>
                    <a:bodyPr/>
                    <a:lstStyle/>
                    <a:p>
                      <a:pPr algn="ctr" fontAlgn="ctr"/>
                      <a:r>
                        <a:rPr lang="de-DE" sz="800" b="0" i="0" u="none" strike="noStrike">
                          <a:effectLst/>
                          <a:latin typeface="Arial" panose="020B0604020202020204" pitchFamily="34" charset="0"/>
                        </a:rPr>
                        <a:t>9</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a:effectLst/>
                          <a:latin typeface="Arial" panose="020B0604020202020204" pitchFamily="34" charset="0"/>
                        </a:rPr>
                        <a:t>Amt Malchow</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de-DE" sz="800" b="0" i="0" u="none" strike="noStrike">
                          <a:effectLst/>
                          <a:latin typeface="Arial" panose="020B0604020202020204" pitchFamily="34" charset="0"/>
                        </a:rPr>
                        <a:t>3</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de-DE" sz="800" b="0" i="0" u="none" strike="noStrike">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dirty="0">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26,50 €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de-DE" sz="800" b="0" i="0" u="none" strike="noStrike" dirty="0">
                          <a:effectLst/>
                          <a:latin typeface="Arial" panose="020B0604020202020204" pitchFamily="34" charset="0"/>
                        </a:rPr>
                        <a:t>26,50 €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5"/>
                  </a:ext>
                </a:extLst>
              </a:tr>
              <a:tr h="223190">
                <a:tc gridSpan="2">
                  <a:txBody>
                    <a:bodyPr/>
                    <a:lstStyle/>
                    <a:p>
                      <a:pPr algn="r" fontAlgn="ctr"/>
                      <a:r>
                        <a:rPr lang="de-DE" sz="800" b="1" i="0" u="none" strike="noStrike" dirty="0">
                          <a:effectLst/>
                          <a:latin typeface="Arial" panose="020B0604020202020204" pitchFamily="34" charset="0"/>
                        </a:rPr>
                        <a:t>gesamt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lgn="r" fontAlgn="ctr"/>
                      <a:r>
                        <a:rPr lang="de-DE" sz="800" b="1" i="0" u="none" strike="noStrike">
                          <a:effectLst/>
                          <a:latin typeface="Arial" panose="020B0604020202020204" pitchFamily="34" charset="0"/>
                        </a:rPr>
                        <a:t>9</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1" i="0" u="none" strike="noStrike" dirty="0" smtClean="0">
                          <a:effectLst/>
                          <a:latin typeface="Arial" panose="020B0604020202020204" pitchFamily="34" charset="0"/>
                        </a:rPr>
                        <a:t>19</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de-DE" sz="800" b="0" i="0" u="none" strike="noStrike">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800" b="0" i="0" u="none" strike="noStrike">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138,00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a:effectLst/>
                          <a:latin typeface="Arial" panose="020B0604020202020204" pitchFamily="34" charset="0"/>
                        </a:rPr>
                        <a:t>58,50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6"/>
                  </a:ext>
                </a:extLst>
              </a:tr>
            </a:tbl>
          </a:graphicData>
        </a:graphic>
      </p:graphicFrame>
      <p:sp>
        <p:nvSpPr>
          <p:cNvPr id="5" name="Foliennummernplatzhalter 4"/>
          <p:cNvSpPr>
            <a:spLocks noGrp="1"/>
          </p:cNvSpPr>
          <p:nvPr>
            <p:ph type="sldNum" sz="quarter" idx="12"/>
          </p:nvPr>
        </p:nvSpPr>
        <p:spPr/>
        <p:txBody>
          <a:bodyPr/>
          <a:lstStyle/>
          <a:p>
            <a:fld id="{F82CC617-EC87-4E06-B92D-8D8AF591DFB6}" type="slidenum">
              <a:rPr lang="de-DE" smtClean="0"/>
              <a:t>27</a:t>
            </a:fld>
            <a:endParaRPr lang="de-DE"/>
          </a:p>
        </p:txBody>
      </p:sp>
    </p:spTree>
    <p:extLst>
      <p:ext uri="{BB962C8B-B14F-4D97-AF65-F5344CB8AC3E}">
        <p14:creationId xmlns:p14="http://schemas.microsoft.com/office/powerpoint/2010/main" val="373766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0"/>
            <a:ext cx="8911687" cy="1280890"/>
          </a:xfrm>
        </p:spPr>
        <p:txBody>
          <a:bodyPr/>
          <a:lstStyle/>
          <a:p>
            <a:r>
              <a:rPr lang="de-DE" dirty="0" smtClean="0"/>
              <a:t>Schiedsstellenstatistik</a:t>
            </a:r>
            <a:br>
              <a:rPr lang="de-DE" dirty="0" smtClean="0"/>
            </a:br>
            <a:r>
              <a:rPr lang="de-DE" dirty="0" smtClean="0">
                <a:solidFill>
                  <a:schemeClr val="bg1">
                    <a:lumMod val="50000"/>
                  </a:schemeClr>
                </a:solidFill>
              </a:rPr>
              <a:t>Statistikerläuterungen </a:t>
            </a:r>
            <a:endParaRPr lang="de-DE" dirty="0">
              <a:solidFill>
                <a:schemeClr val="bg1">
                  <a:lumMod val="50000"/>
                </a:schemeClr>
              </a:solidFill>
            </a:endParaRPr>
          </a:p>
        </p:txBody>
      </p:sp>
      <p:sp>
        <p:nvSpPr>
          <p:cNvPr id="4" name="Fußzeilenplatzhalter 3"/>
          <p:cNvSpPr>
            <a:spLocks noGrp="1"/>
          </p:cNvSpPr>
          <p:nvPr>
            <p:ph type="ftr" sz="quarter" idx="11"/>
          </p:nvPr>
        </p:nvSpPr>
        <p:spPr>
          <a:xfrm>
            <a:off x="2592925" y="6492875"/>
            <a:ext cx="7619999" cy="365125"/>
          </a:xfrm>
        </p:spPr>
        <p:txBody>
          <a:bodyPr/>
          <a:lstStyle/>
          <a:p>
            <a:r>
              <a:rPr lang="de-DE" dirty="0" smtClean="0"/>
              <a:t>Beiträge Amtsgericht Neubrandenburg, Matthias Brandt, Direktor des Amtsgerichts</a:t>
            </a:r>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560091896"/>
              </p:ext>
            </p:extLst>
          </p:nvPr>
        </p:nvGraphicFramePr>
        <p:xfrm>
          <a:off x="2099144" y="1280890"/>
          <a:ext cx="9557468" cy="5280700"/>
        </p:xfrm>
        <a:graphic>
          <a:graphicData uri="http://schemas.openxmlformats.org/drawingml/2006/table">
            <a:tbl>
              <a:tblPr/>
              <a:tblGrid>
                <a:gridCol w="2156959">
                  <a:extLst>
                    <a:ext uri="{9D8B030D-6E8A-4147-A177-3AD203B41FA5}">
                      <a16:colId xmlns:a16="http://schemas.microsoft.com/office/drawing/2014/main" val="20000"/>
                    </a:ext>
                  </a:extLst>
                </a:gridCol>
                <a:gridCol w="1404271">
                  <a:extLst>
                    <a:ext uri="{9D8B030D-6E8A-4147-A177-3AD203B41FA5}">
                      <a16:colId xmlns:a16="http://schemas.microsoft.com/office/drawing/2014/main" val="20001"/>
                    </a:ext>
                  </a:extLst>
                </a:gridCol>
                <a:gridCol w="1376185">
                  <a:extLst>
                    <a:ext uri="{9D8B030D-6E8A-4147-A177-3AD203B41FA5}">
                      <a16:colId xmlns:a16="http://schemas.microsoft.com/office/drawing/2014/main" val="20002"/>
                    </a:ext>
                  </a:extLst>
                </a:gridCol>
                <a:gridCol w="1291929">
                  <a:extLst>
                    <a:ext uri="{9D8B030D-6E8A-4147-A177-3AD203B41FA5}">
                      <a16:colId xmlns:a16="http://schemas.microsoft.com/office/drawing/2014/main" val="20003"/>
                    </a:ext>
                  </a:extLst>
                </a:gridCol>
                <a:gridCol w="1671083">
                  <a:extLst>
                    <a:ext uri="{9D8B030D-6E8A-4147-A177-3AD203B41FA5}">
                      <a16:colId xmlns:a16="http://schemas.microsoft.com/office/drawing/2014/main" val="20004"/>
                    </a:ext>
                  </a:extLst>
                </a:gridCol>
                <a:gridCol w="1657041">
                  <a:extLst>
                    <a:ext uri="{9D8B030D-6E8A-4147-A177-3AD203B41FA5}">
                      <a16:colId xmlns:a16="http://schemas.microsoft.com/office/drawing/2014/main" val="20005"/>
                    </a:ext>
                  </a:extLst>
                </a:gridCol>
              </a:tblGrid>
              <a:tr h="869986">
                <a:tc>
                  <a:txBody>
                    <a:bodyPr/>
                    <a:lstStyle/>
                    <a:p>
                      <a:pPr algn="ctr" fontAlgn="ctr"/>
                      <a:r>
                        <a:rPr lang="de-DE" sz="1100" b="1" i="0" u="none" strike="noStrike" dirty="0">
                          <a:effectLst/>
                          <a:latin typeface="Arial" panose="020B0604020202020204" pitchFamily="34" charset="0"/>
                        </a:rPr>
                        <a:t>A. Bürgerliche Rechtsstreitigkeiten / Freiwillige </a:t>
                      </a:r>
                      <a:br>
                        <a:rPr lang="de-DE" sz="1100" b="1" i="0" u="none" strike="noStrike" dirty="0">
                          <a:effectLst/>
                          <a:latin typeface="Arial" panose="020B0604020202020204" pitchFamily="34" charset="0"/>
                        </a:rPr>
                      </a:br>
                      <a:r>
                        <a:rPr lang="de-DE" sz="1100" b="1" i="0" u="none" strike="noStrike" dirty="0">
                          <a:effectLst/>
                          <a:latin typeface="Arial" panose="020B0604020202020204" pitchFamily="34" charset="0"/>
                        </a:rPr>
                        <a:t>außergerichtliche Streitschlichtung</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gridSpan="3">
                  <a:txBody>
                    <a:bodyPr/>
                    <a:lstStyle/>
                    <a:p>
                      <a:pPr algn="ctr" fontAlgn="ctr"/>
                      <a:r>
                        <a:rPr lang="de-DE" sz="1100" b="1" i="0" u="none" strike="noStrike" dirty="0">
                          <a:effectLst/>
                          <a:latin typeface="Arial" panose="020B0604020202020204" pitchFamily="34" charset="0"/>
                        </a:rPr>
                        <a:t>B. Bürgerliche Rechtsstreitigkeiten / Obligatorische außergerichtliche Streitschlichtung</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hMerge="1">
                  <a:txBody>
                    <a:bodyPr/>
                    <a:lstStyle/>
                    <a:p>
                      <a:endParaRPr lang="de-DE"/>
                    </a:p>
                  </a:txBody>
                  <a:tcPr/>
                </a:tc>
                <a:tc gridSpan="2">
                  <a:txBody>
                    <a:bodyPr/>
                    <a:lstStyle/>
                    <a:p>
                      <a:pPr algn="ctr" fontAlgn="ctr"/>
                      <a:r>
                        <a:rPr lang="de-DE" sz="1100" b="1" i="0" u="none" strike="noStrike" dirty="0">
                          <a:effectLst/>
                          <a:latin typeface="Arial" panose="020B0604020202020204" pitchFamily="34" charset="0"/>
                        </a:rPr>
                        <a:t>C. Strafsachen </a:t>
                      </a:r>
                      <a:br>
                        <a:rPr lang="de-DE" sz="1100" b="1" i="0" u="none" strike="noStrike" dirty="0">
                          <a:effectLst/>
                          <a:latin typeface="Arial" panose="020B0604020202020204" pitchFamily="34" charset="0"/>
                        </a:rPr>
                      </a:br>
                      <a:endParaRPr lang="de-DE" sz="1100" b="1" i="0" u="none" strike="noStrike" dirty="0">
                        <a:effectLst/>
                        <a:latin typeface="Arial" panose="020B0604020202020204" pitchFamily="34" charset="0"/>
                      </a:endParaRPr>
                    </a:p>
                  </a:txBody>
                  <a:tcPr marL="4414" marR="4414" marT="44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de-DE"/>
                    </a:p>
                  </a:txBody>
                  <a:tcPr/>
                </a:tc>
                <a:extLst>
                  <a:ext uri="{0D108BD9-81ED-4DB2-BD59-A6C34878D82A}">
                    <a16:rowId xmlns:a16="http://schemas.microsoft.com/office/drawing/2014/main" val="10000"/>
                  </a:ext>
                </a:extLst>
              </a:tr>
              <a:tr h="935309">
                <a:tc>
                  <a:txBody>
                    <a:bodyPr/>
                    <a:lstStyle/>
                    <a:p>
                      <a:pPr algn="ctr" fontAlgn="t"/>
                      <a:endParaRPr lang="de-DE" sz="1000" b="0" i="0" u="none" strike="noStrike" dirty="0" smtClean="0">
                        <a:effectLst/>
                        <a:latin typeface="Arial" panose="020B0604020202020204" pitchFamily="34" charset="0"/>
                      </a:endParaRPr>
                    </a:p>
                    <a:p>
                      <a:pPr algn="ctr" fontAlgn="t"/>
                      <a:r>
                        <a:rPr lang="de-DE" sz="1000" b="0" i="0" u="none" strike="noStrike" dirty="0" smtClean="0">
                          <a:effectLst/>
                          <a:latin typeface="Arial" panose="020B0604020202020204" pitchFamily="34" charset="0"/>
                        </a:rPr>
                        <a:t>Abschnitt </a:t>
                      </a:r>
                      <a:r>
                        <a:rPr lang="de-DE" sz="1000" b="0" i="0" u="none" strike="noStrike" dirty="0">
                          <a:effectLst/>
                          <a:latin typeface="Arial" panose="020B0604020202020204" pitchFamily="34" charset="0"/>
                        </a:rPr>
                        <a:t>2 Unterabschnitt 1SchStG,   </a:t>
                      </a:r>
                      <a:r>
                        <a:rPr lang="de-DE" sz="1000" b="0" i="0" u="none" strike="noStrike" dirty="0" smtClean="0">
                          <a:effectLst/>
                          <a:latin typeface="Arial" panose="020B0604020202020204" pitchFamily="34" charset="0"/>
                        </a:rPr>
                        <a:t>                                         </a:t>
                      </a:r>
                      <a:r>
                        <a:rPr lang="de-DE" sz="1000" b="0" i="0" u="none" strike="noStrike" dirty="0">
                          <a:effectLst/>
                          <a:latin typeface="Arial" panose="020B0604020202020204" pitchFamily="34" charset="0"/>
                        </a:rPr>
                        <a:t>§ 13                                                 </a:t>
                      </a:r>
                      <a:r>
                        <a:rPr lang="de-DE" sz="1000" b="0" i="0" u="none" strike="noStrike" dirty="0" smtClean="0">
                          <a:effectLst/>
                          <a:latin typeface="Arial" panose="020B0604020202020204" pitchFamily="34" charset="0"/>
                        </a:rPr>
                        <a:t>                                             </a:t>
                      </a:r>
                      <a:r>
                        <a:rPr lang="de-DE" sz="1000" b="0" i="0" u="none" strike="noStrike" dirty="0">
                          <a:effectLst/>
                          <a:latin typeface="Arial" panose="020B0604020202020204" pitchFamily="34" charset="0"/>
                        </a:rPr>
                        <a:t>bürgerliche Rechtsstreitigkeiten               </a:t>
                      </a:r>
                      <a:r>
                        <a:rPr lang="de-DE" sz="1000" b="0" i="0" u="none" strike="noStrike" dirty="0" smtClean="0">
                          <a:effectLst/>
                          <a:latin typeface="Arial" panose="020B0604020202020204" pitchFamily="34" charset="0"/>
                        </a:rPr>
                        <a:t>                                        </a:t>
                      </a:r>
                      <a:r>
                        <a:rPr lang="de-DE" sz="1000" b="0" i="0" u="none" strike="noStrike" dirty="0">
                          <a:effectLst/>
                          <a:latin typeface="Arial" panose="020B0604020202020204" pitchFamily="34" charset="0"/>
                        </a:rPr>
                        <a:t>(</a:t>
                      </a:r>
                      <a:r>
                        <a:rPr lang="de-DE" sz="1000" b="1" i="0" u="none" strike="noStrike" dirty="0">
                          <a:effectLst/>
                          <a:latin typeface="Arial" panose="020B0604020202020204" pitchFamily="34" charset="0"/>
                        </a:rPr>
                        <a:t>mit Ausnahme Buchstabe B</a:t>
                      </a:r>
                      <a:r>
                        <a:rPr lang="de-DE" sz="1000" b="0" i="0" u="none" strike="noStrike" dirty="0">
                          <a:effectLst/>
                          <a:latin typeface="Arial" panose="020B0604020202020204" pitchFamily="34" charset="0"/>
                        </a:rPr>
                        <a:t>)             </a:t>
                      </a:r>
                    </a:p>
                  </a:txBody>
                  <a:tcPr marL="4414" marR="4414" marT="4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de-DE" sz="1000" b="0" i="0" u="none" strike="noStrike" dirty="0">
                          <a:effectLst/>
                          <a:latin typeface="Arial" panose="020B0604020202020204" pitchFamily="34" charset="0"/>
                        </a:rPr>
                        <a:t>Abschnitt 2 Unterabschnitt 2 </a:t>
                      </a:r>
                      <a:r>
                        <a:rPr lang="de-DE" sz="1000" b="0" i="0" u="none" strike="noStrike" dirty="0" err="1">
                          <a:effectLst/>
                          <a:latin typeface="Arial" panose="020B0604020202020204" pitchFamily="34" charset="0"/>
                        </a:rPr>
                        <a:t>SchtStG</a:t>
                      </a:r>
                      <a:r>
                        <a:rPr lang="de-DE" sz="1000" b="0" i="0" u="none" strike="noStrike" dirty="0">
                          <a:effectLst/>
                          <a:latin typeface="Arial" panose="020B0604020202020204" pitchFamily="34" charset="0"/>
                        </a:rPr>
                        <a:t>,                    </a:t>
                      </a:r>
                      <a:r>
                        <a:rPr lang="de-DE" sz="1000" b="0" i="0" u="none" strike="noStrike" dirty="0" smtClean="0">
                          <a:effectLst/>
                          <a:latin typeface="Arial" panose="020B0604020202020204" pitchFamily="34" charset="0"/>
                        </a:rPr>
                        <a:t>                                     </a:t>
                      </a:r>
                      <a:r>
                        <a:rPr lang="de-DE" sz="1000" b="0" i="0" u="none" strike="noStrike" dirty="0">
                          <a:effectLst/>
                          <a:latin typeface="Arial" panose="020B0604020202020204" pitchFamily="34" charset="0"/>
                        </a:rPr>
                        <a:t>§ 34a                                                                             </a:t>
                      </a:r>
                      <a:r>
                        <a:rPr lang="de-DE" sz="1000" b="0" i="0" u="none" strike="noStrike" dirty="0" smtClean="0">
                          <a:effectLst/>
                          <a:latin typeface="Arial" panose="020B0604020202020204" pitchFamily="34" charset="0"/>
                        </a:rPr>
                        <a:t>                         </a:t>
                      </a:r>
                      <a:r>
                        <a:rPr lang="de-DE" sz="1000" b="1" i="0" u="none" strike="noStrike" dirty="0">
                          <a:effectLst/>
                          <a:latin typeface="Arial" panose="020B0604020202020204" pitchFamily="34" charset="0"/>
                        </a:rPr>
                        <a:t>besondere bürgerliche Rechtsstreitigkeiten, für die der Landesgesetzgeber einen </a:t>
                      </a:r>
                      <a:r>
                        <a:rPr lang="de-DE" sz="1000" b="1" i="0" u="sng" strike="noStrike" dirty="0">
                          <a:effectLst/>
                          <a:latin typeface="Arial" panose="020B0604020202020204" pitchFamily="34" charset="0"/>
                        </a:rPr>
                        <a:t>vorgerichtlich</a:t>
                      </a:r>
                      <a:r>
                        <a:rPr lang="de-DE" sz="1000" b="1" i="0" u="none" strike="noStrike" dirty="0">
                          <a:effectLst/>
                          <a:latin typeface="Arial" panose="020B0604020202020204" pitchFamily="34" charset="0"/>
                        </a:rPr>
                        <a:t>en Streitschlichtungsversuch vorgeschrieben hat</a:t>
                      </a:r>
                      <a:r>
                        <a:rPr lang="de-DE" sz="1000" b="0" i="0" u="none" strike="noStrike" dirty="0">
                          <a:effectLst/>
                          <a:latin typeface="Arial" panose="020B0604020202020204" pitchFamily="34" charset="0"/>
                        </a:rPr>
                        <a:t>        </a:t>
                      </a:r>
                      <a:r>
                        <a:rPr lang="de-DE" sz="1000" b="0" i="0" u="none" strike="noStrike" dirty="0" smtClean="0">
                          <a:effectLst/>
                          <a:latin typeface="Arial" panose="020B0604020202020204" pitchFamily="34" charset="0"/>
                        </a:rPr>
                        <a:t>                         </a:t>
                      </a:r>
                      <a:r>
                        <a:rPr lang="de-DE" sz="1000" b="0" i="0" u="none" strike="noStrike" dirty="0">
                          <a:effectLst/>
                          <a:latin typeface="Arial" panose="020B0604020202020204" pitchFamily="34" charset="0"/>
                        </a:rPr>
                        <a:t>(deshalb vorrangig Vorliegen dieser Ausnahme prüfen)</a:t>
                      </a:r>
                    </a:p>
                  </a:txBody>
                  <a:tcPr marL="4414" marR="4414" marT="4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gridSpan="2">
                  <a:txBody>
                    <a:bodyPr/>
                    <a:lstStyle/>
                    <a:p>
                      <a:pPr algn="ctr" fontAlgn="t"/>
                      <a:r>
                        <a:rPr lang="de-DE" sz="1000" b="0" i="0" u="none" strike="noStrike" dirty="0">
                          <a:effectLst/>
                          <a:latin typeface="Arial" panose="020B0604020202020204" pitchFamily="34" charset="0"/>
                        </a:rPr>
                        <a:t>Abschnitt 3 </a:t>
                      </a:r>
                      <a:r>
                        <a:rPr lang="de-DE" sz="1000" b="0" i="0" u="none" strike="noStrike" dirty="0" err="1">
                          <a:effectLst/>
                          <a:latin typeface="Arial" panose="020B0604020202020204" pitchFamily="34" charset="0"/>
                        </a:rPr>
                        <a:t>SchStG</a:t>
                      </a:r>
                      <a:r>
                        <a:rPr lang="de-DE" sz="1000" b="0" i="0" u="none" strike="noStrike" dirty="0">
                          <a:effectLst/>
                          <a:latin typeface="Arial" panose="020B0604020202020204" pitchFamily="34" charset="0"/>
                        </a:rPr>
                        <a:t>,                         </a:t>
                      </a:r>
                      <a:r>
                        <a:rPr lang="de-DE" sz="1000" b="0" i="0" u="none" strike="noStrike" dirty="0" smtClean="0">
                          <a:effectLst/>
                          <a:latin typeface="Arial" panose="020B0604020202020204" pitchFamily="34" charset="0"/>
                        </a:rPr>
                        <a:t>                                              </a:t>
                      </a:r>
                      <a:r>
                        <a:rPr lang="de-DE" sz="1000" b="0" i="0" u="none" strike="noStrike" dirty="0">
                          <a:effectLst/>
                          <a:latin typeface="Arial" panose="020B0604020202020204" pitchFamily="34" charset="0"/>
                        </a:rPr>
                        <a:t>§ 35                                                   </a:t>
                      </a:r>
                      <a:r>
                        <a:rPr lang="de-DE" sz="1000" b="0" i="0" u="none" strike="noStrike" dirty="0" smtClean="0">
                          <a:effectLst/>
                          <a:latin typeface="Arial" panose="020B0604020202020204" pitchFamily="34" charset="0"/>
                        </a:rPr>
                        <a:t>                       </a:t>
                      </a:r>
                      <a:r>
                        <a:rPr lang="de-DE" sz="1000" b="1" i="0" u="sng" strike="noStrike" dirty="0">
                          <a:effectLst/>
                          <a:latin typeface="Arial" panose="020B0604020202020204" pitchFamily="34" charset="0"/>
                        </a:rPr>
                        <a:t>vorgerichtlich</a:t>
                      </a:r>
                      <a:r>
                        <a:rPr lang="de-DE" sz="1000" b="1" i="0" u="none" strike="noStrike" dirty="0">
                          <a:effectLst/>
                          <a:latin typeface="Arial" panose="020B0604020202020204" pitchFamily="34" charset="0"/>
                        </a:rPr>
                        <a:t>er</a:t>
                      </a:r>
                      <a:r>
                        <a:rPr lang="de-DE" sz="1000" b="0" i="0" u="none" strike="noStrike" dirty="0">
                          <a:effectLst/>
                          <a:latin typeface="Arial" panose="020B0604020202020204" pitchFamily="34" charset="0"/>
                        </a:rPr>
                        <a:t> </a:t>
                      </a:r>
                      <a:r>
                        <a:rPr lang="de-DE" sz="1000" b="1" i="0" u="none" strike="noStrike" dirty="0">
                          <a:effectLst/>
                          <a:latin typeface="Arial" panose="020B0604020202020204" pitchFamily="34" charset="0"/>
                        </a:rPr>
                        <a:t>Sühneversuch im Sinne § 380 Abs. I Strafprozessordnung = Fälle, in denen die Staatsanwaltschaft Parteien auf den (strafrechtlichen) Privatklageweg verweist</a:t>
                      </a:r>
                      <a:endParaRPr lang="de-DE" sz="1000" b="0" i="0" u="none" strike="noStrike" dirty="0">
                        <a:effectLst/>
                        <a:latin typeface="Arial" panose="020B0604020202020204" pitchFamily="34" charset="0"/>
                      </a:endParaRPr>
                    </a:p>
                  </a:txBody>
                  <a:tcPr marL="4414" marR="4414" marT="4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10001"/>
                  </a:ext>
                </a:extLst>
              </a:tr>
              <a:tr h="483951">
                <a:tc>
                  <a:txBody>
                    <a:bodyPr/>
                    <a:lstStyle/>
                    <a:p>
                      <a:pPr algn="ctr" fontAlgn="ctr"/>
                      <a:r>
                        <a:rPr lang="de-DE" sz="500" b="0" i="0" u="none" strike="noStrike">
                          <a:effectLst/>
                          <a:latin typeface="Arial" panose="020B0604020202020204" pitchFamily="34" charset="0"/>
                        </a:rPr>
                        <a:t> </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dirty="0" smtClean="0">
                          <a:effectLst/>
                          <a:latin typeface="Arial" panose="020B0604020202020204" pitchFamily="34" charset="0"/>
                        </a:rPr>
                        <a:t>Nachbarrecht</a:t>
                      </a:r>
                      <a:endParaRPr lang="de-DE" sz="1100" b="0" i="0" u="none" strike="noStrike" dirty="0">
                        <a:effectLst/>
                        <a:latin typeface="Arial" panose="020B0604020202020204" pitchFamily="34" charset="0"/>
                      </a:endParaRP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1100" b="0" i="0" u="none" strike="noStrike" dirty="0" smtClean="0">
                          <a:effectLst/>
                          <a:latin typeface="Arial" panose="020B0604020202020204" pitchFamily="34" charset="0"/>
                        </a:rPr>
                        <a:t>Ehrverletzung</a:t>
                      </a:r>
                      <a:endParaRPr lang="de-DE" sz="1100" b="0" i="0" u="none" strike="noStrike" dirty="0">
                        <a:effectLst/>
                        <a:latin typeface="Arial" panose="020B0604020202020204" pitchFamily="34" charset="0"/>
                      </a:endParaRP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1100" b="0" i="0" u="none" strike="noStrike" dirty="0" smtClean="0">
                          <a:effectLst/>
                          <a:latin typeface="Arial" panose="020B0604020202020204" pitchFamily="34" charset="0"/>
                        </a:rPr>
                        <a:t>davon        gemischte </a:t>
                      </a:r>
                      <a:r>
                        <a:rPr lang="de-DE" sz="1100" b="0" i="0" u="none" strike="noStrike" dirty="0">
                          <a:effectLst/>
                          <a:latin typeface="Arial" panose="020B0604020202020204" pitchFamily="34" charset="0"/>
                        </a:rPr>
                        <a:t>Fälle</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1100" b="0" i="0" u="none" strike="noStrike" dirty="0" smtClean="0">
                          <a:effectLst/>
                          <a:latin typeface="Arial" panose="020B0604020202020204" pitchFamily="34" charset="0"/>
                        </a:rPr>
                        <a:t>Anträge </a:t>
                      </a:r>
                      <a:r>
                        <a:rPr lang="de-DE" sz="1100" b="0" i="0" u="none" strike="noStrike" dirty="0">
                          <a:effectLst/>
                          <a:latin typeface="Arial" panose="020B0604020202020204" pitchFamily="34" charset="0"/>
                        </a:rPr>
                        <a:t>auf </a:t>
                      </a:r>
                      <a:br>
                        <a:rPr lang="de-DE" sz="1100" b="0" i="0" u="none" strike="noStrike" dirty="0">
                          <a:effectLst/>
                          <a:latin typeface="Arial" panose="020B0604020202020204" pitchFamily="34" charset="0"/>
                        </a:rPr>
                      </a:br>
                      <a:r>
                        <a:rPr lang="de-DE" sz="1100" b="0" i="0" u="none" strike="noStrike" dirty="0" smtClean="0">
                          <a:effectLst/>
                          <a:latin typeface="Arial" panose="020B0604020202020204" pitchFamily="34" charset="0"/>
                        </a:rPr>
                        <a:t>Sühneversuch</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de-DE" sz="1100" b="0" i="0" u="none" strike="noStrike" dirty="0">
                          <a:effectLst/>
                          <a:latin typeface="Arial" panose="020B0604020202020204" pitchFamily="34" charset="0"/>
                        </a:rPr>
                        <a:t>davon </a:t>
                      </a:r>
                      <a:br>
                        <a:rPr lang="de-DE" sz="1100" b="0" i="0" u="none" strike="noStrike" dirty="0">
                          <a:effectLst/>
                          <a:latin typeface="Arial" panose="020B0604020202020204" pitchFamily="34" charset="0"/>
                        </a:rPr>
                      </a:br>
                      <a:r>
                        <a:rPr lang="de-DE" sz="1100" b="0" i="0" u="none" strike="noStrike" dirty="0">
                          <a:effectLst/>
                          <a:latin typeface="Arial" panose="020B0604020202020204" pitchFamily="34" charset="0"/>
                        </a:rPr>
                        <a:t>gemischte </a:t>
                      </a:r>
                      <a:r>
                        <a:rPr lang="de-DE" sz="1100" b="0" i="0" u="none" strike="noStrike" dirty="0" smtClean="0">
                          <a:effectLst/>
                          <a:latin typeface="Arial" panose="020B0604020202020204" pitchFamily="34" charset="0"/>
                        </a:rPr>
                        <a:t>Sachen</a:t>
                      </a:r>
                      <a:endParaRPr lang="de-DE" sz="1100" b="0" i="0" u="none" strike="noStrike" dirty="0">
                        <a:effectLst/>
                        <a:latin typeface="Arial" panose="020B0604020202020204" pitchFamily="34" charset="0"/>
                      </a:endParaRP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2"/>
                  </a:ext>
                </a:extLst>
              </a:tr>
              <a:tr h="2657909">
                <a:tc>
                  <a:txBody>
                    <a:bodyPr/>
                    <a:lstStyle/>
                    <a:p>
                      <a:pPr algn="ctr" fontAlgn="t"/>
                      <a:r>
                        <a:rPr lang="de-DE" sz="1100" b="0" i="0" u="none" strike="noStrike" dirty="0">
                          <a:effectLst/>
                          <a:latin typeface="Arial" panose="020B0604020202020204" pitchFamily="34" charset="0"/>
                        </a:rPr>
                        <a:t>alle zivilrechtlichen Angelegenheiten, die vor den ordentlichen Gerichten (Amtsgericht, Landgericht, Oberlandesgericht) </a:t>
                      </a:r>
                      <a:r>
                        <a:rPr lang="de-DE" sz="1100" b="0" i="0" u="none" strike="noStrike" dirty="0" smtClean="0">
                          <a:effectLst/>
                          <a:latin typeface="Arial" panose="020B0604020202020204" pitchFamily="34" charset="0"/>
                        </a:rPr>
                        <a:t>                           nach </a:t>
                      </a:r>
                      <a:r>
                        <a:rPr lang="de-DE" sz="1100" b="0" i="0" u="none" strike="noStrike" dirty="0">
                          <a:effectLst/>
                          <a:latin typeface="Arial" panose="020B0604020202020204" pitchFamily="34" charset="0"/>
                        </a:rPr>
                        <a:t>den Regelungen der Zivilprozessordnung verhandelt werden</a:t>
                      </a:r>
                      <a:r>
                        <a:rPr lang="de-DE" sz="1100" b="1" i="0" u="none" strike="noStrike" dirty="0">
                          <a:effectLst/>
                          <a:latin typeface="Arial" panose="020B0604020202020204" pitchFamily="34" charset="0"/>
                        </a:rPr>
                        <a:t>                             </a:t>
                      </a:r>
                      <a:r>
                        <a:rPr lang="de-DE" sz="1100" b="1" i="0" u="none" strike="noStrike" dirty="0" smtClean="0">
                          <a:effectLst/>
                          <a:latin typeface="Arial" panose="020B0604020202020204" pitchFamily="34" charset="0"/>
                        </a:rPr>
                        <a:t>                </a:t>
                      </a:r>
                      <a:r>
                        <a:rPr lang="de-DE" sz="1100" b="0" i="0" u="none" strike="noStrike" dirty="0">
                          <a:effectLst/>
                          <a:latin typeface="Arial" panose="020B0604020202020204" pitchFamily="34" charset="0"/>
                        </a:rPr>
                        <a:t>z.B. vermögensrechtliche Angelegenheiten, </a:t>
                      </a:r>
                      <a:r>
                        <a:rPr lang="de-DE" sz="1100" b="0" i="0" u="none" strike="noStrike" dirty="0" smtClean="0">
                          <a:effectLst/>
                          <a:latin typeface="Arial" panose="020B0604020202020204" pitchFamily="34" charset="0"/>
                        </a:rPr>
                        <a:t>                             auch </a:t>
                      </a:r>
                      <a:r>
                        <a:rPr lang="de-DE" sz="1100" b="0" i="0" u="none" strike="noStrike" dirty="0">
                          <a:effectLst/>
                          <a:latin typeface="Arial" panose="020B0604020202020204" pitchFamily="34" charset="0"/>
                        </a:rPr>
                        <a:t>Schadensersatz, Schmerzensgeld, Herausgabe, Einhaltung nachbarschaftlicher Belange</a:t>
                      </a:r>
                    </a:p>
                  </a:txBody>
                  <a:tcPr marL="4414" marR="4414" marT="4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t"/>
                      <a:r>
                        <a:rPr lang="de-DE" sz="900" b="0" i="0" u="none" strike="noStrike" dirty="0">
                          <a:effectLst/>
                          <a:latin typeface="Arial" panose="020B0604020202020204" pitchFamily="34" charset="0"/>
                        </a:rPr>
                        <a:t>(soweit kein gewerblicher Nachbar) </a:t>
                      </a:r>
                      <a:r>
                        <a:rPr lang="de-DE" sz="900" b="0" i="0" u="none" strike="noStrike" dirty="0" smtClean="0">
                          <a:effectLst/>
                          <a:latin typeface="Arial" panose="020B0604020202020204" pitchFamily="34" charset="0"/>
                        </a:rPr>
                        <a:t>                        bei </a:t>
                      </a:r>
                      <a:r>
                        <a:rPr lang="de-DE" sz="900" b="0" i="0" u="none" strike="noStrike" dirty="0">
                          <a:effectLst/>
                          <a:latin typeface="Arial" panose="020B0604020202020204" pitchFamily="34" charset="0"/>
                        </a:rPr>
                        <a:t>Streitigkeiten über Ansprüche aus          </a:t>
                      </a:r>
                      <a:r>
                        <a:rPr lang="de-DE" sz="900" b="0" i="0" u="none" strike="noStrike" dirty="0" smtClean="0">
                          <a:effectLst/>
                          <a:latin typeface="Arial" panose="020B0604020202020204" pitchFamily="34" charset="0"/>
                        </a:rPr>
                        <a:t>        </a:t>
                      </a:r>
                      <a:r>
                        <a:rPr lang="de-DE" sz="1100" b="1" i="0" u="none" strike="noStrike" dirty="0">
                          <a:effectLst/>
                          <a:latin typeface="Arial" panose="020B0604020202020204" pitchFamily="34" charset="0"/>
                        </a:rPr>
                        <a:t>§ 906 BGB</a:t>
                      </a:r>
                      <a:r>
                        <a:rPr lang="de-DE" sz="1100" b="0" i="0" u="none" strike="noStrike" dirty="0">
                          <a:effectLst/>
                          <a:latin typeface="Arial" panose="020B0604020202020204" pitchFamily="34" charset="0"/>
                        </a:rPr>
                        <a:t> - </a:t>
                      </a:r>
                      <a:r>
                        <a:rPr lang="de-DE" sz="900" b="0" i="0" u="none" strike="noStrike" dirty="0">
                          <a:effectLst/>
                          <a:latin typeface="Arial" panose="020B0604020202020204" pitchFamily="34" charset="0"/>
                        </a:rPr>
                        <a:t>Einwirkungen auf Grundstücke durch "unwägbare Stoffe", </a:t>
                      </a:r>
                      <a:r>
                        <a:rPr lang="de-DE" sz="900" b="0" i="0" u="none" strike="noStrike" dirty="0" smtClean="0">
                          <a:effectLst/>
                          <a:latin typeface="Arial" panose="020B0604020202020204" pitchFamily="34" charset="0"/>
                        </a:rPr>
                        <a:t>(Rauch</a:t>
                      </a:r>
                      <a:r>
                        <a:rPr lang="de-DE" sz="900" b="0" i="0" u="none" strike="noStrike" dirty="0">
                          <a:effectLst/>
                          <a:latin typeface="Arial" panose="020B0604020202020204" pitchFamily="34" charset="0"/>
                        </a:rPr>
                        <a:t>, Gerüche, </a:t>
                      </a:r>
                      <a:r>
                        <a:rPr lang="de-DE" sz="900" b="0" i="0" u="none" strike="noStrike" dirty="0" smtClean="0">
                          <a:effectLst/>
                          <a:latin typeface="Arial" panose="020B0604020202020204" pitchFamily="34" charset="0"/>
                        </a:rPr>
                        <a:t>Lärm)           </a:t>
                      </a:r>
                      <a:r>
                        <a:rPr lang="de-DE" sz="1100" b="1" i="0" u="none" strike="noStrike" dirty="0">
                          <a:effectLst/>
                          <a:latin typeface="Arial" panose="020B0604020202020204" pitchFamily="34" charset="0"/>
                        </a:rPr>
                        <a:t>§ 910 BGB</a:t>
                      </a:r>
                      <a:r>
                        <a:rPr lang="de-DE" sz="1100" b="0" i="0" u="none" strike="noStrike" dirty="0">
                          <a:effectLst/>
                          <a:latin typeface="Arial" panose="020B0604020202020204" pitchFamily="34" charset="0"/>
                        </a:rPr>
                        <a:t> - </a:t>
                      </a:r>
                      <a:r>
                        <a:rPr lang="de-DE" sz="900" b="0" i="0" u="none" strike="noStrike" dirty="0">
                          <a:effectLst/>
                          <a:latin typeface="Arial" panose="020B0604020202020204" pitchFamily="34" charset="0"/>
                        </a:rPr>
                        <a:t>Überwuchs ober- und unterirdisch (Wurzeln, Äste und Zweige);                     </a:t>
                      </a:r>
                      <a:r>
                        <a:rPr lang="de-DE" sz="1100" b="1" i="0" u="none" strike="noStrike" dirty="0">
                          <a:effectLst/>
                          <a:latin typeface="Arial" panose="020B0604020202020204" pitchFamily="34" charset="0"/>
                        </a:rPr>
                        <a:t>§ 911</a:t>
                      </a:r>
                      <a:r>
                        <a:rPr lang="de-DE" sz="1100" b="0" i="0" u="none" strike="noStrike" dirty="0">
                          <a:effectLst/>
                          <a:latin typeface="Arial" panose="020B0604020202020204" pitchFamily="34" charset="0"/>
                        </a:rPr>
                        <a:t> </a:t>
                      </a:r>
                      <a:r>
                        <a:rPr lang="de-DE" sz="1100" b="1" i="0" u="none" strike="noStrike" dirty="0">
                          <a:effectLst/>
                          <a:latin typeface="Arial" panose="020B0604020202020204" pitchFamily="34" charset="0"/>
                        </a:rPr>
                        <a:t>BGB</a:t>
                      </a:r>
                      <a:r>
                        <a:rPr lang="de-DE" sz="1100" b="0" i="0" u="none" strike="noStrike" dirty="0">
                          <a:effectLst/>
                          <a:latin typeface="Arial" panose="020B0604020202020204" pitchFamily="34" charset="0"/>
                        </a:rPr>
                        <a:t> - </a:t>
                      </a:r>
                      <a:r>
                        <a:rPr lang="de-DE" sz="900" b="0" i="0" u="none" strike="noStrike" dirty="0">
                          <a:effectLst/>
                          <a:latin typeface="Arial" panose="020B0604020202020204" pitchFamily="34" charset="0"/>
                        </a:rPr>
                        <a:t>herübergefallene </a:t>
                      </a:r>
                      <a:r>
                        <a:rPr lang="de-DE" sz="900" b="0" i="0" u="none" strike="noStrike" dirty="0" smtClean="0">
                          <a:effectLst/>
                          <a:latin typeface="Arial" panose="020B0604020202020204" pitchFamily="34" charset="0"/>
                        </a:rPr>
                        <a:t>Früchte</a:t>
                      </a:r>
                      <a:r>
                        <a:rPr lang="de-DE" sz="1000" b="0" i="0" u="none" strike="noStrike" dirty="0" smtClean="0">
                          <a:effectLst/>
                          <a:latin typeface="Arial" panose="020B0604020202020204" pitchFamily="34" charset="0"/>
                        </a:rPr>
                        <a:t>            </a:t>
                      </a:r>
                    </a:p>
                    <a:p>
                      <a:pPr algn="ctr" fontAlgn="t"/>
                      <a:r>
                        <a:rPr lang="de-DE" sz="1100" b="1" i="0" u="none" strike="noStrike" dirty="0" smtClean="0">
                          <a:effectLst/>
                          <a:latin typeface="Arial" panose="020B0604020202020204" pitchFamily="34" charset="0"/>
                        </a:rPr>
                        <a:t>§ </a:t>
                      </a:r>
                      <a:r>
                        <a:rPr lang="de-DE" sz="1100" b="1" i="0" u="none" strike="noStrike" dirty="0">
                          <a:effectLst/>
                          <a:latin typeface="Arial" panose="020B0604020202020204" pitchFamily="34" charset="0"/>
                        </a:rPr>
                        <a:t>923 BGB</a:t>
                      </a:r>
                      <a:r>
                        <a:rPr lang="de-DE" sz="1100" b="0" i="0" u="none" strike="noStrike" dirty="0">
                          <a:effectLst/>
                          <a:latin typeface="Arial" panose="020B0604020202020204" pitchFamily="34" charset="0"/>
                        </a:rPr>
                        <a:t> </a:t>
                      </a:r>
                      <a:r>
                        <a:rPr lang="de-DE" sz="1100" b="0" i="0" u="none" strike="noStrike" dirty="0" smtClean="0">
                          <a:effectLst/>
                          <a:latin typeface="Arial" panose="020B0604020202020204" pitchFamily="34" charset="0"/>
                        </a:rPr>
                        <a:t>– </a:t>
                      </a:r>
                    </a:p>
                    <a:p>
                      <a:pPr algn="ctr" fontAlgn="t"/>
                      <a:r>
                        <a:rPr lang="de-DE" sz="900" b="0" i="0" u="none" strike="noStrike" dirty="0" smtClean="0">
                          <a:effectLst/>
                          <a:latin typeface="Arial" panose="020B0604020202020204" pitchFamily="34" charset="0"/>
                        </a:rPr>
                        <a:t>auf </a:t>
                      </a:r>
                      <a:r>
                        <a:rPr lang="de-DE" sz="900" b="0" i="0" u="none" strike="noStrike" dirty="0">
                          <a:effectLst/>
                          <a:latin typeface="Arial" panose="020B0604020202020204" pitchFamily="34" charset="0"/>
                        </a:rPr>
                        <a:t>der Grundstücksgrenze stehende Bäume</a:t>
                      </a:r>
                    </a:p>
                  </a:txBody>
                  <a:tcPr marL="4414" marR="4414" marT="4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de-DE" sz="900" b="0" i="0" u="none" strike="noStrike" dirty="0">
                          <a:effectLst/>
                          <a:latin typeface="Arial" panose="020B0604020202020204" pitchFamily="34" charset="0"/>
                        </a:rPr>
                        <a:t>bei </a:t>
                      </a:r>
                      <a:r>
                        <a:rPr lang="de-DE" sz="900" b="0" i="0" u="none" strike="noStrike" dirty="0" smtClean="0">
                          <a:effectLst/>
                          <a:latin typeface="Arial" panose="020B0604020202020204" pitchFamily="34" charset="0"/>
                        </a:rPr>
                        <a:t>Streitigkeiten </a:t>
                      </a:r>
                      <a:r>
                        <a:rPr lang="de-DE" sz="900" b="0" i="0" u="none" strike="noStrike" dirty="0">
                          <a:effectLst/>
                          <a:latin typeface="Arial" panose="020B0604020202020204" pitchFamily="34" charset="0"/>
                        </a:rPr>
                        <a:t>über Ansprüche wegen </a:t>
                      </a:r>
                      <a:r>
                        <a:rPr lang="de-DE" sz="1000" b="1" i="0" u="none" strike="noStrike" dirty="0">
                          <a:effectLst/>
                          <a:latin typeface="Arial" panose="020B0604020202020204" pitchFamily="34" charset="0"/>
                        </a:rPr>
                        <a:t>Verletzung der persönlichen Ehre</a:t>
                      </a:r>
                      <a:r>
                        <a:rPr lang="de-DE" sz="1000" b="0" i="0" u="none" strike="noStrike" dirty="0">
                          <a:effectLst/>
                          <a:latin typeface="Arial" panose="020B0604020202020204" pitchFamily="34" charset="0"/>
                        </a:rPr>
                        <a:t>, </a:t>
                      </a:r>
                      <a:r>
                        <a:rPr lang="de-DE" sz="900" b="0" i="0" u="none" strike="noStrike" dirty="0">
                          <a:effectLst/>
                          <a:latin typeface="Arial" panose="020B0604020202020204" pitchFamily="34" charset="0"/>
                        </a:rPr>
                        <a:t>die nicht in Presse oder Rundfunk begangen worden sind (insbesondere Ansprüche auf Schadensersatz oder Schmerzensgeld); </a:t>
                      </a:r>
                      <a:r>
                        <a:rPr lang="de-DE" sz="800" b="0" i="0" u="none" strike="noStrike" dirty="0">
                          <a:effectLst/>
                          <a:latin typeface="Arial" panose="020B0604020202020204" pitchFamily="34" charset="0"/>
                        </a:rPr>
                        <a:t>(</a:t>
                      </a:r>
                      <a:r>
                        <a:rPr lang="de-DE" sz="800" b="1" i="0" u="none" strike="noStrike" dirty="0" smtClean="0">
                          <a:effectLst/>
                          <a:latin typeface="Arial" panose="020B0604020202020204" pitchFamily="34" charset="0"/>
                        </a:rPr>
                        <a:t>Beleidigungsdelikte StGB) </a:t>
                      </a:r>
                      <a:r>
                        <a:rPr lang="de-DE" sz="800" b="0" i="0" u="none" strike="noStrike" dirty="0" smtClean="0">
                          <a:effectLst/>
                          <a:latin typeface="Arial" panose="020B0604020202020204" pitchFamily="34" charset="0"/>
                        </a:rPr>
                        <a:t>          </a:t>
                      </a:r>
                      <a:r>
                        <a:rPr lang="de-DE" sz="1100" b="0" i="0" u="none" strike="noStrike" dirty="0">
                          <a:effectLst/>
                          <a:latin typeface="Arial" panose="020B0604020202020204" pitchFamily="34" charset="0"/>
                        </a:rPr>
                        <a:t>§ 185 </a:t>
                      </a:r>
                      <a:endParaRPr lang="de-DE" sz="1100" b="0" i="0" u="none" strike="noStrike" dirty="0" smtClean="0">
                        <a:effectLst/>
                        <a:latin typeface="Arial" panose="020B0604020202020204" pitchFamily="34" charset="0"/>
                      </a:endParaRPr>
                    </a:p>
                    <a:p>
                      <a:pPr algn="ctr" fontAlgn="t"/>
                      <a:r>
                        <a:rPr lang="de-DE" sz="900" b="0" i="0" u="none" strike="noStrike" dirty="0" smtClean="0">
                          <a:effectLst/>
                          <a:latin typeface="Arial" panose="020B0604020202020204" pitchFamily="34" charset="0"/>
                        </a:rPr>
                        <a:t>Beleidigung</a:t>
                      </a:r>
                      <a:r>
                        <a:rPr lang="de-DE" sz="900" b="0" i="0" u="none" strike="noStrike" dirty="0">
                          <a:effectLst/>
                          <a:latin typeface="Arial" panose="020B0604020202020204" pitchFamily="34" charset="0"/>
                        </a:rPr>
                        <a:t>,    </a:t>
                      </a:r>
                      <a:r>
                        <a:rPr lang="de-DE" sz="900" b="0" i="0" u="none" strike="noStrike" dirty="0" smtClean="0">
                          <a:effectLst/>
                          <a:latin typeface="Arial" panose="020B0604020202020204" pitchFamily="34" charset="0"/>
                        </a:rPr>
                        <a:t>                 </a:t>
                      </a:r>
                      <a:r>
                        <a:rPr lang="de-DE" sz="1100" b="0" i="0" u="none" strike="noStrike" dirty="0" smtClean="0">
                          <a:effectLst/>
                          <a:latin typeface="Arial" panose="020B0604020202020204" pitchFamily="34" charset="0"/>
                        </a:rPr>
                        <a:t>§ </a:t>
                      </a:r>
                      <a:r>
                        <a:rPr lang="de-DE" sz="1100" b="0" i="0" u="none" strike="noStrike" dirty="0">
                          <a:effectLst/>
                          <a:latin typeface="Arial" panose="020B0604020202020204" pitchFamily="34" charset="0"/>
                        </a:rPr>
                        <a:t>186 </a:t>
                      </a:r>
                      <a:r>
                        <a:rPr lang="de-DE" sz="1100" b="0" i="0" u="none" strike="noStrike" dirty="0" smtClean="0">
                          <a:effectLst/>
                          <a:latin typeface="Arial" panose="020B0604020202020204" pitchFamily="34" charset="0"/>
                        </a:rPr>
                        <a:t>                            </a:t>
                      </a:r>
                      <a:r>
                        <a:rPr lang="de-DE" sz="900" b="0" i="0" u="none" strike="noStrike" dirty="0" smtClean="0">
                          <a:effectLst/>
                          <a:latin typeface="Arial" panose="020B0604020202020204" pitchFamily="34" charset="0"/>
                        </a:rPr>
                        <a:t>Üble </a:t>
                      </a:r>
                      <a:r>
                        <a:rPr lang="de-DE" sz="900" b="0" i="0" u="none" strike="noStrike" dirty="0">
                          <a:effectLst/>
                          <a:latin typeface="Arial" panose="020B0604020202020204" pitchFamily="34" charset="0"/>
                        </a:rPr>
                        <a:t>Nachrede,               </a:t>
                      </a:r>
                      <a:r>
                        <a:rPr lang="de-DE" sz="900" b="0" i="0" u="none" strike="noStrike" dirty="0" smtClean="0">
                          <a:effectLst/>
                          <a:latin typeface="Arial" panose="020B0604020202020204" pitchFamily="34" charset="0"/>
                        </a:rPr>
                        <a:t> </a:t>
                      </a:r>
                      <a:r>
                        <a:rPr lang="de-DE" sz="1100" b="0" i="0" u="none" strike="noStrike" dirty="0" smtClean="0">
                          <a:effectLst/>
                          <a:latin typeface="Arial" panose="020B0604020202020204" pitchFamily="34" charset="0"/>
                        </a:rPr>
                        <a:t>§ </a:t>
                      </a:r>
                      <a:r>
                        <a:rPr lang="de-DE" sz="1100" b="0" i="0" u="none" strike="noStrike" dirty="0">
                          <a:effectLst/>
                          <a:latin typeface="Arial" panose="020B0604020202020204" pitchFamily="34" charset="0"/>
                        </a:rPr>
                        <a:t>187 </a:t>
                      </a:r>
                      <a:r>
                        <a:rPr lang="de-DE" sz="1100" b="0" i="0" u="none" strike="noStrike" dirty="0" smtClean="0">
                          <a:effectLst/>
                          <a:latin typeface="Arial" panose="020B0604020202020204" pitchFamily="34" charset="0"/>
                        </a:rPr>
                        <a:t>                             </a:t>
                      </a:r>
                      <a:r>
                        <a:rPr lang="de-DE" sz="900" b="0" i="0" u="none" strike="noStrike" dirty="0" smtClean="0">
                          <a:effectLst/>
                          <a:latin typeface="Arial" panose="020B0604020202020204" pitchFamily="34" charset="0"/>
                        </a:rPr>
                        <a:t>Verleumdung</a:t>
                      </a:r>
                      <a:r>
                        <a:rPr lang="de-DE" sz="900" b="0" i="0" u="none" strike="noStrike" dirty="0">
                          <a:effectLst/>
                          <a:latin typeface="Arial" panose="020B0604020202020204" pitchFamily="34" charset="0"/>
                        </a:rPr>
                        <a:t>,         </a:t>
                      </a:r>
                      <a:r>
                        <a:rPr lang="de-DE" sz="900" b="0" i="0" u="none" strike="noStrike" dirty="0" smtClean="0">
                          <a:effectLst/>
                          <a:latin typeface="Arial" panose="020B0604020202020204" pitchFamily="34" charset="0"/>
                        </a:rPr>
                        <a:t>                   </a:t>
                      </a:r>
                      <a:r>
                        <a:rPr lang="de-DE" sz="1100" b="0" i="0" u="none" strike="noStrike" dirty="0" smtClean="0">
                          <a:effectLst/>
                          <a:latin typeface="Arial" panose="020B0604020202020204" pitchFamily="34" charset="0"/>
                        </a:rPr>
                        <a:t>§ </a:t>
                      </a:r>
                      <a:r>
                        <a:rPr lang="de-DE" sz="1100" b="0" i="0" u="none" strike="noStrike" dirty="0">
                          <a:effectLst/>
                          <a:latin typeface="Arial" panose="020B0604020202020204" pitchFamily="34" charset="0"/>
                        </a:rPr>
                        <a:t>189 </a:t>
                      </a:r>
                      <a:r>
                        <a:rPr lang="de-DE" sz="1100" b="0" i="0" u="none" strike="noStrike" dirty="0" smtClean="0">
                          <a:effectLst/>
                          <a:latin typeface="Arial" panose="020B0604020202020204" pitchFamily="34" charset="0"/>
                        </a:rPr>
                        <a:t>                      </a:t>
                      </a:r>
                      <a:r>
                        <a:rPr lang="de-DE" sz="900" b="0" i="0" u="none" strike="noStrike" dirty="0" smtClean="0">
                          <a:effectLst/>
                          <a:latin typeface="Arial" panose="020B0604020202020204" pitchFamily="34" charset="0"/>
                        </a:rPr>
                        <a:t>Verunglimpfung </a:t>
                      </a:r>
                      <a:r>
                        <a:rPr lang="de-DE" sz="900" b="0" i="0" u="none" strike="noStrike" dirty="0">
                          <a:effectLst/>
                          <a:latin typeface="Arial" panose="020B0604020202020204" pitchFamily="34" charset="0"/>
                        </a:rPr>
                        <a:t>des Andenkens </a:t>
                      </a:r>
                      <a:r>
                        <a:rPr lang="de-DE" sz="900" b="0" i="0" u="none" strike="noStrike" dirty="0" smtClean="0">
                          <a:effectLst/>
                          <a:latin typeface="Arial" panose="020B0604020202020204" pitchFamily="34" charset="0"/>
                        </a:rPr>
                        <a:t>Verstorbene)</a:t>
                      </a:r>
                      <a:endParaRPr lang="de-DE" sz="900" b="0" i="0" u="none" strike="noStrike" dirty="0">
                        <a:effectLst/>
                        <a:latin typeface="Arial" panose="020B0604020202020204" pitchFamily="34" charset="0"/>
                      </a:endParaRPr>
                    </a:p>
                  </a:txBody>
                  <a:tcPr marL="4414" marR="4414" marT="4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endParaRPr lang="de-DE" sz="1100" b="0" i="0" u="none" strike="noStrike" dirty="0" smtClean="0">
                        <a:effectLst/>
                        <a:latin typeface="Arial" panose="020B0604020202020204" pitchFamily="34" charset="0"/>
                      </a:endParaRPr>
                    </a:p>
                    <a:p>
                      <a:pPr algn="ctr" fontAlgn="t"/>
                      <a:endParaRPr lang="de-DE" sz="1100" b="0" i="0" u="none" strike="noStrike" dirty="0" smtClean="0">
                        <a:effectLst/>
                        <a:latin typeface="Arial" panose="020B0604020202020204" pitchFamily="34" charset="0"/>
                      </a:endParaRPr>
                    </a:p>
                    <a:p>
                      <a:pPr algn="ctr" fontAlgn="t"/>
                      <a:endParaRPr lang="de-DE" sz="1100" b="0" i="0" u="none" strike="noStrike" dirty="0" smtClean="0">
                        <a:effectLst/>
                        <a:latin typeface="Arial" panose="020B0604020202020204" pitchFamily="34" charset="0"/>
                      </a:endParaRPr>
                    </a:p>
                    <a:p>
                      <a:pPr algn="ctr" fontAlgn="t"/>
                      <a:endParaRPr lang="de-DE" sz="1100" b="0" i="0" u="none" strike="noStrike" dirty="0" smtClean="0">
                        <a:effectLst/>
                        <a:latin typeface="Arial" panose="020B0604020202020204" pitchFamily="34" charset="0"/>
                      </a:endParaRPr>
                    </a:p>
                    <a:p>
                      <a:pPr algn="ctr" fontAlgn="t"/>
                      <a:r>
                        <a:rPr lang="de-DE" sz="1100" b="0" i="0" u="none" strike="noStrike" dirty="0" smtClean="0">
                          <a:effectLst/>
                          <a:latin typeface="Arial" panose="020B0604020202020204" pitchFamily="34" charset="0"/>
                        </a:rPr>
                        <a:t>Fälle</a:t>
                      </a:r>
                      <a:r>
                        <a:rPr lang="de-DE" sz="1100" b="0" i="0" u="none" strike="noStrike" dirty="0">
                          <a:effectLst/>
                          <a:latin typeface="Arial" panose="020B0604020202020204" pitchFamily="34" charset="0"/>
                        </a:rPr>
                        <a:t>, die sowohl </a:t>
                      </a:r>
                      <a:r>
                        <a:rPr lang="de-DE" sz="1100" b="0" i="0" u="none" strike="noStrike" dirty="0" smtClean="0">
                          <a:effectLst/>
                          <a:latin typeface="Arial" panose="020B0604020202020204" pitchFamily="34" charset="0"/>
                        </a:rPr>
                        <a:t>  Bereiche</a:t>
                      </a:r>
                      <a:r>
                        <a:rPr lang="de-DE" sz="1100" b="0" i="0" u="none" strike="noStrike" baseline="0" dirty="0" smtClean="0">
                          <a:effectLst/>
                          <a:latin typeface="Arial" panose="020B0604020202020204" pitchFamily="34" charset="0"/>
                        </a:rPr>
                        <a:t> der obligatorischen, als auch der freiwilligen außergerichtlichen Streitschlichtung oder beide Bereiche der obligatorischen Streitschlichtung </a:t>
                      </a:r>
                      <a:r>
                        <a:rPr lang="de-DE" sz="1100" b="0" i="0" u="none" strike="noStrike" dirty="0" smtClean="0">
                          <a:effectLst/>
                          <a:latin typeface="Arial" panose="020B0604020202020204" pitchFamily="34" charset="0"/>
                        </a:rPr>
                        <a:t>berühren</a:t>
                      </a:r>
                      <a:endParaRPr lang="de-DE" sz="1100" b="0" i="0" u="none" strike="noStrike" dirty="0">
                        <a:effectLst/>
                        <a:latin typeface="Arial" panose="020B0604020202020204" pitchFamily="34" charset="0"/>
                      </a:endParaRPr>
                    </a:p>
                  </a:txBody>
                  <a:tcPr marL="4414" marR="4414" marT="4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de-DE" sz="900" b="0" i="0" u="none" strike="noStrike" dirty="0">
                          <a:effectLst/>
                          <a:latin typeface="Arial" panose="020B0604020202020204" pitchFamily="34" charset="0"/>
                        </a:rPr>
                        <a:t>wenn es der antragstellenden Partei um eine strafrichterliche Ahndung und nicht (allein) um vermögensrechtliche </a:t>
                      </a:r>
                      <a:r>
                        <a:rPr lang="de-DE" sz="900" b="0" i="0" u="none" strike="noStrike" dirty="0" smtClean="0">
                          <a:effectLst/>
                          <a:latin typeface="Arial" panose="020B0604020202020204" pitchFamily="34" charset="0"/>
                        </a:rPr>
                        <a:t>Ansprüche </a:t>
                      </a:r>
                      <a:r>
                        <a:rPr lang="de-DE" sz="900" b="0" i="0" u="none" strike="noStrike" dirty="0">
                          <a:effectLst/>
                          <a:latin typeface="Arial" panose="020B0604020202020204" pitchFamily="34" charset="0"/>
                        </a:rPr>
                        <a:t>geht; relevante Delikte:            </a:t>
                      </a:r>
                      <a:r>
                        <a:rPr lang="de-DE" sz="900" b="0" i="0" u="none" strike="noStrike" dirty="0" smtClean="0">
                          <a:effectLst/>
                          <a:latin typeface="Arial" panose="020B0604020202020204" pitchFamily="34" charset="0"/>
                        </a:rPr>
                        <a:t>                        </a:t>
                      </a:r>
                      <a:r>
                        <a:rPr lang="de-DE" sz="1100" b="0" i="0" u="none" strike="noStrike" dirty="0" smtClean="0">
                          <a:effectLst/>
                          <a:latin typeface="Arial" panose="020B0604020202020204" pitchFamily="34" charset="0"/>
                        </a:rPr>
                        <a:t>§ </a:t>
                      </a:r>
                      <a:r>
                        <a:rPr lang="de-DE" sz="1100" b="0" i="0" u="none" strike="noStrike" dirty="0">
                          <a:effectLst/>
                          <a:latin typeface="Arial" panose="020B0604020202020204" pitchFamily="34" charset="0"/>
                        </a:rPr>
                        <a:t>123 StGB </a:t>
                      </a:r>
                      <a:r>
                        <a:rPr lang="de-DE" sz="900" b="0" i="0" u="none" strike="noStrike" dirty="0">
                          <a:effectLst/>
                          <a:latin typeface="Arial" panose="020B0604020202020204" pitchFamily="34" charset="0"/>
                        </a:rPr>
                        <a:t>Hausfriedensbruch,</a:t>
                      </a:r>
                      <a:r>
                        <a:rPr lang="de-DE" sz="1100" b="0" i="0" u="none" strike="noStrike" dirty="0">
                          <a:effectLst/>
                          <a:latin typeface="Arial" panose="020B0604020202020204" pitchFamily="34" charset="0"/>
                        </a:rPr>
                        <a:t>                   §§ 185 - 189 StGB </a:t>
                      </a:r>
                      <a:r>
                        <a:rPr lang="de-DE" sz="900" b="0" i="0" u="none" strike="noStrike" dirty="0">
                          <a:effectLst/>
                          <a:latin typeface="Arial" panose="020B0604020202020204" pitchFamily="34" charset="0"/>
                        </a:rPr>
                        <a:t>Beleidigungsdelikte </a:t>
                      </a:r>
                      <a:r>
                        <a:rPr lang="de-DE" sz="900" b="0" i="0" u="none" strike="noStrike" dirty="0" smtClean="0">
                          <a:effectLst/>
                          <a:latin typeface="Arial" panose="020B0604020202020204" pitchFamily="34" charset="0"/>
                        </a:rPr>
                        <a:t>              (</a:t>
                      </a:r>
                      <a:r>
                        <a:rPr lang="de-DE" sz="900" b="0" i="0" u="none" strike="noStrike" dirty="0">
                          <a:effectLst/>
                          <a:latin typeface="Arial" panose="020B0604020202020204" pitchFamily="34" charset="0"/>
                        </a:rPr>
                        <a:t>wie unter B. "Ehrverletzung"),           </a:t>
                      </a:r>
                      <a:r>
                        <a:rPr lang="de-DE" sz="1100" b="0" i="0" u="none" strike="noStrike" dirty="0">
                          <a:effectLst/>
                          <a:latin typeface="Arial" panose="020B0604020202020204" pitchFamily="34" charset="0"/>
                        </a:rPr>
                        <a:t>§ 202 StGB </a:t>
                      </a:r>
                      <a:r>
                        <a:rPr lang="de-DE" sz="1100" b="0" i="0" u="none" strike="noStrike" dirty="0" smtClean="0">
                          <a:effectLst/>
                          <a:latin typeface="Arial" panose="020B0604020202020204" pitchFamily="34" charset="0"/>
                        </a:rPr>
                        <a:t>                      </a:t>
                      </a:r>
                      <a:r>
                        <a:rPr lang="de-DE" sz="900" b="0" i="0" u="none" strike="noStrike" dirty="0" smtClean="0">
                          <a:effectLst/>
                          <a:latin typeface="Arial" panose="020B0604020202020204" pitchFamily="34" charset="0"/>
                        </a:rPr>
                        <a:t>Verletzung </a:t>
                      </a:r>
                      <a:r>
                        <a:rPr lang="de-DE" sz="900" b="0" i="0" u="none" strike="noStrike" dirty="0">
                          <a:effectLst/>
                          <a:latin typeface="Arial" panose="020B0604020202020204" pitchFamily="34" charset="0"/>
                        </a:rPr>
                        <a:t>des Briefgeheimnisses,</a:t>
                      </a:r>
                      <a:r>
                        <a:rPr lang="de-DE" sz="1100" b="0" i="0" u="none" strike="noStrike" dirty="0">
                          <a:effectLst/>
                          <a:latin typeface="Arial" panose="020B0604020202020204" pitchFamily="34" charset="0"/>
                        </a:rPr>
                        <a:t>                  §§ 223, 229 StGB </a:t>
                      </a:r>
                      <a:r>
                        <a:rPr lang="de-DE" sz="1100" b="0" i="0" u="none" strike="noStrike" dirty="0" smtClean="0">
                          <a:effectLst/>
                          <a:latin typeface="Arial" panose="020B0604020202020204" pitchFamily="34" charset="0"/>
                        </a:rPr>
                        <a:t>                  </a:t>
                      </a:r>
                      <a:r>
                        <a:rPr lang="de-DE" sz="900" b="0" i="0" u="none" strike="noStrike" dirty="0" smtClean="0">
                          <a:effectLst/>
                          <a:latin typeface="Arial" panose="020B0604020202020204" pitchFamily="34" charset="0"/>
                        </a:rPr>
                        <a:t>einfache </a:t>
                      </a:r>
                      <a:r>
                        <a:rPr lang="de-DE" sz="900" b="0" i="0" u="none" strike="noStrike" dirty="0">
                          <a:effectLst/>
                          <a:latin typeface="Arial" panose="020B0604020202020204" pitchFamily="34" charset="0"/>
                        </a:rPr>
                        <a:t>und fahrlässige Körperverletzung,         </a:t>
                      </a:r>
                      <a:r>
                        <a:rPr lang="de-DE" sz="900" b="0" i="0" u="none" strike="noStrike" dirty="0" smtClean="0">
                          <a:effectLst/>
                          <a:latin typeface="Arial" panose="020B0604020202020204" pitchFamily="34" charset="0"/>
                        </a:rPr>
                        <a:t>              </a:t>
                      </a:r>
                      <a:r>
                        <a:rPr lang="de-DE" sz="1100" b="0" i="0" u="none" strike="noStrike" dirty="0">
                          <a:effectLst/>
                          <a:latin typeface="Arial" panose="020B0604020202020204" pitchFamily="34" charset="0"/>
                        </a:rPr>
                        <a:t>§ 241 StGB </a:t>
                      </a:r>
                      <a:r>
                        <a:rPr lang="de-DE" sz="1100" b="0" i="0" u="none" strike="noStrike" dirty="0" smtClean="0">
                          <a:effectLst/>
                          <a:latin typeface="Arial" panose="020B0604020202020204" pitchFamily="34" charset="0"/>
                        </a:rPr>
                        <a:t>                       </a:t>
                      </a:r>
                      <a:r>
                        <a:rPr lang="de-DE" sz="900" b="0" i="0" u="none" strike="noStrike" dirty="0" smtClean="0">
                          <a:effectLst/>
                          <a:latin typeface="Arial" panose="020B0604020202020204" pitchFamily="34" charset="0"/>
                        </a:rPr>
                        <a:t>Bedrohung</a:t>
                      </a:r>
                      <a:r>
                        <a:rPr lang="de-DE" sz="900" b="0" i="0" u="none" strike="noStrike" dirty="0">
                          <a:effectLst/>
                          <a:latin typeface="Arial" panose="020B0604020202020204" pitchFamily="34" charset="0"/>
                        </a:rPr>
                        <a:t>,                </a:t>
                      </a:r>
                      <a:r>
                        <a:rPr lang="de-DE" sz="900" b="0" i="0" u="none" strike="noStrike" dirty="0" smtClean="0">
                          <a:effectLst/>
                          <a:latin typeface="Arial" panose="020B0604020202020204" pitchFamily="34" charset="0"/>
                        </a:rPr>
                        <a:t>                 </a:t>
                      </a:r>
                      <a:r>
                        <a:rPr lang="de-DE" sz="1100" b="0" i="0" u="none" strike="noStrike" dirty="0" smtClean="0">
                          <a:effectLst/>
                          <a:latin typeface="Arial" panose="020B0604020202020204" pitchFamily="34" charset="0"/>
                        </a:rPr>
                        <a:t>§ 303 </a:t>
                      </a:r>
                      <a:r>
                        <a:rPr lang="de-DE" sz="1100" b="0" i="0" u="none" strike="noStrike" dirty="0">
                          <a:effectLst/>
                          <a:latin typeface="Arial" panose="020B0604020202020204" pitchFamily="34" charset="0"/>
                        </a:rPr>
                        <a:t>StGB </a:t>
                      </a:r>
                      <a:r>
                        <a:rPr lang="de-DE" sz="900" b="0" i="0" u="none" strike="noStrike" dirty="0">
                          <a:effectLst/>
                          <a:latin typeface="Arial" panose="020B0604020202020204" pitchFamily="34" charset="0"/>
                        </a:rPr>
                        <a:t>Sachbeschädigung</a:t>
                      </a:r>
                    </a:p>
                  </a:txBody>
                  <a:tcPr marL="4414" marR="4414" marT="4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t"/>
                      <a:endParaRPr lang="de-DE" sz="1100" b="0" i="0" u="none" strike="noStrike" dirty="0" smtClean="0">
                        <a:effectLst/>
                        <a:latin typeface="Arial" panose="020B0604020202020204" pitchFamily="34" charset="0"/>
                      </a:endParaRPr>
                    </a:p>
                    <a:p>
                      <a:pPr algn="ctr" fontAlgn="t"/>
                      <a:endParaRPr lang="de-DE" sz="1100" b="0" i="0" u="none" strike="noStrike" dirty="0" smtClean="0">
                        <a:effectLst/>
                        <a:latin typeface="Arial" panose="020B0604020202020204" pitchFamily="34" charset="0"/>
                      </a:endParaRPr>
                    </a:p>
                    <a:p>
                      <a:pPr algn="ctr" fontAlgn="t"/>
                      <a:endParaRPr lang="de-DE" sz="1100" b="0" i="0" u="none" strike="noStrike" dirty="0" smtClean="0">
                        <a:effectLst/>
                        <a:latin typeface="Arial" panose="020B0604020202020204" pitchFamily="34" charset="0"/>
                      </a:endParaRPr>
                    </a:p>
                    <a:p>
                      <a:pPr algn="ctr" fontAlgn="t"/>
                      <a:endParaRPr lang="de-DE" sz="1100" b="0" i="0" u="none" strike="noStrike" dirty="0" smtClean="0">
                        <a:effectLst/>
                        <a:latin typeface="Arial" panose="020B0604020202020204" pitchFamily="34" charset="0"/>
                      </a:endParaRPr>
                    </a:p>
                    <a:p>
                      <a:pPr algn="ctr" fontAlgn="t"/>
                      <a:endParaRPr lang="de-DE" sz="1100" b="0" i="0" u="none" strike="noStrike" dirty="0" smtClean="0">
                        <a:effectLst/>
                        <a:latin typeface="Arial" panose="020B0604020202020204" pitchFamily="34" charset="0"/>
                      </a:endParaRPr>
                    </a:p>
                    <a:p>
                      <a:pPr algn="ctr" fontAlgn="t"/>
                      <a:endParaRPr lang="de-DE" sz="1100" b="0" i="0" u="none" strike="noStrike" dirty="0" smtClean="0">
                        <a:effectLst/>
                        <a:latin typeface="Arial" panose="020B0604020202020204" pitchFamily="34" charset="0"/>
                      </a:endParaRPr>
                    </a:p>
                    <a:p>
                      <a:pPr algn="ctr" fontAlgn="t"/>
                      <a:r>
                        <a:rPr lang="de-DE" sz="1100" b="0" i="0" u="none" strike="noStrike" dirty="0" smtClean="0">
                          <a:effectLst/>
                          <a:latin typeface="Arial" panose="020B0604020202020204" pitchFamily="34" charset="0"/>
                        </a:rPr>
                        <a:t>Fälle</a:t>
                      </a:r>
                      <a:r>
                        <a:rPr lang="de-DE" sz="1100" b="0" i="0" u="none" strike="noStrike" dirty="0">
                          <a:effectLst/>
                          <a:latin typeface="Arial" panose="020B0604020202020204" pitchFamily="34" charset="0"/>
                        </a:rPr>
                        <a:t>, in denen es der antragstellenden Partei sowohl um eine strafrechtliche Ahndung, als auch um </a:t>
                      </a:r>
                      <a:r>
                        <a:rPr lang="de-DE" sz="1100" b="0" i="0" u="none" strike="noStrike" dirty="0" smtClean="0">
                          <a:effectLst/>
                          <a:latin typeface="Arial" panose="020B0604020202020204" pitchFamily="34" charset="0"/>
                        </a:rPr>
                        <a:t>zivilrechtliche </a:t>
                      </a:r>
                      <a:r>
                        <a:rPr lang="de-DE" sz="1100" b="0" i="0" u="none" strike="noStrike" dirty="0">
                          <a:effectLst/>
                          <a:latin typeface="Arial" panose="020B0604020202020204" pitchFamily="34" charset="0"/>
                        </a:rPr>
                        <a:t>Ansprüche geht </a:t>
                      </a:r>
                    </a:p>
                  </a:txBody>
                  <a:tcPr marL="4414" marR="4414" marT="4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3"/>
                  </a:ext>
                </a:extLst>
              </a:tr>
            </a:tbl>
          </a:graphicData>
        </a:graphic>
      </p:graphicFrame>
      <p:sp>
        <p:nvSpPr>
          <p:cNvPr id="3" name="Foliennummernplatzhalter 2"/>
          <p:cNvSpPr>
            <a:spLocks noGrp="1"/>
          </p:cNvSpPr>
          <p:nvPr>
            <p:ph type="sldNum" sz="quarter" idx="12"/>
          </p:nvPr>
        </p:nvSpPr>
        <p:spPr/>
        <p:txBody>
          <a:bodyPr/>
          <a:lstStyle/>
          <a:p>
            <a:fld id="{F82CC617-EC87-4E06-B92D-8D8AF591DFB6}" type="slidenum">
              <a:rPr lang="de-DE" smtClean="0"/>
              <a:t>28</a:t>
            </a:fld>
            <a:endParaRPr lang="de-DE"/>
          </a:p>
        </p:txBody>
      </p:sp>
    </p:spTree>
    <p:extLst>
      <p:ext uri="{BB962C8B-B14F-4D97-AF65-F5344CB8AC3E}">
        <p14:creationId xmlns:p14="http://schemas.microsoft.com/office/powerpoint/2010/main" val="989277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795524" y="1390938"/>
            <a:ext cx="9854242" cy="3693319"/>
          </a:xfrm>
          <a:prstGeom prst="rect">
            <a:avLst/>
          </a:prstGeom>
          <a:noFill/>
        </p:spPr>
        <p:txBody>
          <a:bodyPr wrap="square" rtlCol="0">
            <a:spAutoFit/>
          </a:bodyPr>
          <a:lstStyle/>
          <a:p>
            <a:r>
              <a:rPr lang="de-DE" b="1" dirty="0" smtClean="0"/>
              <a:t>Schiedsstellengesetz M-V in der Fassung vom 26.05.2021</a:t>
            </a:r>
          </a:p>
          <a:p>
            <a:endParaRPr lang="de-DE" b="1" dirty="0" smtClean="0"/>
          </a:p>
          <a:p>
            <a:r>
              <a:rPr lang="de-DE" b="1" dirty="0" smtClean="0"/>
              <a:t>§ </a:t>
            </a:r>
            <a:r>
              <a:rPr lang="de-DE" b="1" dirty="0"/>
              <a:t>2</a:t>
            </a:r>
          </a:p>
          <a:p>
            <a:r>
              <a:rPr lang="de-DE" b="1" dirty="0"/>
              <a:t>Besetzung der Schiedsstelle, Vertretung</a:t>
            </a:r>
          </a:p>
          <a:p>
            <a:r>
              <a:rPr lang="de-DE" dirty="0">
                <a:effectLst>
                  <a:outerShdw blurRad="38100" dist="38100" dir="2700000" algn="tl">
                    <a:srgbClr val="000000">
                      <a:alpha val="43137"/>
                    </a:srgbClr>
                  </a:outerShdw>
                </a:effectLst>
              </a:rPr>
              <a:t>(1) Die Aufgaben der Schiedsstelle werden von einer Schiedsperson wahrgenommen. Die </a:t>
            </a:r>
            <a:r>
              <a:rPr lang="de-DE" dirty="0" smtClean="0">
                <a:effectLst>
                  <a:outerShdw blurRad="38100" dist="38100" dir="2700000" algn="tl">
                    <a:srgbClr val="000000">
                      <a:alpha val="43137"/>
                    </a:srgbClr>
                  </a:outerShdw>
                </a:effectLst>
              </a:rPr>
              <a:t>Schiedsperson ist </a:t>
            </a:r>
            <a:r>
              <a:rPr lang="de-DE" dirty="0">
                <a:effectLst>
                  <a:outerShdw blurRad="38100" dist="38100" dir="2700000" algn="tl">
                    <a:srgbClr val="000000">
                      <a:alpha val="43137"/>
                    </a:srgbClr>
                  </a:outerShdw>
                </a:effectLst>
              </a:rPr>
              <a:t>ehrenamtlich tätig.</a:t>
            </a:r>
          </a:p>
          <a:p>
            <a:r>
              <a:rPr lang="de-DE" dirty="0">
                <a:effectLst>
                  <a:outerShdw blurRad="38100" dist="38100" dir="2700000" algn="tl">
                    <a:srgbClr val="000000">
                      <a:alpha val="43137"/>
                    </a:srgbClr>
                  </a:outerShdw>
                </a:effectLst>
              </a:rPr>
              <a:t>(2) Jede Schiedsperson wird durch mindestens eine weitere Schiedsperson vertreten. </a:t>
            </a:r>
            <a:r>
              <a:rPr lang="de-DE" dirty="0" smtClean="0">
                <a:effectLst>
                  <a:outerShdw blurRad="38100" dist="38100" dir="2700000" algn="tl">
                    <a:srgbClr val="000000">
                      <a:alpha val="43137"/>
                    </a:srgbClr>
                  </a:outerShdw>
                </a:effectLst>
              </a:rPr>
              <a:t>Gemeinden mit </a:t>
            </a:r>
            <a:r>
              <a:rPr lang="de-DE" dirty="0">
                <a:effectLst>
                  <a:outerShdw blurRad="38100" dist="38100" dir="2700000" algn="tl">
                    <a:srgbClr val="000000">
                      <a:alpha val="43137"/>
                    </a:srgbClr>
                  </a:outerShdw>
                </a:effectLst>
              </a:rPr>
              <a:t>mehreren Schiedsstellen oder Gemeinden innerhalb eines Amtes mit mehreren </a:t>
            </a:r>
            <a:r>
              <a:rPr lang="de-DE" dirty="0" smtClean="0">
                <a:effectLst>
                  <a:outerShdw blurRad="38100" dist="38100" dir="2700000" algn="tl">
                    <a:srgbClr val="000000">
                      <a:alpha val="43137"/>
                    </a:srgbClr>
                  </a:outerShdw>
                </a:effectLst>
              </a:rPr>
              <a:t>gemeinsamen Schiedsstellen </a:t>
            </a:r>
            <a:r>
              <a:rPr lang="de-DE" dirty="0">
                <a:effectLst>
                  <a:outerShdw blurRad="38100" dist="38100" dir="2700000" algn="tl">
                    <a:srgbClr val="000000">
                      <a:alpha val="43137"/>
                    </a:srgbClr>
                  </a:outerShdw>
                </a:effectLst>
              </a:rPr>
              <a:t>können die Vertretung in der Weise regeln, </a:t>
            </a:r>
            <a:r>
              <a:rPr lang="de-DE" dirty="0" err="1">
                <a:effectLst>
                  <a:outerShdw blurRad="38100" dist="38100" dir="2700000" algn="tl">
                    <a:srgbClr val="000000">
                      <a:alpha val="43137"/>
                    </a:srgbClr>
                  </a:outerShdw>
                </a:effectLst>
              </a:rPr>
              <a:t>daß</a:t>
            </a:r>
            <a:r>
              <a:rPr lang="de-DE" dirty="0">
                <a:effectLst>
                  <a:outerShdw blurRad="38100" dist="38100" dir="2700000" algn="tl">
                    <a:srgbClr val="000000">
                      <a:alpha val="43137"/>
                    </a:srgbClr>
                  </a:outerShdw>
                </a:effectLst>
              </a:rPr>
              <a:t> sich die Schiedspersonen der </a:t>
            </a:r>
            <a:r>
              <a:rPr lang="de-DE" dirty="0" smtClean="0">
                <a:effectLst>
                  <a:outerShdw blurRad="38100" dist="38100" dir="2700000" algn="tl">
                    <a:srgbClr val="000000">
                      <a:alpha val="43137"/>
                    </a:srgbClr>
                  </a:outerShdw>
                </a:effectLst>
              </a:rPr>
              <a:t>Schiedsstellen gegenseitig </a:t>
            </a:r>
            <a:r>
              <a:rPr lang="de-DE" dirty="0">
                <a:effectLst>
                  <a:outerShdw blurRad="38100" dist="38100" dir="2700000" algn="tl">
                    <a:srgbClr val="000000">
                      <a:alpha val="43137"/>
                    </a:srgbClr>
                  </a:outerShdw>
                </a:effectLst>
              </a:rPr>
              <a:t>vertreten. </a:t>
            </a:r>
            <a:r>
              <a:rPr lang="de-DE" dirty="0">
                <a:solidFill>
                  <a:srgbClr val="92D050"/>
                </a:solidFill>
                <a:effectLst>
                  <a:outerShdw blurRad="38100" dist="38100" dir="2700000" algn="tl">
                    <a:srgbClr val="000000">
                      <a:alpha val="43137"/>
                    </a:srgbClr>
                  </a:outerShdw>
                </a:effectLst>
              </a:rPr>
              <a:t>Satz 2 gilt auch für amtsfreie Gemeinden und Gemeinden, die </a:t>
            </a:r>
            <a:r>
              <a:rPr lang="de-DE" dirty="0" smtClean="0">
                <a:solidFill>
                  <a:srgbClr val="92D050"/>
                </a:solidFill>
                <a:effectLst>
                  <a:outerShdw blurRad="38100" dist="38100" dir="2700000" algn="tl">
                    <a:srgbClr val="000000">
                      <a:alpha val="43137"/>
                    </a:srgbClr>
                  </a:outerShdw>
                </a:effectLst>
              </a:rPr>
              <a:t>unterschiedlichen Ämtern </a:t>
            </a:r>
            <a:r>
              <a:rPr lang="de-DE" dirty="0">
                <a:solidFill>
                  <a:srgbClr val="92D050"/>
                </a:solidFill>
                <a:effectLst>
                  <a:outerShdw blurRad="38100" dist="38100" dir="2700000" algn="tl">
                    <a:srgbClr val="000000">
                      <a:alpha val="43137"/>
                    </a:srgbClr>
                  </a:outerShdw>
                </a:effectLst>
              </a:rPr>
              <a:t>angehören, soweit deren Schiedsstellen ihren Sitz innerhalb eines </a:t>
            </a:r>
            <a:r>
              <a:rPr lang="de-DE" dirty="0" smtClean="0">
                <a:solidFill>
                  <a:srgbClr val="92D050"/>
                </a:solidFill>
                <a:effectLst>
                  <a:outerShdw blurRad="38100" dist="38100" dir="2700000" algn="tl">
                    <a:srgbClr val="000000">
                      <a:alpha val="43137"/>
                    </a:srgbClr>
                  </a:outerShdw>
                </a:effectLst>
              </a:rPr>
              <a:t>gemeinsamen Amtsgerichtsbezirks </a:t>
            </a:r>
            <a:r>
              <a:rPr lang="de-DE" dirty="0">
                <a:solidFill>
                  <a:srgbClr val="92D050"/>
                </a:solidFill>
                <a:effectLst>
                  <a:outerShdw blurRad="38100" dist="38100" dir="2700000" algn="tl">
                    <a:srgbClr val="000000">
                      <a:alpha val="43137"/>
                    </a:srgbClr>
                  </a:outerShdw>
                </a:effectLst>
              </a:rPr>
              <a:t>haben</a:t>
            </a:r>
            <a:r>
              <a:rPr lang="de-DE" dirty="0" smtClean="0">
                <a:solidFill>
                  <a:srgbClr val="92D050"/>
                </a:solidFill>
                <a:effectLst>
                  <a:outerShdw blurRad="38100" dist="38100" dir="2700000" algn="tl">
                    <a:srgbClr val="000000">
                      <a:alpha val="43137"/>
                    </a:srgbClr>
                  </a:outerShdw>
                </a:effectLst>
              </a:rPr>
              <a:t>.*</a:t>
            </a:r>
            <a:endParaRPr lang="de-DE" dirty="0">
              <a:solidFill>
                <a:srgbClr val="92D050"/>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fld id="{F82CC617-EC87-4E06-B92D-8D8AF591DFB6}" type="slidenum">
              <a:rPr lang="de-DE" smtClean="0"/>
              <a:t>29</a:t>
            </a:fld>
            <a:endParaRPr lang="de-DE"/>
          </a:p>
        </p:txBody>
      </p:sp>
      <p:sp>
        <p:nvSpPr>
          <p:cNvPr id="9" name="Untertitel 2"/>
          <p:cNvSpPr>
            <a:spLocks noGrp="1"/>
          </p:cNvSpPr>
          <p:nvPr>
            <p:ph type="subTitle" idx="1"/>
          </p:nvPr>
        </p:nvSpPr>
        <p:spPr>
          <a:xfrm>
            <a:off x="1941511" y="129786"/>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795524" y="5286867"/>
            <a:ext cx="9854242" cy="646331"/>
          </a:xfrm>
          <a:prstGeom prst="rect">
            <a:avLst/>
          </a:prstGeom>
          <a:noFill/>
        </p:spPr>
        <p:txBody>
          <a:bodyPr wrap="square" rtlCol="0">
            <a:spAutoFit/>
          </a:bodyPr>
          <a:lstStyle/>
          <a:p>
            <a:r>
              <a:rPr lang="de-DE" b="1" dirty="0" smtClean="0"/>
              <a:t>*</a:t>
            </a:r>
            <a:r>
              <a:rPr lang="de-DE" i="1" dirty="0" smtClean="0">
                <a:effectLst>
                  <a:outerShdw blurRad="38100" dist="38100" dir="2700000" algn="tl">
                    <a:srgbClr val="000000">
                      <a:alpha val="43137"/>
                    </a:srgbClr>
                  </a:outerShdw>
                </a:effectLst>
              </a:rPr>
              <a:t>Statuierung einer ämterübergreifenden Vertretungsregelung für Schiedsstellen, die dem gleichen Amtsgerichtsbezirk angehören.</a:t>
            </a:r>
            <a:endParaRPr lang="de-DE" i="1" dirty="0">
              <a:effectLst>
                <a:outerShdw blurRad="38100" dist="38100" dir="2700000" algn="tl">
                  <a:srgbClr val="000000">
                    <a:alpha val="43137"/>
                  </a:srgbClr>
                </a:outerShdw>
              </a:effectLst>
            </a:endParaRPr>
          </a:p>
        </p:txBody>
      </p:sp>
      <p:graphicFrame>
        <p:nvGraphicFramePr>
          <p:cNvPr id="3" name="Objekt 2"/>
          <p:cNvGraphicFramePr>
            <a:graphicFrameLocks noChangeAspect="1"/>
          </p:cNvGraphicFramePr>
          <p:nvPr>
            <p:extLst>
              <p:ext uri="{D42A27DB-BD31-4B8C-83A1-F6EECF244321}">
                <p14:modId xmlns:p14="http://schemas.microsoft.com/office/powerpoint/2010/main" val="3780051806"/>
              </p:ext>
            </p:extLst>
          </p:nvPr>
        </p:nvGraphicFramePr>
        <p:xfrm>
          <a:off x="379640" y="1490569"/>
          <a:ext cx="1440231" cy="2037939"/>
        </p:xfrm>
        <a:graphic>
          <a:graphicData uri="http://schemas.openxmlformats.org/presentationml/2006/ole">
            <mc:AlternateContent xmlns:mc="http://schemas.openxmlformats.org/markup-compatibility/2006">
              <mc:Choice xmlns:v="urn:schemas-microsoft-com:vml" Requires="v">
                <p:oleObj spid="_x0000_s7176" name="Acrobat Document" r:id="rId4" imgW="5667363" imgH="8020022" progId="AcroExch.Document.DC">
                  <p:embed/>
                </p:oleObj>
              </mc:Choice>
              <mc:Fallback>
                <p:oleObj name="Acrobat Document" r:id="rId4" imgW="5667363" imgH="8020022" progId="AcroExch.Document.DC">
                  <p:embed/>
                  <p:pic>
                    <p:nvPicPr>
                      <p:cNvPr id="0" name=""/>
                      <p:cNvPicPr/>
                      <p:nvPr/>
                    </p:nvPicPr>
                    <p:blipFill>
                      <a:blip r:embed="rId5"/>
                      <a:stretch>
                        <a:fillRect/>
                      </a:stretch>
                    </p:blipFill>
                    <p:spPr>
                      <a:xfrm>
                        <a:off x="379640" y="1490569"/>
                        <a:ext cx="1440231" cy="2037939"/>
                      </a:xfrm>
                      <a:prstGeom prst="rect">
                        <a:avLst/>
                      </a:prstGeom>
                    </p:spPr>
                  </p:pic>
                </p:oleObj>
              </mc:Fallback>
            </mc:AlternateContent>
          </a:graphicData>
        </a:graphic>
      </p:graphicFrame>
    </p:spTree>
    <p:extLst>
      <p:ext uri="{BB962C8B-B14F-4D97-AF65-F5344CB8AC3E}">
        <p14:creationId xmlns:p14="http://schemas.microsoft.com/office/powerpoint/2010/main" val="891178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373745" y="779228"/>
            <a:ext cx="9130867" cy="1713325"/>
          </a:xfrm>
        </p:spPr>
        <p:txBody>
          <a:bodyPr>
            <a:noAutofit/>
          </a:bodyPr>
          <a:lstStyle/>
          <a:p>
            <a:r>
              <a:rPr lang="de-DE" dirty="0" smtClean="0"/>
              <a:t>Top 3 – 	Wirkungsweise der Fachaufsicht im Auftrage und in Verantwortung der </a:t>
            </a:r>
          </a:p>
          <a:p>
            <a:r>
              <a:rPr lang="de-DE" dirty="0"/>
              <a:t> </a:t>
            </a:r>
            <a:r>
              <a:rPr lang="de-DE" dirty="0" smtClean="0"/>
              <a:t>              Amtsgerichtsdirektorin/en der Amtsgerichte Neubrandenburg, Pasewalk </a:t>
            </a:r>
          </a:p>
          <a:p>
            <a:r>
              <a:rPr lang="de-DE" dirty="0"/>
              <a:t> </a:t>
            </a:r>
            <a:r>
              <a:rPr lang="de-DE" dirty="0" smtClean="0"/>
              <a:t>              und Waren (Müritz) gegenüber den Schiedsmännern und -frauen</a:t>
            </a:r>
            <a:endParaRPr lang="de-DE" dirty="0"/>
          </a:p>
        </p:txBody>
      </p:sp>
      <p:sp>
        <p:nvSpPr>
          <p:cNvPr id="4" name="Fußzeilenplatzhalter 3"/>
          <p:cNvSpPr>
            <a:spLocks noGrp="1"/>
          </p:cNvSpPr>
          <p:nvPr>
            <p:ph type="ftr" sz="quarter" idx="11"/>
          </p:nvPr>
        </p:nvSpPr>
        <p:spPr/>
        <p:txBody>
          <a:bodyPr/>
          <a:lstStyle/>
          <a:p>
            <a:r>
              <a:rPr lang="de-DE" sz="1000" smtClean="0"/>
              <a:t>Beiträge Amtsgericht Neubrandenburg, Matthias Brandt, Direktor des Amtsgerichts</a:t>
            </a:r>
            <a:endParaRPr lang="de-DE" sz="1000" dirty="0"/>
          </a:p>
        </p:txBody>
      </p:sp>
      <p:sp>
        <p:nvSpPr>
          <p:cNvPr id="6" name="Textfeld 5"/>
          <p:cNvSpPr txBox="1"/>
          <p:nvPr/>
        </p:nvSpPr>
        <p:spPr>
          <a:xfrm>
            <a:off x="3294656" y="2754594"/>
            <a:ext cx="8209956" cy="1477328"/>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Zur Aufsicht gehört auch die </a:t>
            </a:r>
            <a:r>
              <a:rPr lang="de-DE" b="1" dirty="0" smtClean="0">
                <a:effectLst>
                  <a:outerShdw blurRad="38100" dist="38100" dir="2700000" algn="tl">
                    <a:srgbClr val="000000">
                      <a:alpha val="43137"/>
                    </a:srgbClr>
                  </a:outerShdw>
                </a:effectLst>
              </a:rPr>
              <a:t>Prüfung der Geschäftstätigkeit </a:t>
            </a:r>
            <a:r>
              <a:rPr lang="de-DE" dirty="0" smtClean="0">
                <a:effectLst>
                  <a:outerShdw blurRad="38100" dist="38100" dir="2700000" algn="tl">
                    <a:srgbClr val="000000">
                      <a:alpha val="43137"/>
                    </a:srgbClr>
                  </a:outerShdw>
                </a:effectLst>
              </a:rPr>
              <a:t>der Schieds-personen, </a:t>
            </a:r>
            <a:r>
              <a:rPr lang="de-DE" b="1" dirty="0" smtClean="0">
                <a:effectLst>
                  <a:outerShdw blurRad="38100" dist="38100" dir="2700000" algn="tl">
                    <a:srgbClr val="000000">
                      <a:alpha val="43137"/>
                    </a:srgbClr>
                  </a:outerShdw>
                </a:effectLst>
              </a:rPr>
              <a:t>Ziffer 9.6 und 9.7 VV-</a:t>
            </a:r>
            <a:r>
              <a:rPr lang="de-DE" b="1" dirty="0" err="1" smtClean="0">
                <a:effectLst>
                  <a:outerShdw blurRad="38100" dist="38100" dir="2700000" algn="tl">
                    <a:srgbClr val="000000">
                      <a:alpha val="43137"/>
                    </a:srgbClr>
                  </a:outerShdw>
                </a:effectLst>
              </a:rPr>
              <a:t>SchStG</a:t>
            </a:r>
            <a:r>
              <a:rPr lang="de-DE" b="1" dirty="0" smtClean="0">
                <a:effectLst>
                  <a:outerShdw blurRad="38100" dist="38100" dir="2700000" algn="tl">
                    <a:srgbClr val="000000">
                      <a:alpha val="43137"/>
                    </a:srgbClr>
                  </a:outerShdw>
                </a:effectLst>
              </a:rPr>
              <a:t> M-V </a:t>
            </a:r>
            <a:r>
              <a:rPr lang="de-DE" sz="1600" dirty="0" smtClean="0">
                <a:solidFill>
                  <a:srgbClr val="92D050"/>
                </a:solidFill>
                <a:effectLst>
                  <a:outerShdw blurRad="38100" dist="38100" dir="2700000" algn="tl">
                    <a:srgbClr val="000000">
                      <a:alpha val="43137"/>
                    </a:srgbClr>
                  </a:outerShdw>
                </a:effectLst>
              </a:rPr>
              <a:t>(ersetzt Ziffer 10.2.8, vgl. TOP 6)</a:t>
            </a:r>
            <a:r>
              <a:rPr lang="de-DE" dirty="0" smtClean="0">
                <a:effectLst>
                  <a:outerShdw blurRad="38100" dist="38100" dir="2700000" algn="tl">
                    <a:srgbClr val="000000">
                      <a:alpha val="43137"/>
                    </a:srgbClr>
                  </a:outerShdw>
                </a:effectLst>
              </a:rPr>
              <a:t>. Die Prüfungsaufgaben können die Direktorinnen und Direktoren auf andere mit Geschäftsleitungs- und -</a:t>
            </a:r>
            <a:r>
              <a:rPr lang="de-DE" dirty="0" err="1" smtClean="0">
                <a:effectLst>
                  <a:outerShdw blurRad="38100" dist="38100" dir="2700000" algn="tl">
                    <a:srgbClr val="000000">
                      <a:alpha val="43137"/>
                    </a:srgbClr>
                  </a:outerShdw>
                </a:effectLst>
              </a:rPr>
              <a:t>prüfungsaufgaben</a:t>
            </a:r>
            <a:r>
              <a:rPr lang="de-DE" dirty="0" smtClean="0">
                <a:effectLst>
                  <a:outerShdw blurRad="38100" dist="38100" dir="2700000" algn="tl">
                    <a:srgbClr val="000000">
                      <a:alpha val="43137"/>
                    </a:srgbClr>
                  </a:outerShdw>
                </a:effectLst>
              </a:rPr>
              <a:t> befasste Beschäftigte übertragen.</a:t>
            </a:r>
            <a:endParaRPr lang="de-DE" dirty="0">
              <a:effectLst>
                <a:outerShdw blurRad="38100" dist="38100" dir="2700000" algn="tl">
                  <a:srgbClr val="000000">
                    <a:alpha val="43137"/>
                  </a:srgbClr>
                </a:outerShdw>
              </a:effectLst>
            </a:endParaRPr>
          </a:p>
        </p:txBody>
      </p:sp>
      <p:sp>
        <p:nvSpPr>
          <p:cNvPr id="8" name="Foliennummernplatzhalter 7"/>
          <p:cNvSpPr>
            <a:spLocks noGrp="1"/>
          </p:cNvSpPr>
          <p:nvPr>
            <p:ph type="sldNum" sz="quarter" idx="12"/>
          </p:nvPr>
        </p:nvSpPr>
        <p:spPr/>
        <p:txBody>
          <a:bodyPr/>
          <a:lstStyle/>
          <a:p>
            <a:fld id="{F82CC617-EC87-4E06-B92D-8D8AF591DFB6}" type="slidenum">
              <a:rPr lang="de-DE" smtClean="0"/>
              <a:t>3</a:t>
            </a:fld>
            <a:endParaRPr lang="de-DE"/>
          </a:p>
        </p:txBody>
      </p:sp>
    </p:spTree>
    <p:extLst>
      <p:ext uri="{BB962C8B-B14F-4D97-AF65-F5344CB8AC3E}">
        <p14:creationId xmlns:p14="http://schemas.microsoft.com/office/powerpoint/2010/main" val="2676084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51112" y="6543675"/>
            <a:ext cx="7619999" cy="365125"/>
          </a:xfrm>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795524" y="1065548"/>
            <a:ext cx="9854242" cy="2862322"/>
          </a:xfrm>
          <a:prstGeom prst="rect">
            <a:avLst/>
          </a:prstGeom>
          <a:noFill/>
        </p:spPr>
        <p:txBody>
          <a:bodyPr wrap="square" rtlCol="0">
            <a:spAutoFit/>
          </a:bodyPr>
          <a:lstStyle/>
          <a:p>
            <a:r>
              <a:rPr lang="de-DE" b="1" dirty="0"/>
              <a:t>§ </a:t>
            </a:r>
            <a:r>
              <a:rPr lang="de-DE" b="1" dirty="0" smtClean="0"/>
              <a:t>5</a:t>
            </a:r>
            <a:endParaRPr lang="de-DE" b="1" dirty="0"/>
          </a:p>
          <a:p>
            <a:r>
              <a:rPr lang="de-DE" b="1" dirty="0"/>
              <a:t>Bestätigung der gewählten Person durch das Gericht</a:t>
            </a:r>
          </a:p>
          <a:p>
            <a:r>
              <a:rPr lang="de-DE" dirty="0">
                <a:effectLst>
                  <a:outerShdw blurRad="38100" dist="38100" dir="2700000" algn="tl">
                    <a:srgbClr val="000000">
                      <a:alpha val="43137"/>
                    </a:srgbClr>
                  </a:outerShdw>
                </a:effectLst>
              </a:rPr>
              <a:t>(1) Die Wahl der Schiedsperson und </a:t>
            </a:r>
            <a:r>
              <a:rPr lang="de-DE" dirty="0">
                <a:solidFill>
                  <a:srgbClr val="92D050"/>
                </a:solidFill>
                <a:effectLst>
                  <a:outerShdw blurRad="38100" dist="38100" dir="2700000" algn="tl">
                    <a:srgbClr val="000000">
                      <a:alpha val="43137"/>
                    </a:srgbClr>
                  </a:outerShdw>
                </a:effectLst>
              </a:rPr>
              <a:t>ihrer </a:t>
            </a:r>
            <a:r>
              <a:rPr lang="de-DE" dirty="0" smtClean="0">
                <a:solidFill>
                  <a:srgbClr val="92D050"/>
                </a:solidFill>
                <a:effectLst>
                  <a:outerShdw blurRad="38100" dist="38100" dir="2700000" algn="tl">
                    <a:srgbClr val="000000">
                      <a:alpha val="43137"/>
                    </a:srgbClr>
                  </a:outerShdw>
                </a:effectLst>
              </a:rPr>
              <a:t>Stellvertretung* </a:t>
            </a:r>
            <a:r>
              <a:rPr lang="de-DE" dirty="0">
                <a:effectLst>
                  <a:outerShdw blurRad="38100" dist="38100" dir="2700000" algn="tl">
                    <a:srgbClr val="000000">
                      <a:alpha val="43137"/>
                    </a:srgbClr>
                  </a:outerShdw>
                </a:effectLst>
              </a:rPr>
              <a:t>bedarf der Bestätigung </a:t>
            </a:r>
            <a:r>
              <a:rPr lang="de-DE" dirty="0">
                <a:solidFill>
                  <a:srgbClr val="92D050"/>
                </a:solidFill>
                <a:effectLst>
                  <a:outerShdw blurRad="38100" dist="38100" dir="2700000" algn="tl">
                    <a:srgbClr val="000000">
                      <a:alpha val="43137"/>
                    </a:srgbClr>
                  </a:outerShdw>
                </a:effectLst>
              </a:rPr>
              <a:t>durch die </a:t>
            </a:r>
            <a:r>
              <a:rPr lang="de-DE" dirty="0" smtClean="0">
                <a:solidFill>
                  <a:srgbClr val="92D050"/>
                </a:solidFill>
                <a:effectLst>
                  <a:outerShdw blurRad="38100" dist="38100" dir="2700000" algn="tl">
                    <a:srgbClr val="000000">
                      <a:alpha val="43137"/>
                    </a:srgbClr>
                  </a:outerShdw>
                </a:effectLst>
              </a:rPr>
              <a:t>Direktorin oder </a:t>
            </a:r>
            <a:r>
              <a:rPr lang="de-DE" dirty="0">
                <a:solidFill>
                  <a:srgbClr val="92D050"/>
                </a:solidFill>
                <a:effectLst>
                  <a:outerShdw blurRad="38100" dist="38100" dir="2700000" algn="tl">
                    <a:srgbClr val="000000">
                      <a:alpha val="43137"/>
                    </a:srgbClr>
                  </a:outerShdw>
                </a:effectLst>
              </a:rPr>
              <a:t>den </a:t>
            </a:r>
            <a:r>
              <a:rPr lang="de-DE" dirty="0" smtClean="0">
                <a:solidFill>
                  <a:srgbClr val="92D050"/>
                </a:solidFill>
                <a:effectLst>
                  <a:outerShdw blurRad="38100" dist="38100" dir="2700000" algn="tl">
                    <a:srgbClr val="000000">
                      <a:alpha val="43137"/>
                    </a:srgbClr>
                  </a:outerShdw>
                </a:effectLst>
              </a:rPr>
              <a:t>Direktor*</a:t>
            </a:r>
            <a:r>
              <a:rPr lang="de-DE" dirty="0" smtClean="0">
                <a:effectLst>
                  <a:outerShdw blurRad="38100" dist="38100" dir="2700000" algn="tl">
                    <a:srgbClr val="000000">
                      <a:alpha val="43137"/>
                    </a:srgbClr>
                  </a:outerShdw>
                </a:effectLst>
              </a:rPr>
              <a:t> des </a:t>
            </a:r>
            <a:r>
              <a:rPr lang="de-DE" dirty="0">
                <a:effectLst>
                  <a:outerShdw blurRad="38100" dist="38100" dir="2700000" algn="tl">
                    <a:srgbClr val="000000">
                      <a:alpha val="43137"/>
                    </a:srgbClr>
                  </a:outerShdw>
                </a:effectLst>
              </a:rPr>
              <a:t>Amtsgerichts, in dessen Bezirk die Schiedsstelle ihren Sitz hat.</a:t>
            </a:r>
          </a:p>
          <a:p>
            <a:r>
              <a:rPr lang="de-DE" dirty="0">
                <a:effectLst>
                  <a:outerShdw blurRad="38100" dist="38100" dir="2700000" algn="tl">
                    <a:srgbClr val="000000">
                      <a:alpha val="43137"/>
                    </a:srgbClr>
                  </a:outerShdw>
                </a:effectLst>
              </a:rPr>
              <a:t>(2) </a:t>
            </a:r>
            <a:r>
              <a:rPr lang="de-DE" dirty="0">
                <a:solidFill>
                  <a:srgbClr val="92D050"/>
                </a:solidFill>
                <a:effectLst>
                  <a:outerShdw blurRad="38100" dist="38100" dir="2700000" algn="tl">
                    <a:srgbClr val="000000">
                      <a:alpha val="43137"/>
                    </a:srgbClr>
                  </a:outerShdw>
                </a:effectLst>
              </a:rPr>
              <a:t>Die Direktorin oder der </a:t>
            </a:r>
            <a:r>
              <a:rPr lang="de-DE" dirty="0" smtClean="0">
                <a:solidFill>
                  <a:srgbClr val="92D050"/>
                </a:solidFill>
                <a:effectLst>
                  <a:outerShdw blurRad="38100" dist="38100" dir="2700000" algn="tl">
                    <a:srgbClr val="000000">
                      <a:alpha val="43137"/>
                    </a:srgbClr>
                  </a:outerShdw>
                </a:effectLst>
              </a:rPr>
              <a:t>Direktor* </a:t>
            </a:r>
            <a:r>
              <a:rPr lang="de-DE" dirty="0">
                <a:effectLst>
                  <a:outerShdw blurRad="38100" dist="38100" dir="2700000" algn="tl">
                    <a:srgbClr val="000000">
                      <a:alpha val="43137"/>
                    </a:srgbClr>
                  </a:outerShdw>
                </a:effectLst>
              </a:rPr>
              <a:t>des Amtsgerichts prüft, ob bei der Wahl der Schiedsperson </a:t>
            </a:r>
            <a:r>
              <a:rPr lang="de-DE" dirty="0" smtClean="0">
                <a:effectLst>
                  <a:outerShdw blurRad="38100" dist="38100" dir="2700000" algn="tl">
                    <a:srgbClr val="000000">
                      <a:alpha val="43137"/>
                    </a:srgbClr>
                  </a:outerShdw>
                </a:effectLst>
              </a:rPr>
              <a:t>die Vorschrift </a:t>
            </a:r>
            <a:r>
              <a:rPr lang="de-DE" dirty="0">
                <a:effectLst>
                  <a:outerShdw blurRad="38100" dist="38100" dir="2700000" algn="tl">
                    <a:srgbClr val="000000">
                      <a:alpha val="43137"/>
                    </a:srgbClr>
                  </a:outerShdw>
                </a:effectLst>
              </a:rPr>
              <a:t>des § 4 Abs. 1 Satz 2 beachtet worden ist.</a:t>
            </a:r>
          </a:p>
          <a:p>
            <a:r>
              <a:rPr lang="de-DE" dirty="0">
                <a:effectLst>
                  <a:outerShdw blurRad="38100" dist="38100" dir="2700000" algn="tl">
                    <a:srgbClr val="000000">
                      <a:alpha val="43137"/>
                    </a:srgbClr>
                  </a:outerShdw>
                </a:effectLst>
              </a:rPr>
              <a:t>(3) Die Versagung der Bestätigung ist zu begründen. Die Bestätigung oder die Versagung der </a:t>
            </a:r>
            <a:r>
              <a:rPr lang="de-DE" dirty="0" smtClean="0">
                <a:effectLst>
                  <a:outerShdw blurRad="38100" dist="38100" dir="2700000" algn="tl">
                    <a:srgbClr val="000000">
                      <a:alpha val="43137"/>
                    </a:srgbClr>
                  </a:outerShdw>
                </a:effectLst>
              </a:rPr>
              <a:t>Bestätigung der </a:t>
            </a:r>
            <a:r>
              <a:rPr lang="de-DE" dirty="0">
                <a:effectLst>
                  <a:outerShdw blurRad="38100" dist="38100" dir="2700000" algn="tl">
                    <a:srgbClr val="000000">
                      <a:alpha val="43137"/>
                    </a:srgbClr>
                  </a:outerShdw>
                </a:effectLst>
              </a:rPr>
              <a:t>Wahl der Schiedsperson ist </a:t>
            </a:r>
            <a:r>
              <a:rPr lang="de-DE" dirty="0" smtClean="0">
                <a:solidFill>
                  <a:srgbClr val="92D050"/>
                </a:solidFill>
                <a:effectLst>
                  <a:outerShdw blurRad="38100" dist="38100" dir="2700000" algn="tl">
                    <a:srgbClr val="000000">
                      <a:alpha val="43137"/>
                    </a:srgbClr>
                  </a:outerShdw>
                </a:effectLst>
              </a:rPr>
              <a:t>der Bürgermeisterin* </a:t>
            </a:r>
            <a:r>
              <a:rPr lang="de-DE" dirty="0">
                <a:effectLst>
                  <a:outerShdw blurRad="38100" dist="38100" dir="2700000" algn="tl">
                    <a:srgbClr val="000000">
                      <a:alpha val="43137"/>
                    </a:srgbClr>
                  </a:outerShdw>
                </a:effectLst>
              </a:rPr>
              <a:t>oder </a:t>
            </a:r>
            <a:r>
              <a:rPr lang="de-DE" dirty="0" smtClean="0">
                <a:effectLst>
                  <a:outerShdw blurRad="38100" dist="38100" dir="2700000" algn="tl">
                    <a:srgbClr val="000000">
                      <a:alpha val="43137"/>
                    </a:srgbClr>
                  </a:outerShdw>
                </a:effectLst>
              </a:rPr>
              <a:t>dem </a:t>
            </a:r>
            <a:r>
              <a:rPr lang="de-DE" dirty="0">
                <a:effectLst>
                  <a:outerShdw blurRad="38100" dist="38100" dir="2700000" algn="tl">
                    <a:srgbClr val="000000">
                      <a:alpha val="43137"/>
                    </a:srgbClr>
                  </a:outerShdw>
                </a:effectLst>
              </a:rPr>
              <a:t>Bürgermeister mitzuteilen, </a:t>
            </a:r>
            <a:r>
              <a:rPr lang="de-DE" dirty="0" smtClean="0">
                <a:effectLst>
                  <a:outerShdw blurRad="38100" dist="38100" dir="2700000" algn="tl">
                    <a:srgbClr val="000000">
                      <a:alpha val="43137"/>
                    </a:srgbClr>
                  </a:outerShdw>
                </a:effectLst>
              </a:rPr>
              <a:t>die Versagung </a:t>
            </a:r>
            <a:r>
              <a:rPr lang="de-DE" dirty="0">
                <a:effectLst>
                  <a:outerShdw blurRad="38100" dist="38100" dir="2700000" algn="tl">
                    <a:srgbClr val="000000">
                      <a:alpha val="43137"/>
                    </a:srgbClr>
                  </a:outerShdw>
                </a:effectLst>
              </a:rPr>
              <a:t>auch der betreffenden Schiedsperson.</a:t>
            </a:r>
            <a:endParaRPr lang="de-DE" dirty="0">
              <a:solidFill>
                <a:srgbClr val="92D050"/>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fld id="{F82CC617-EC87-4E06-B92D-8D8AF591DFB6}" type="slidenum">
              <a:rPr lang="de-DE" smtClean="0"/>
              <a:t>30</a:t>
            </a:fld>
            <a:endParaRPr lang="de-DE"/>
          </a:p>
        </p:txBody>
      </p:sp>
      <p:sp>
        <p:nvSpPr>
          <p:cNvPr id="9" name="Untertitel 2"/>
          <p:cNvSpPr>
            <a:spLocks noGrp="1"/>
          </p:cNvSpPr>
          <p:nvPr>
            <p:ph type="subTitle" idx="1"/>
          </p:nvPr>
        </p:nvSpPr>
        <p:spPr>
          <a:xfrm>
            <a:off x="1928811" y="40277"/>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795524" y="6174343"/>
            <a:ext cx="9854242" cy="369332"/>
          </a:xfrm>
          <a:prstGeom prst="rect">
            <a:avLst/>
          </a:prstGeom>
          <a:noFill/>
        </p:spPr>
        <p:txBody>
          <a:bodyPr wrap="square" rtlCol="0">
            <a:spAutoFit/>
          </a:bodyPr>
          <a:lstStyle/>
          <a:p>
            <a:r>
              <a:rPr lang="de-DE" b="1" dirty="0" smtClean="0"/>
              <a:t>*</a:t>
            </a:r>
            <a:r>
              <a:rPr lang="de-DE" i="1" dirty="0" smtClean="0">
                <a:effectLst>
                  <a:outerShdw blurRad="38100" dist="38100" dir="2700000" algn="tl">
                    <a:srgbClr val="000000">
                      <a:alpha val="43137"/>
                    </a:srgbClr>
                  </a:outerShdw>
                </a:effectLst>
              </a:rPr>
              <a:t>Herstellung Geschlechtergleichwertigkeit in den Gesetzesformulierungen.</a:t>
            </a:r>
            <a:endParaRPr lang="de-DE" i="1" dirty="0">
              <a:effectLst>
                <a:outerShdw blurRad="38100" dist="38100" dir="2700000" algn="tl">
                  <a:srgbClr val="000000">
                    <a:alpha val="43137"/>
                  </a:srgbClr>
                </a:outerShdw>
              </a:effectLst>
            </a:endParaRPr>
          </a:p>
        </p:txBody>
      </p:sp>
      <p:sp>
        <p:nvSpPr>
          <p:cNvPr id="7" name="Textfeld 6"/>
          <p:cNvSpPr txBox="1"/>
          <p:nvPr/>
        </p:nvSpPr>
        <p:spPr>
          <a:xfrm>
            <a:off x="1795524" y="3840341"/>
            <a:ext cx="9854242" cy="1200329"/>
          </a:xfrm>
          <a:prstGeom prst="rect">
            <a:avLst/>
          </a:prstGeom>
          <a:noFill/>
        </p:spPr>
        <p:txBody>
          <a:bodyPr wrap="square" rtlCol="0">
            <a:spAutoFit/>
          </a:bodyPr>
          <a:lstStyle/>
          <a:p>
            <a:r>
              <a:rPr lang="de-DE" b="1" dirty="0"/>
              <a:t>§ </a:t>
            </a:r>
            <a:r>
              <a:rPr lang="de-DE" b="1" dirty="0" smtClean="0"/>
              <a:t>6</a:t>
            </a:r>
            <a:endParaRPr lang="de-DE" b="1" dirty="0"/>
          </a:p>
          <a:p>
            <a:r>
              <a:rPr lang="de-DE" b="1" dirty="0"/>
              <a:t>Verpflichtung der Schiedsperson auf ihr Amt</a:t>
            </a:r>
          </a:p>
          <a:p>
            <a:r>
              <a:rPr lang="de-DE" dirty="0">
                <a:effectLst>
                  <a:outerShdw blurRad="38100" dist="38100" dir="2700000" algn="tl">
                    <a:srgbClr val="000000">
                      <a:alpha val="43137"/>
                    </a:srgbClr>
                  </a:outerShdw>
                </a:effectLst>
              </a:rPr>
              <a:t>Die Schiedsperson wird </a:t>
            </a:r>
            <a:r>
              <a:rPr lang="de-DE" dirty="0">
                <a:solidFill>
                  <a:srgbClr val="92D050"/>
                </a:solidFill>
                <a:effectLst>
                  <a:outerShdw blurRad="38100" dist="38100" dir="2700000" algn="tl">
                    <a:srgbClr val="000000">
                      <a:alpha val="43137"/>
                    </a:srgbClr>
                  </a:outerShdw>
                </a:effectLst>
              </a:rPr>
              <a:t>von der Direktorin </a:t>
            </a:r>
            <a:r>
              <a:rPr lang="de-DE" dirty="0" smtClean="0">
                <a:solidFill>
                  <a:srgbClr val="92D050"/>
                </a:solidFill>
                <a:effectLst>
                  <a:outerShdw blurRad="38100" dist="38100" dir="2700000" algn="tl">
                    <a:srgbClr val="000000">
                      <a:alpha val="43137"/>
                    </a:srgbClr>
                  </a:outerShdw>
                </a:effectLst>
              </a:rPr>
              <a:t>oder* </a:t>
            </a:r>
            <a:r>
              <a:rPr lang="de-DE" dirty="0">
                <a:effectLst>
                  <a:outerShdw blurRad="38100" dist="38100" dir="2700000" algn="tl">
                    <a:srgbClr val="000000">
                      <a:alpha val="43137"/>
                    </a:srgbClr>
                  </a:outerShdw>
                </a:effectLst>
              </a:rPr>
              <a:t>vom Direktor des Amtsgerichts in ihr Amt berufen </a:t>
            </a:r>
            <a:r>
              <a:rPr lang="de-DE" dirty="0" smtClean="0">
                <a:effectLst>
                  <a:outerShdw blurRad="38100" dist="38100" dir="2700000" algn="tl">
                    <a:srgbClr val="000000">
                      <a:alpha val="43137"/>
                    </a:srgbClr>
                  </a:outerShdw>
                </a:effectLst>
              </a:rPr>
              <a:t>und verpflichtet</a:t>
            </a:r>
            <a:r>
              <a:rPr lang="de-DE" dirty="0">
                <a:effectLst>
                  <a:outerShdw blurRad="38100" dist="38100" dir="2700000" algn="tl">
                    <a:srgbClr val="000000">
                      <a:alpha val="43137"/>
                    </a:srgbClr>
                  </a:outerShdw>
                </a:effectLst>
              </a:rPr>
              <a:t>, ihre Aufgaben gewissenhaft und unparteiisch zu erfüllen.</a:t>
            </a:r>
            <a:endParaRPr lang="de-DE" dirty="0">
              <a:solidFill>
                <a:srgbClr val="92D050"/>
              </a:solidFill>
              <a:effectLst>
                <a:outerShdw blurRad="38100" dist="38100" dir="2700000" algn="tl">
                  <a:srgbClr val="000000">
                    <a:alpha val="43137"/>
                  </a:srgbClr>
                </a:outerShdw>
              </a:effectLst>
            </a:endParaRPr>
          </a:p>
        </p:txBody>
      </p:sp>
      <p:sp>
        <p:nvSpPr>
          <p:cNvPr id="11" name="Textfeld 10"/>
          <p:cNvSpPr txBox="1"/>
          <p:nvPr/>
        </p:nvSpPr>
        <p:spPr>
          <a:xfrm>
            <a:off x="1795524" y="4953141"/>
            <a:ext cx="9854242" cy="1200329"/>
          </a:xfrm>
          <a:prstGeom prst="rect">
            <a:avLst/>
          </a:prstGeom>
          <a:noFill/>
        </p:spPr>
        <p:txBody>
          <a:bodyPr wrap="square" rtlCol="0">
            <a:spAutoFit/>
          </a:bodyPr>
          <a:lstStyle/>
          <a:p>
            <a:r>
              <a:rPr lang="de-DE" b="1" dirty="0"/>
              <a:t>§ 7</a:t>
            </a:r>
          </a:p>
          <a:p>
            <a:r>
              <a:rPr lang="de-DE" b="1" dirty="0" smtClean="0"/>
              <a:t>Ablehnung und Niederlegung des Amtes</a:t>
            </a:r>
            <a:endParaRPr lang="de-DE" b="1" dirty="0"/>
          </a:p>
          <a:p>
            <a:r>
              <a:rPr lang="de-DE" dirty="0">
                <a:effectLst>
                  <a:outerShdw blurRad="38100" dist="38100" dir="2700000" algn="tl">
                    <a:srgbClr val="000000">
                      <a:alpha val="43137"/>
                    </a:srgbClr>
                  </a:outerShdw>
                </a:effectLst>
              </a:rPr>
              <a:t>(3) Über die Befugnis zur Ablehnung oder Niederlegung des Amtes entscheidet </a:t>
            </a:r>
            <a:r>
              <a:rPr lang="de-DE" dirty="0">
                <a:solidFill>
                  <a:srgbClr val="92D050"/>
                </a:solidFill>
                <a:effectLst>
                  <a:outerShdw blurRad="38100" dist="38100" dir="2700000" algn="tl">
                    <a:srgbClr val="000000">
                      <a:alpha val="43137"/>
                    </a:srgbClr>
                  </a:outerShdw>
                </a:effectLst>
              </a:rPr>
              <a:t>die Direktorin </a:t>
            </a:r>
            <a:r>
              <a:rPr lang="de-DE" dirty="0" smtClean="0">
                <a:solidFill>
                  <a:srgbClr val="92D050"/>
                </a:solidFill>
                <a:effectLst>
                  <a:outerShdw blurRad="38100" dist="38100" dir="2700000" algn="tl">
                    <a:srgbClr val="000000">
                      <a:alpha val="43137"/>
                    </a:srgbClr>
                  </a:outerShdw>
                </a:effectLst>
              </a:rPr>
              <a:t>oder* </a:t>
            </a:r>
            <a:r>
              <a:rPr lang="de-DE" dirty="0" smtClean="0">
                <a:effectLst>
                  <a:outerShdw blurRad="38100" dist="38100" dir="2700000" algn="tl">
                    <a:srgbClr val="000000">
                      <a:alpha val="43137"/>
                    </a:srgbClr>
                  </a:outerShdw>
                </a:effectLst>
              </a:rPr>
              <a:t>der Direktor </a:t>
            </a:r>
            <a:r>
              <a:rPr lang="de-DE" dirty="0">
                <a:effectLst>
                  <a:outerShdw blurRad="38100" dist="38100" dir="2700000" algn="tl">
                    <a:srgbClr val="000000">
                      <a:alpha val="43137"/>
                    </a:srgbClr>
                  </a:outerShdw>
                </a:effectLst>
              </a:rPr>
              <a:t>des Amtsgerichts.</a:t>
            </a:r>
            <a:endParaRPr lang="de-DE" dirty="0">
              <a:solidFill>
                <a:srgbClr val="92D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5152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795523" y="1337752"/>
            <a:ext cx="10012163" cy="3416320"/>
          </a:xfrm>
          <a:prstGeom prst="rect">
            <a:avLst/>
          </a:prstGeom>
          <a:noFill/>
        </p:spPr>
        <p:txBody>
          <a:bodyPr wrap="square" rtlCol="0">
            <a:spAutoFit/>
          </a:bodyPr>
          <a:lstStyle/>
          <a:p>
            <a:r>
              <a:rPr lang="de-DE" b="1" dirty="0"/>
              <a:t>§ 8</a:t>
            </a:r>
          </a:p>
          <a:p>
            <a:r>
              <a:rPr lang="de-DE" b="1" dirty="0"/>
              <a:t>Amtsenthebung der Schiedsperson</a:t>
            </a:r>
          </a:p>
          <a:p>
            <a:r>
              <a:rPr lang="de-DE" dirty="0">
                <a:effectLst>
                  <a:outerShdw blurRad="38100" dist="38100" dir="2700000" algn="tl">
                    <a:srgbClr val="000000">
                      <a:alpha val="43137"/>
                    </a:srgbClr>
                  </a:outerShdw>
                </a:effectLst>
              </a:rPr>
              <a:t>(1) Die Schiedsperson ist ihres Amtes zu entheben, wenn die Voraussetzungen ihrer Wahl gemäß § </a:t>
            </a:r>
            <a:r>
              <a:rPr lang="de-DE" dirty="0" smtClean="0">
                <a:effectLst>
                  <a:outerShdw blurRad="38100" dist="38100" dir="2700000" algn="tl">
                    <a:srgbClr val="000000">
                      <a:alpha val="43137"/>
                    </a:srgbClr>
                  </a:outerShdw>
                </a:effectLst>
              </a:rPr>
              <a:t>4 Abs</a:t>
            </a:r>
            <a:r>
              <a:rPr lang="de-DE" dirty="0">
                <a:effectLst>
                  <a:outerShdw blurRad="38100" dist="38100" dir="2700000" algn="tl">
                    <a:srgbClr val="000000">
                      <a:alpha val="43137"/>
                    </a:srgbClr>
                  </a:outerShdw>
                </a:effectLst>
              </a:rPr>
              <a:t>. 1 dieses Gesetzes nicht mehr vorliegen. Sie kann ferner aus wichtigem Grund ihres Amtes </a:t>
            </a:r>
            <a:r>
              <a:rPr lang="de-DE" dirty="0" smtClean="0">
                <a:effectLst>
                  <a:outerShdw blurRad="38100" dist="38100" dir="2700000" algn="tl">
                    <a:srgbClr val="000000">
                      <a:alpha val="43137"/>
                    </a:srgbClr>
                  </a:outerShdw>
                </a:effectLst>
              </a:rPr>
              <a:t>enthoben werden</a:t>
            </a:r>
            <a:r>
              <a:rPr lang="de-DE" dirty="0">
                <a:effectLst>
                  <a:outerShdw blurRad="38100" dist="38100" dir="2700000" algn="tl">
                    <a:srgbClr val="000000">
                      <a:alpha val="43137"/>
                    </a:srgbClr>
                  </a:outerShdw>
                </a:effectLst>
              </a:rPr>
              <a:t>. Ein wichtiger Grund liegt </a:t>
            </a:r>
            <a:r>
              <a:rPr lang="de-DE" dirty="0" smtClean="0">
                <a:effectLst>
                  <a:outerShdw blurRad="38100" dist="38100" dir="2700000" algn="tl">
                    <a:srgbClr val="000000">
                      <a:alpha val="43137"/>
                    </a:srgbClr>
                  </a:outerShdw>
                </a:effectLst>
              </a:rPr>
              <a:t>insbesondere </a:t>
            </a:r>
            <a:r>
              <a:rPr lang="de-DE" dirty="0">
                <a:effectLst>
                  <a:outerShdw blurRad="38100" dist="38100" dir="2700000" algn="tl">
                    <a:srgbClr val="000000">
                      <a:alpha val="43137"/>
                    </a:srgbClr>
                  </a:outerShdw>
                </a:effectLst>
              </a:rPr>
              <a:t>vor, wenn die Schiedsperson </a:t>
            </a:r>
            <a:r>
              <a:rPr lang="de-DE" dirty="0">
                <a:solidFill>
                  <a:srgbClr val="92D050"/>
                </a:solidFill>
                <a:effectLst>
                  <a:outerShdw blurRad="38100" dist="38100" dir="2700000" algn="tl">
                    <a:srgbClr val="000000">
                      <a:alpha val="43137"/>
                    </a:srgbClr>
                  </a:outerShdw>
                </a:effectLst>
              </a:rPr>
              <a:t>gegen die ihr </a:t>
            </a:r>
            <a:r>
              <a:rPr lang="de-DE" dirty="0" smtClean="0">
                <a:solidFill>
                  <a:srgbClr val="92D050"/>
                </a:solidFill>
                <a:effectLst>
                  <a:outerShdw blurRad="38100" dist="38100" dir="2700000" algn="tl">
                    <a:srgbClr val="000000">
                      <a:alpha val="43137"/>
                    </a:srgbClr>
                  </a:outerShdw>
                </a:effectLst>
              </a:rPr>
              <a:t>obliegenden Pflichten </a:t>
            </a:r>
            <a:r>
              <a:rPr lang="de-DE" dirty="0">
                <a:solidFill>
                  <a:srgbClr val="92D050"/>
                </a:solidFill>
                <a:effectLst>
                  <a:outerShdw blurRad="38100" dist="38100" dir="2700000" algn="tl">
                    <a:srgbClr val="000000">
                      <a:alpha val="43137"/>
                    </a:srgbClr>
                  </a:outerShdw>
                </a:effectLst>
              </a:rPr>
              <a:t>gemäß § 10 Absatz 1 verstoßen </a:t>
            </a:r>
            <a:r>
              <a:rPr lang="de-DE" dirty="0" smtClean="0">
                <a:solidFill>
                  <a:srgbClr val="92D050"/>
                </a:solidFill>
                <a:effectLst>
                  <a:outerShdw blurRad="38100" dist="38100" dir="2700000" algn="tl">
                    <a:srgbClr val="000000">
                      <a:alpha val="43137"/>
                    </a:srgbClr>
                  </a:outerShdw>
                </a:effectLst>
              </a:rPr>
              <a:t>hat* </a:t>
            </a:r>
            <a:r>
              <a:rPr lang="de-DE" dirty="0">
                <a:effectLst>
                  <a:outerShdw blurRad="38100" dist="38100" dir="2700000" algn="tl">
                    <a:srgbClr val="000000">
                      <a:alpha val="43137"/>
                    </a:srgbClr>
                  </a:outerShdw>
                </a:effectLst>
              </a:rPr>
              <a:t>oder ihr Amt </a:t>
            </a:r>
            <a:r>
              <a:rPr lang="de-DE" dirty="0">
                <a:solidFill>
                  <a:srgbClr val="92D050"/>
                </a:solidFill>
                <a:effectLst>
                  <a:outerShdw blurRad="38100" dist="38100" dir="2700000" algn="tl">
                    <a:srgbClr val="000000">
                      <a:alpha val="43137"/>
                    </a:srgbClr>
                  </a:outerShdw>
                </a:effectLst>
              </a:rPr>
              <a:t>in anderer Weise </a:t>
            </a:r>
            <a:r>
              <a:rPr lang="de-DE" dirty="0">
                <a:effectLst>
                  <a:outerShdw blurRad="38100" dist="38100" dir="2700000" algn="tl">
                    <a:srgbClr val="000000">
                      <a:alpha val="43137"/>
                    </a:srgbClr>
                  </a:outerShdw>
                </a:effectLst>
              </a:rPr>
              <a:t>nicht </a:t>
            </a:r>
            <a:r>
              <a:rPr lang="de-DE" dirty="0" smtClean="0">
                <a:effectLst>
                  <a:outerShdw blurRad="38100" dist="38100" dir="2700000" algn="tl">
                    <a:srgbClr val="000000">
                      <a:alpha val="43137"/>
                    </a:srgbClr>
                  </a:outerShdw>
                </a:effectLst>
              </a:rPr>
              <a:t>ordnungsgemäß ausübt</a:t>
            </a:r>
            <a:r>
              <a:rPr lang="de-DE" dirty="0">
                <a:effectLst>
                  <a:outerShdw blurRad="38100" dist="38100" dir="2700000" algn="tl">
                    <a:srgbClr val="000000">
                      <a:alpha val="43137"/>
                    </a:srgbClr>
                  </a:outerShdw>
                </a:effectLst>
              </a:rPr>
              <a:t>.</a:t>
            </a:r>
          </a:p>
          <a:p>
            <a:r>
              <a:rPr lang="de-DE" dirty="0">
                <a:effectLst>
                  <a:outerShdw blurRad="38100" dist="38100" dir="2700000" algn="tl">
                    <a:srgbClr val="000000">
                      <a:alpha val="43137"/>
                    </a:srgbClr>
                  </a:outerShdw>
                </a:effectLst>
              </a:rPr>
              <a:t>(2) </a:t>
            </a:r>
            <a:r>
              <a:rPr lang="de-DE" dirty="0">
                <a:solidFill>
                  <a:srgbClr val="92D050"/>
                </a:solidFill>
                <a:effectLst>
                  <a:outerShdw blurRad="38100" dist="38100" dir="2700000" algn="tl">
                    <a:srgbClr val="000000">
                      <a:alpha val="43137"/>
                    </a:srgbClr>
                  </a:outerShdw>
                </a:effectLst>
              </a:rPr>
              <a:t>Liegen der Direktorin oder dem Direktor des </a:t>
            </a:r>
            <a:r>
              <a:rPr lang="de-DE" dirty="0" smtClean="0">
                <a:solidFill>
                  <a:srgbClr val="92D050"/>
                </a:solidFill>
                <a:effectLst>
                  <a:outerShdw blurRad="38100" dist="38100" dir="2700000" algn="tl">
                    <a:srgbClr val="000000">
                      <a:alpha val="43137"/>
                    </a:srgbClr>
                  </a:outerShdw>
                </a:effectLst>
              </a:rPr>
              <a:t>Amtsgerichts*** </a:t>
            </a:r>
            <a:r>
              <a:rPr lang="de-DE" dirty="0">
                <a:solidFill>
                  <a:srgbClr val="92D050"/>
                </a:solidFill>
                <a:effectLst>
                  <a:outerShdw blurRad="38100" dist="38100" dir="2700000" algn="tl">
                    <a:srgbClr val="000000">
                      <a:alpha val="43137"/>
                    </a:srgbClr>
                  </a:outerShdw>
                </a:effectLst>
              </a:rPr>
              <a:t>Amtsenthebungsgründe aufgrund </a:t>
            </a:r>
            <a:r>
              <a:rPr lang="de-DE" dirty="0" smtClean="0">
                <a:solidFill>
                  <a:srgbClr val="92D050"/>
                </a:solidFill>
                <a:effectLst>
                  <a:outerShdw blurRad="38100" dist="38100" dir="2700000" algn="tl">
                    <a:srgbClr val="000000">
                      <a:alpha val="43137"/>
                    </a:srgbClr>
                  </a:outerShdw>
                </a:effectLst>
              </a:rPr>
              <a:t>eigener Erkenntnisse </a:t>
            </a:r>
            <a:r>
              <a:rPr lang="de-DE" dirty="0">
                <a:solidFill>
                  <a:srgbClr val="92D050"/>
                </a:solidFill>
                <a:effectLst>
                  <a:outerShdw blurRad="38100" dist="38100" dir="2700000" algn="tl">
                    <a:srgbClr val="000000">
                      <a:alpha val="43137"/>
                    </a:srgbClr>
                  </a:outerShdw>
                </a:effectLst>
              </a:rPr>
              <a:t>oder durch Hinweise am Verfahren Beteiligter oder Dritter vor, ist ein </a:t>
            </a:r>
            <a:r>
              <a:rPr lang="de-DE" dirty="0" smtClean="0">
                <a:solidFill>
                  <a:srgbClr val="92D050"/>
                </a:solidFill>
                <a:effectLst>
                  <a:outerShdw blurRad="38100" dist="38100" dir="2700000" algn="tl">
                    <a:srgbClr val="000000">
                      <a:alpha val="43137"/>
                    </a:srgbClr>
                  </a:outerShdw>
                </a:effectLst>
              </a:rPr>
              <a:t>Amtsenthebungsverfahren einzuleiten.** </a:t>
            </a:r>
            <a:r>
              <a:rPr lang="de-DE" dirty="0">
                <a:effectLst>
                  <a:outerShdw blurRad="38100" dist="38100" dir="2700000" algn="tl">
                    <a:srgbClr val="000000">
                      <a:alpha val="43137"/>
                    </a:srgbClr>
                  </a:outerShdw>
                </a:effectLst>
              </a:rPr>
              <a:t>Vor der Entscheidung über die Amtsenthebung hat </a:t>
            </a:r>
            <a:r>
              <a:rPr lang="de-DE" dirty="0">
                <a:solidFill>
                  <a:srgbClr val="92D050"/>
                </a:solidFill>
                <a:effectLst>
                  <a:outerShdw blurRad="38100" dist="38100" dir="2700000" algn="tl">
                    <a:srgbClr val="000000">
                      <a:alpha val="43137"/>
                    </a:srgbClr>
                  </a:outerShdw>
                </a:effectLst>
              </a:rPr>
              <a:t>die Direktorin </a:t>
            </a:r>
            <a:r>
              <a:rPr lang="de-DE" dirty="0" smtClean="0">
                <a:solidFill>
                  <a:srgbClr val="92D050"/>
                </a:solidFill>
                <a:effectLst>
                  <a:outerShdw blurRad="38100" dist="38100" dir="2700000" algn="tl">
                    <a:srgbClr val="000000">
                      <a:alpha val="43137"/>
                    </a:srgbClr>
                  </a:outerShdw>
                </a:effectLst>
              </a:rPr>
              <a:t>oder*** </a:t>
            </a:r>
            <a:r>
              <a:rPr lang="de-DE" dirty="0" smtClean="0">
                <a:effectLst>
                  <a:outerShdw blurRad="38100" dist="38100" dir="2700000" algn="tl">
                    <a:srgbClr val="000000">
                      <a:alpha val="43137"/>
                    </a:srgbClr>
                  </a:outerShdw>
                </a:effectLst>
              </a:rPr>
              <a:t>der </a:t>
            </a:r>
            <a:r>
              <a:rPr lang="de-DE" dirty="0">
                <a:effectLst>
                  <a:outerShdw blurRad="38100" dist="38100" dir="2700000" algn="tl">
                    <a:srgbClr val="000000">
                      <a:alpha val="43137"/>
                    </a:srgbClr>
                  </a:outerShdw>
                </a:effectLst>
              </a:rPr>
              <a:t>Direktor des Amtsgerichts die Schiedsperson</a:t>
            </a:r>
            <a:r>
              <a:rPr lang="de-DE" dirty="0">
                <a:solidFill>
                  <a:srgbClr val="92D050"/>
                </a:solidFill>
                <a:effectLst>
                  <a:outerShdw blurRad="38100" dist="38100" dir="2700000" algn="tl">
                    <a:srgbClr val="000000">
                      <a:alpha val="43137"/>
                    </a:srgbClr>
                  </a:outerShdw>
                </a:effectLst>
              </a:rPr>
              <a:t> sowie die </a:t>
            </a:r>
            <a:r>
              <a:rPr lang="de-DE" dirty="0" smtClean="0">
                <a:solidFill>
                  <a:srgbClr val="92D050"/>
                </a:solidFill>
                <a:effectLst>
                  <a:outerShdw blurRad="38100" dist="38100" dir="2700000" algn="tl">
                    <a:srgbClr val="000000">
                      <a:alpha val="43137"/>
                    </a:srgbClr>
                  </a:outerShdw>
                </a:effectLst>
              </a:rPr>
              <a:t>Bürgermeisterin*** </a:t>
            </a:r>
            <a:r>
              <a:rPr lang="de-DE" dirty="0">
                <a:solidFill>
                  <a:srgbClr val="92D050"/>
                </a:solidFill>
                <a:effectLst>
                  <a:outerShdw blurRad="38100" dist="38100" dir="2700000" algn="tl">
                    <a:srgbClr val="000000">
                      <a:alpha val="43137"/>
                    </a:srgbClr>
                  </a:outerShdw>
                </a:effectLst>
              </a:rPr>
              <a:t>oder den </a:t>
            </a:r>
            <a:r>
              <a:rPr lang="de-DE" dirty="0" smtClean="0">
                <a:effectLst>
                  <a:outerShdw blurRad="38100" dist="38100" dir="2700000" algn="tl">
                    <a:srgbClr val="000000">
                      <a:alpha val="43137"/>
                    </a:srgbClr>
                  </a:outerShdw>
                </a:effectLst>
              </a:rPr>
              <a:t>Bürgermeister</a:t>
            </a:r>
            <a:r>
              <a:rPr lang="de-DE" dirty="0" smtClean="0">
                <a:solidFill>
                  <a:srgbClr val="92D050"/>
                </a:solidFill>
                <a:effectLst>
                  <a:outerShdw blurRad="38100" dist="38100" dir="2700000" algn="tl">
                    <a:srgbClr val="000000">
                      <a:alpha val="43137"/>
                    </a:srgbClr>
                  </a:outerShdw>
                </a:effectLst>
              </a:rPr>
              <a:t>.</a:t>
            </a:r>
            <a:r>
              <a:rPr lang="de-DE" dirty="0" smtClean="0">
                <a:effectLst>
                  <a:outerShdw blurRad="38100" dist="38100" dir="2700000" algn="tl">
                    <a:srgbClr val="000000">
                      <a:alpha val="43137"/>
                    </a:srgbClr>
                  </a:outerShdw>
                </a:effectLst>
              </a:rPr>
              <a:t> </a:t>
            </a:r>
            <a:r>
              <a:rPr lang="de-DE" dirty="0">
                <a:effectLst>
                  <a:outerShdw blurRad="38100" dist="38100" dir="2700000" algn="tl">
                    <a:srgbClr val="000000">
                      <a:alpha val="43137"/>
                    </a:srgbClr>
                  </a:outerShdw>
                </a:effectLst>
              </a:rPr>
              <a:t>anzuhören</a:t>
            </a:r>
          </a:p>
        </p:txBody>
      </p:sp>
      <p:sp>
        <p:nvSpPr>
          <p:cNvPr id="2" name="Foliennummernplatzhalter 1"/>
          <p:cNvSpPr>
            <a:spLocks noGrp="1"/>
          </p:cNvSpPr>
          <p:nvPr>
            <p:ph type="sldNum" sz="quarter" idx="12"/>
          </p:nvPr>
        </p:nvSpPr>
        <p:spPr/>
        <p:txBody>
          <a:bodyPr/>
          <a:lstStyle/>
          <a:p>
            <a:fld id="{F82CC617-EC87-4E06-B92D-8D8AF591DFB6}" type="slidenum">
              <a:rPr lang="de-DE" smtClean="0"/>
              <a:t>31</a:t>
            </a:fld>
            <a:endParaRPr lang="de-DE"/>
          </a:p>
        </p:txBody>
      </p:sp>
      <p:sp>
        <p:nvSpPr>
          <p:cNvPr id="9" name="Untertitel 2"/>
          <p:cNvSpPr>
            <a:spLocks noGrp="1"/>
          </p:cNvSpPr>
          <p:nvPr>
            <p:ph type="subTitle" idx="1"/>
          </p:nvPr>
        </p:nvSpPr>
        <p:spPr>
          <a:xfrm>
            <a:off x="1941510" y="190469"/>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795523" y="4894665"/>
            <a:ext cx="9854242" cy="1200329"/>
          </a:xfrm>
          <a:prstGeom prst="rect">
            <a:avLst/>
          </a:prstGeom>
          <a:noFill/>
        </p:spPr>
        <p:txBody>
          <a:bodyPr wrap="square" rtlCol="0">
            <a:spAutoFit/>
          </a:bodyPr>
          <a:lstStyle/>
          <a:p>
            <a:r>
              <a:rPr lang="de-DE" b="1" dirty="0" smtClean="0"/>
              <a:t>*</a:t>
            </a:r>
            <a:r>
              <a:rPr lang="de-DE" i="1" dirty="0" smtClean="0">
                <a:effectLst>
                  <a:outerShdw blurRad="38100" dist="38100" dir="2700000" algn="tl">
                    <a:srgbClr val="000000">
                      <a:alpha val="43137"/>
                    </a:srgbClr>
                  </a:outerShdw>
                </a:effectLst>
              </a:rPr>
              <a:t>Ausdrückliche Sanktionierungsmöglichkeit für Verstöße gegen die auch bislang geltenden Dokumentations- und Mitteilungspflichten </a:t>
            </a:r>
          </a:p>
          <a:p>
            <a:r>
              <a:rPr lang="de-DE" i="1" dirty="0" smtClean="0">
                <a:effectLst>
                  <a:outerShdw blurRad="38100" dist="38100" dir="2700000" algn="tl">
                    <a:srgbClr val="000000">
                      <a:alpha val="43137"/>
                    </a:srgbClr>
                  </a:outerShdw>
                </a:effectLst>
              </a:rPr>
              <a:t>**Statuierung der Voraussetzungen für ein Amtsenthebungsverfahren</a:t>
            </a:r>
          </a:p>
          <a:p>
            <a:r>
              <a:rPr lang="de-DE" i="1" dirty="0" smtClean="0">
                <a:effectLst>
                  <a:outerShdw blurRad="38100" dist="38100" dir="2700000" algn="tl">
                    <a:srgbClr val="000000">
                      <a:alpha val="43137"/>
                    </a:srgbClr>
                  </a:outerShdw>
                </a:effectLst>
              </a:rPr>
              <a:t>***Herstellung Geschlechtergleichwertigkeit in den Gesetzesformulierungen.</a:t>
            </a:r>
            <a:endParaRPr lang="de-DE"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9595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941510" y="1998152"/>
            <a:ext cx="10012163" cy="1754326"/>
          </a:xfrm>
          <a:prstGeom prst="rect">
            <a:avLst/>
          </a:prstGeom>
          <a:noFill/>
        </p:spPr>
        <p:txBody>
          <a:bodyPr wrap="square" rtlCol="0">
            <a:spAutoFit/>
          </a:bodyPr>
          <a:lstStyle/>
          <a:p>
            <a:r>
              <a:rPr lang="de-DE" b="1" dirty="0"/>
              <a:t>§ </a:t>
            </a:r>
            <a:r>
              <a:rPr lang="de-DE" b="1" dirty="0" smtClean="0"/>
              <a:t>9</a:t>
            </a:r>
            <a:endParaRPr lang="de-DE" b="1" dirty="0"/>
          </a:p>
          <a:p>
            <a:r>
              <a:rPr lang="de-DE" b="1" dirty="0" smtClean="0"/>
              <a:t>Aufsicht über Schiedspersonen</a:t>
            </a:r>
            <a:endParaRPr lang="de-DE" b="1" dirty="0"/>
          </a:p>
          <a:p>
            <a:r>
              <a:rPr lang="de-DE" dirty="0">
                <a:effectLst>
                  <a:outerShdw blurRad="38100" dist="38100" dir="2700000" algn="tl">
                    <a:srgbClr val="000000">
                      <a:alpha val="43137"/>
                    </a:srgbClr>
                  </a:outerShdw>
                </a:effectLst>
              </a:rPr>
              <a:t>Die Tätigkeit der Schiedsperson im Schlichtungsverfahren wird </a:t>
            </a:r>
            <a:r>
              <a:rPr lang="de-DE" dirty="0">
                <a:solidFill>
                  <a:srgbClr val="92D050"/>
                </a:solidFill>
                <a:effectLst>
                  <a:outerShdw blurRad="38100" dist="38100" dir="2700000" algn="tl">
                    <a:srgbClr val="000000">
                      <a:alpha val="43137"/>
                    </a:srgbClr>
                  </a:outerShdw>
                </a:effectLst>
              </a:rPr>
              <a:t>von der Direktorin oder dem </a:t>
            </a:r>
            <a:r>
              <a:rPr lang="de-DE" dirty="0" smtClean="0">
                <a:solidFill>
                  <a:srgbClr val="92D050"/>
                </a:solidFill>
                <a:effectLst>
                  <a:outerShdw blurRad="38100" dist="38100" dir="2700000" algn="tl">
                    <a:srgbClr val="000000">
                      <a:alpha val="43137"/>
                    </a:srgbClr>
                  </a:outerShdw>
                </a:effectLst>
              </a:rPr>
              <a:t>Direktor*</a:t>
            </a:r>
            <a:r>
              <a:rPr lang="de-DE" dirty="0" smtClean="0">
                <a:effectLst>
                  <a:outerShdw blurRad="38100" dist="38100" dir="2700000" algn="tl">
                    <a:srgbClr val="000000">
                      <a:alpha val="43137"/>
                    </a:srgbClr>
                  </a:outerShdw>
                </a:effectLst>
              </a:rPr>
              <a:t> des </a:t>
            </a:r>
            <a:r>
              <a:rPr lang="de-DE" dirty="0">
                <a:effectLst>
                  <a:outerShdw blurRad="38100" dist="38100" dir="2700000" algn="tl">
                    <a:srgbClr val="000000">
                      <a:alpha val="43137"/>
                    </a:srgbClr>
                  </a:outerShdw>
                </a:effectLst>
              </a:rPr>
              <a:t>Amtsgerichts</a:t>
            </a:r>
            <a:r>
              <a:rPr lang="de-DE" dirty="0">
                <a:solidFill>
                  <a:srgbClr val="92D050"/>
                </a:solidFill>
                <a:effectLst>
                  <a:outerShdw blurRad="38100" dist="38100" dir="2700000" algn="tl">
                    <a:srgbClr val="000000">
                      <a:alpha val="43137"/>
                    </a:srgbClr>
                  </a:outerShdw>
                </a:effectLst>
              </a:rPr>
              <a:t>, insbesondere hinsichtlich ihrer fach- und zeitgerechten </a:t>
            </a:r>
            <a:r>
              <a:rPr lang="de-DE" dirty="0" smtClean="0">
                <a:solidFill>
                  <a:srgbClr val="92D050"/>
                </a:solidFill>
                <a:effectLst>
                  <a:outerShdw blurRad="38100" dist="38100" dir="2700000" algn="tl">
                    <a:srgbClr val="000000">
                      <a:alpha val="43137"/>
                    </a:srgbClr>
                  </a:outerShdw>
                </a:effectLst>
              </a:rPr>
              <a:t>Durchführung**</a:t>
            </a:r>
            <a:r>
              <a:rPr lang="de-DE" dirty="0" smtClean="0">
                <a:effectLst>
                  <a:outerShdw blurRad="38100" dist="38100" dir="2700000" algn="tl">
                    <a:srgbClr val="000000">
                      <a:alpha val="43137"/>
                    </a:srgbClr>
                  </a:outerShdw>
                </a:effectLst>
              </a:rPr>
              <a:t>, </a:t>
            </a:r>
            <a:r>
              <a:rPr lang="de-DE" dirty="0">
                <a:effectLst>
                  <a:outerShdw blurRad="38100" dist="38100" dir="2700000" algn="tl">
                    <a:srgbClr val="000000">
                      <a:alpha val="43137"/>
                    </a:srgbClr>
                  </a:outerShdw>
                </a:effectLst>
              </a:rPr>
              <a:t>beaufsichtigt.</a:t>
            </a:r>
          </a:p>
          <a:p>
            <a:r>
              <a:rPr lang="de-DE" dirty="0">
                <a:solidFill>
                  <a:srgbClr val="92D050"/>
                </a:solidFill>
                <a:effectLst>
                  <a:outerShdw blurRad="38100" dist="38100" dir="2700000" algn="tl">
                    <a:srgbClr val="000000">
                      <a:alpha val="43137"/>
                    </a:srgbClr>
                  </a:outerShdw>
                </a:effectLst>
              </a:rPr>
              <a:t>Sie oder </a:t>
            </a:r>
            <a:r>
              <a:rPr lang="de-DE" dirty="0" smtClean="0">
                <a:solidFill>
                  <a:srgbClr val="92D050"/>
                </a:solidFill>
                <a:effectLst>
                  <a:outerShdw blurRad="38100" dist="38100" dir="2700000" algn="tl">
                    <a:srgbClr val="000000">
                      <a:alpha val="43137"/>
                    </a:srgbClr>
                  </a:outerShdw>
                </a:effectLst>
              </a:rPr>
              <a:t>er* </a:t>
            </a:r>
            <a:r>
              <a:rPr lang="de-DE" dirty="0">
                <a:effectLst>
                  <a:outerShdw blurRad="38100" dist="38100" dir="2700000" algn="tl">
                    <a:srgbClr val="000000">
                      <a:alpha val="43137"/>
                    </a:srgbClr>
                  </a:outerShdw>
                </a:effectLst>
              </a:rPr>
              <a:t>wirkt auch bei der Anleitung und Fortbildung der Schiedsperson mit.</a:t>
            </a:r>
          </a:p>
        </p:txBody>
      </p:sp>
      <p:sp>
        <p:nvSpPr>
          <p:cNvPr id="2" name="Foliennummernplatzhalter 1"/>
          <p:cNvSpPr>
            <a:spLocks noGrp="1"/>
          </p:cNvSpPr>
          <p:nvPr>
            <p:ph type="sldNum" sz="quarter" idx="12"/>
          </p:nvPr>
        </p:nvSpPr>
        <p:spPr/>
        <p:txBody>
          <a:bodyPr/>
          <a:lstStyle/>
          <a:p>
            <a:fld id="{F82CC617-EC87-4E06-B92D-8D8AF591DFB6}" type="slidenum">
              <a:rPr lang="de-DE" smtClean="0"/>
              <a:t>32</a:t>
            </a:fld>
            <a:endParaRPr lang="de-DE"/>
          </a:p>
        </p:txBody>
      </p:sp>
      <p:sp>
        <p:nvSpPr>
          <p:cNvPr id="9" name="Untertitel 2"/>
          <p:cNvSpPr>
            <a:spLocks noGrp="1"/>
          </p:cNvSpPr>
          <p:nvPr>
            <p:ph type="subTitle" idx="1"/>
          </p:nvPr>
        </p:nvSpPr>
        <p:spPr>
          <a:xfrm>
            <a:off x="1941510" y="317501"/>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808223" y="4679167"/>
            <a:ext cx="9854242" cy="923330"/>
          </a:xfrm>
          <a:prstGeom prst="rect">
            <a:avLst/>
          </a:prstGeom>
          <a:noFill/>
        </p:spPr>
        <p:txBody>
          <a:bodyPr wrap="square" rtlCol="0">
            <a:spAutoFit/>
          </a:bodyPr>
          <a:lstStyle/>
          <a:p>
            <a:r>
              <a:rPr lang="de-DE" b="1" dirty="0" smtClean="0"/>
              <a:t>*</a:t>
            </a:r>
            <a:r>
              <a:rPr lang="de-DE" i="1" dirty="0">
                <a:effectLst>
                  <a:outerShdw blurRad="38100" dist="38100" dir="2700000" algn="tl">
                    <a:srgbClr val="000000">
                      <a:alpha val="43137"/>
                    </a:srgbClr>
                  </a:outerShdw>
                </a:effectLst>
              </a:rPr>
              <a:t>Herstellung Geschlechtergleichwertigkeit in den </a:t>
            </a:r>
            <a:r>
              <a:rPr lang="de-DE" i="1" dirty="0" smtClean="0">
                <a:effectLst>
                  <a:outerShdw blurRad="38100" dist="38100" dir="2700000" algn="tl">
                    <a:srgbClr val="000000">
                      <a:alpha val="43137"/>
                    </a:srgbClr>
                  </a:outerShdw>
                </a:effectLst>
              </a:rPr>
              <a:t>Gesetzesformulierungen</a:t>
            </a:r>
          </a:p>
          <a:p>
            <a:r>
              <a:rPr lang="de-DE" i="1" dirty="0" smtClean="0">
                <a:effectLst>
                  <a:outerShdw blurRad="38100" dist="38100" dir="2700000" algn="tl">
                    <a:srgbClr val="000000">
                      <a:alpha val="43137"/>
                    </a:srgbClr>
                  </a:outerShdw>
                </a:effectLst>
              </a:rPr>
              <a:t>** Hervorhebung der Bedeutung der fach- und zeitgerechten Aufgabenwahrnehmung der Schiedspersonen.</a:t>
            </a:r>
            <a:endParaRPr lang="de-DE"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27194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795523" y="1337752"/>
            <a:ext cx="10012163" cy="3139321"/>
          </a:xfrm>
          <a:prstGeom prst="rect">
            <a:avLst/>
          </a:prstGeom>
          <a:noFill/>
        </p:spPr>
        <p:txBody>
          <a:bodyPr wrap="square" rtlCol="0">
            <a:spAutoFit/>
          </a:bodyPr>
          <a:lstStyle/>
          <a:p>
            <a:r>
              <a:rPr lang="de-DE" b="1" dirty="0"/>
              <a:t>§ </a:t>
            </a:r>
            <a:r>
              <a:rPr lang="de-DE" b="1" dirty="0" smtClean="0"/>
              <a:t>10</a:t>
            </a:r>
            <a:endParaRPr lang="de-DE" b="1" dirty="0"/>
          </a:p>
          <a:p>
            <a:r>
              <a:rPr lang="de-DE" b="1" dirty="0" smtClean="0"/>
              <a:t>Geschäftsunterlagen der Schiedsstelle </a:t>
            </a:r>
            <a:r>
              <a:rPr lang="de-DE" b="1" dirty="0" smtClean="0">
                <a:solidFill>
                  <a:srgbClr val="92D050"/>
                </a:solidFill>
              </a:rPr>
              <a:t>und Pflichten </a:t>
            </a:r>
            <a:r>
              <a:rPr lang="de-DE" b="1" dirty="0">
                <a:solidFill>
                  <a:srgbClr val="92D050"/>
                </a:solidFill>
              </a:rPr>
              <a:t>der </a:t>
            </a:r>
            <a:r>
              <a:rPr lang="de-DE" b="1" dirty="0" smtClean="0">
                <a:solidFill>
                  <a:srgbClr val="92D050"/>
                </a:solidFill>
              </a:rPr>
              <a:t>Schiedsperson*</a:t>
            </a:r>
            <a:endParaRPr lang="de-DE" b="1" dirty="0">
              <a:solidFill>
                <a:srgbClr val="92D050"/>
              </a:solidFill>
            </a:endParaRPr>
          </a:p>
          <a:p>
            <a:r>
              <a:rPr lang="de-DE" dirty="0">
                <a:effectLst>
                  <a:outerShdw blurRad="38100" dist="38100" dir="2700000" algn="tl">
                    <a:srgbClr val="000000">
                      <a:alpha val="43137"/>
                    </a:srgbClr>
                  </a:outerShdw>
                </a:effectLst>
              </a:rPr>
              <a:t>(1) </a:t>
            </a:r>
            <a:r>
              <a:rPr lang="de-DE" dirty="0">
                <a:solidFill>
                  <a:srgbClr val="92D050"/>
                </a:solidFill>
                <a:effectLst>
                  <a:outerShdw blurRad="38100" dist="38100" dir="2700000" algn="tl">
                    <a:srgbClr val="000000">
                      <a:alpha val="43137"/>
                    </a:srgbClr>
                  </a:outerShdw>
                </a:effectLst>
              </a:rPr>
              <a:t>Der Schiedsperson obliegen </a:t>
            </a:r>
            <a:r>
              <a:rPr lang="de-DE" dirty="0" smtClean="0">
                <a:solidFill>
                  <a:srgbClr val="92D050"/>
                </a:solidFill>
                <a:effectLst>
                  <a:outerShdw blurRad="38100" dist="38100" dir="2700000" algn="tl">
                    <a:srgbClr val="000000">
                      <a:alpha val="43137"/>
                    </a:srgbClr>
                  </a:outerShdw>
                </a:effectLst>
              </a:rPr>
              <a:t>Dokumentationspflichten**. </a:t>
            </a:r>
            <a:r>
              <a:rPr lang="de-DE" dirty="0">
                <a:solidFill>
                  <a:srgbClr val="92D050"/>
                </a:solidFill>
                <a:effectLst>
                  <a:outerShdw blurRad="38100" dist="38100" dir="2700000" algn="tl">
                    <a:srgbClr val="000000">
                      <a:alpha val="43137"/>
                    </a:srgbClr>
                  </a:outerShdw>
                </a:effectLst>
              </a:rPr>
              <a:t>Hierzu </a:t>
            </a:r>
            <a:r>
              <a:rPr lang="de-DE" dirty="0">
                <a:effectLst>
                  <a:outerShdw blurRad="38100" dist="38100" dir="2700000" algn="tl">
                    <a:srgbClr val="000000">
                      <a:alpha val="43137"/>
                    </a:srgbClr>
                  </a:outerShdw>
                </a:effectLst>
              </a:rPr>
              <a:t>führt </a:t>
            </a:r>
            <a:r>
              <a:rPr lang="de-DE" dirty="0">
                <a:solidFill>
                  <a:srgbClr val="92D050"/>
                </a:solidFill>
                <a:effectLst>
                  <a:outerShdw blurRad="38100" dist="38100" dir="2700000" algn="tl">
                    <a:srgbClr val="000000">
                      <a:alpha val="43137"/>
                    </a:srgbClr>
                  </a:outerShdw>
                </a:effectLst>
              </a:rPr>
              <a:t>sie</a:t>
            </a:r>
            <a:r>
              <a:rPr lang="de-DE" dirty="0">
                <a:effectLst>
                  <a:outerShdw blurRad="38100" dist="38100" dir="2700000" algn="tl">
                    <a:srgbClr val="000000">
                      <a:alpha val="43137"/>
                    </a:srgbClr>
                  </a:outerShdw>
                </a:effectLst>
              </a:rPr>
              <a:t> ein Protokollbuch, ein </a:t>
            </a:r>
            <a:r>
              <a:rPr lang="de-DE" dirty="0" smtClean="0">
                <a:effectLst>
                  <a:outerShdw blurRad="38100" dist="38100" dir="2700000" algn="tl">
                    <a:srgbClr val="000000">
                      <a:alpha val="43137"/>
                    </a:srgbClr>
                  </a:outerShdw>
                </a:effectLst>
              </a:rPr>
              <a:t>Kassenbuch und </a:t>
            </a:r>
            <a:r>
              <a:rPr lang="de-DE" dirty="0">
                <a:effectLst>
                  <a:outerShdw blurRad="38100" dist="38100" dir="2700000" algn="tl">
                    <a:srgbClr val="000000">
                      <a:alpha val="43137"/>
                    </a:srgbClr>
                  </a:outerShdw>
                </a:effectLst>
              </a:rPr>
              <a:t>eine Sammlung der Kostenrechnungen. Abgeschlossene Bücher samt Anlagen </a:t>
            </a:r>
            <a:r>
              <a:rPr lang="de-DE" dirty="0">
                <a:solidFill>
                  <a:srgbClr val="92D050"/>
                </a:solidFill>
                <a:effectLst>
                  <a:outerShdw blurRad="38100" dist="38100" dir="2700000" algn="tl">
                    <a:srgbClr val="000000">
                      <a:alpha val="43137"/>
                    </a:srgbClr>
                  </a:outerShdw>
                </a:effectLst>
              </a:rPr>
              <a:t>und </a:t>
            </a:r>
            <a:r>
              <a:rPr lang="de-DE" dirty="0" smtClean="0">
                <a:solidFill>
                  <a:srgbClr val="92D050"/>
                </a:solidFill>
                <a:effectLst>
                  <a:outerShdw blurRad="38100" dist="38100" dir="2700000" algn="tl">
                    <a:srgbClr val="000000">
                      <a:alpha val="43137"/>
                    </a:srgbClr>
                  </a:outerShdw>
                </a:effectLst>
              </a:rPr>
              <a:t>sonstiges Schriftgut*** </a:t>
            </a:r>
            <a:r>
              <a:rPr lang="de-DE" dirty="0">
                <a:effectLst>
                  <a:outerShdw blurRad="38100" dist="38100" dir="2700000" algn="tl">
                    <a:srgbClr val="000000">
                      <a:alpha val="43137"/>
                    </a:srgbClr>
                  </a:outerShdw>
                </a:effectLst>
              </a:rPr>
              <a:t>hat sie unverzüglich bei </a:t>
            </a:r>
            <a:r>
              <a:rPr lang="de-DE" dirty="0">
                <a:solidFill>
                  <a:srgbClr val="92D050"/>
                </a:solidFill>
                <a:effectLst>
                  <a:outerShdw blurRad="38100" dist="38100" dir="2700000" algn="tl">
                    <a:srgbClr val="000000">
                      <a:alpha val="43137"/>
                    </a:srgbClr>
                  </a:outerShdw>
                </a:effectLst>
              </a:rPr>
              <a:t>der Direktorin </a:t>
            </a:r>
            <a:r>
              <a:rPr lang="de-DE" dirty="0" smtClean="0">
                <a:solidFill>
                  <a:srgbClr val="92D050"/>
                </a:solidFill>
                <a:effectLst>
                  <a:outerShdw blurRad="38100" dist="38100" dir="2700000" algn="tl">
                    <a:srgbClr val="000000">
                      <a:alpha val="43137"/>
                    </a:srgbClr>
                  </a:outerShdw>
                </a:effectLst>
              </a:rPr>
              <a:t>oder**** </a:t>
            </a:r>
            <a:r>
              <a:rPr lang="de-DE" dirty="0">
                <a:effectLst>
                  <a:outerShdw blurRad="38100" dist="38100" dir="2700000" algn="tl">
                    <a:srgbClr val="000000">
                      <a:alpha val="43137"/>
                    </a:srgbClr>
                  </a:outerShdw>
                </a:effectLst>
              </a:rPr>
              <a:t>dem Direktor des Amtsgerichts einzureichen.</a:t>
            </a:r>
          </a:p>
          <a:p>
            <a:r>
              <a:rPr lang="de-DE" dirty="0">
                <a:solidFill>
                  <a:srgbClr val="92D050"/>
                </a:solidFill>
                <a:effectLst>
                  <a:outerShdw blurRad="38100" dist="38100" dir="2700000" algn="tl">
                    <a:srgbClr val="000000">
                      <a:alpha val="43137"/>
                    </a:srgbClr>
                  </a:outerShdw>
                </a:effectLst>
              </a:rPr>
              <a:t>Der Jahresbericht für das abgelaufene Berichtsjahr ist spätestens bis zum 31. Januar eines </a:t>
            </a:r>
            <a:r>
              <a:rPr lang="de-DE" dirty="0" smtClean="0">
                <a:solidFill>
                  <a:srgbClr val="92D050"/>
                </a:solidFill>
                <a:effectLst>
                  <a:outerShdw blurRad="38100" dist="38100" dir="2700000" algn="tl">
                    <a:srgbClr val="000000">
                      <a:alpha val="43137"/>
                    </a:srgbClr>
                  </a:outerShdw>
                </a:effectLst>
              </a:rPr>
              <a:t>jeden Jahres***** </a:t>
            </a:r>
            <a:r>
              <a:rPr lang="de-DE" dirty="0">
                <a:effectLst>
                  <a:outerShdw blurRad="38100" dist="38100" dir="2700000" algn="tl">
                    <a:srgbClr val="000000">
                      <a:alpha val="43137"/>
                    </a:srgbClr>
                  </a:outerShdw>
                </a:effectLst>
              </a:rPr>
              <a:t>der </a:t>
            </a:r>
            <a:r>
              <a:rPr lang="de-DE" dirty="0">
                <a:solidFill>
                  <a:srgbClr val="92D050"/>
                </a:solidFill>
                <a:effectLst>
                  <a:outerShdw blurRad="38100" dist="38100" dir="2700000" algn="tl">
                    <a:srgbClr val="000000">
                      <a:alpha val="43137"/>
                    </a:srgbClr>
                  </a:outerShdw>
                </a:effectLst>
              </a:rPr>
              <a:t>Direktorin </a:t>
            </a:r>
            <a:r>
              <a:rPr lang="de-DE" dirty="0" smtClean="0">
                <a:solidFill>
                  <a:srgbClr val="92D050"/>
                </a:solidFill>
                <a:effectLst>
                  <a:outerShdw blurRad="38100" dist="38100" dir="2700000" algn="tl">
                    <a:srgbClr val="000000">
                      <a:alpha val="43137"/>
                    </a:srgbClr>
                  </a:outerShdw>
                </a:effectLst>
              </a:rPr>
              <a:t>oder**** </a:t>
            </a:r>
            <a:r>
              <a:rPr lang="de-DE" dirty="0">
                <a:effectLst>
                  <a:outerShdw blurRad="38100" dist="38100" dir="2700000" algn="tl">
                    <a:srgbClr val="000000">
                      <a:alpha val="43137"/>
                    </a:srgbClr>
                  </a:outerShdw>
                </a:effectLst>
              </a:rPr>
              <a:t>dem Direktor des Amtsgerichts </a:t>
            </a:r>
            <a:r>
              <a:rPr lang="de-DE" dirty="0">
                <a:solidFill>
                  <a:srgbClr val="92D050"/>
                </a:solidFill>
                <a:effectLst>
                  <a:outerShdw blurRad="38100" dist="38100" dir="2700000" algn="tl">
                    <a:srgbClr val="000000">
                      <a:alpha val="43137"/>
                    </a:srgbClr>
                  </a:outerShdw>
                </a:effectLst>
              </a:rPr>
              <a:t>unaufgefordert vorzulegen</a:t>
            </a:r>
            <a:r>
              <a:rPr lang="de-DE" dirty="0" smtClean="0">
                <a:solidFill>
                  <a:srgbClr val="92D050"/>
                </a:solidFill>
                <a:effectLst>
                  <a:outerShdw blurRad="38100" dist="38100" dir="2700000" algn="tl">
                    <a:srgbClr val="000000">
                      <a:alpha val="43137"/>
                    </a:srgbClr>
                  </a:outerShdw>
                </a:effectLst>
              </a:rPr>
              <a:t>. </a:t>
            </a:r>
          </a:p>
          <a:p>
            <a:r>
              <a:rPr lang="de-DE" dirty="0" smtClean="0">
                <a:solidFill>
                  <a:srgbClr val="92D050"/>
                </a:solidFill>
                <a:effectLst>
                  <a:outerShdw blurRad="38100" dist="38100" dir="2700000" algn="tl">
                    <a:srgbClr val="000000">
                      <a:alpha val="43137"/>
                    </a:srgbClr>
                  </a:outerShdw>
                </a:effectLst>
              </a:rPr>
              <a:t>(</a:t>
            </a:r>
            <a:r>
              <a:rPr lang="de-DE" dirty="0">
                <a:solidFill>
                  <a:srgbClr val="92D050"/>
                </a:solidFill>
                <a:effectLst>
                  <a:outerShdw blurRad="38100" dist="38100" dir="2700000" algn="tl">
                    <a:srgbClr val="000000">
                      <a:alpha val="43137"/>
                    </a:srgbClr>
                  </a:outerShdw>
                </a:effectLst>
              </a:rPr>
              <a:t>2) Die Schiedsperson ist verpflichtet, sich mit den Aufgaben ihres Amtes vertraut zu machen und </a:t>
            </a:r>
            <a:r>
              <a:rPr lang="de-DE" dirty="0" smtClean="0">
                <a:solidFill>
                  <a:srgbClr val="92D050"/>
                </a:solidFill>
                <a:effectLst>
                  <a:outerShdw blurRad="38100" dist="38100" dir="2700000" algn="tl">
                    <a:srgbClr val="000000">
                      <a:alpha val="43137"/>
                    </a:srgbClr>
                  </a:outerShdw>
                </a:effectLst>
              </a:rPr>
              <a:t>sich darin </a:t>
            </a:r>
            <a:r>
              <a:rPr lang="de-DE" dirty="0">
                <a:solidFill>
                  <a:srgbClr val="92D050"/>
                </a:solidFill>
                <a:effectLst>
                  <a:outerShdw blurRad="38100" dist="38100" dir="2700000" algn="tl">
                    <a:srgbClr val="000000">
                      <a:alpha val="43137"/>
                    </a:srgbClr>
                  </a:outerShdw>
                </a:effectLst>
              </a:rPr>
              <a:t>fortzubilden</a:t>
            </a:r>
            <a:r>
              <a:rPr lang="de-DE" dirty="0" smtClean="0">
                <a:solidFill>
                  <a:srgbClr val="92D050"/>
                </a:solidFill>
                <a:effectLst>
                  <a:outerShdw blurRad="38100" dist="38100" dir="2700000" algn="tl">
                    <a:srgbClr val="000000">
                      <a:alpha val="43137"/>
                    </a:srgbClr>
                  </a:outerShdw>
                </a:effectLst>
              </a:rPr>
              <a:t>.*</a:t>
            </a:r>
            <a:endParaRPr lang="de-DE" dirty="0">
              <a:solidFill>
                <a:srgbClr val="92D050"/>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fld id="{F82CC617-EC87-4E06-B92D-8D8AF591DFB6}" type="slidenum">
              <a:rPr lang="de-DE" smtClean="0"/>
              <a:t>33</a:t>
            </a:fld>
            <a:endParaRPr lang="de-DE"/>
          </a:p>
        </p:txBody>
      </p:sp>
      <p:sp>
        <p:nvSpPr>
          <p:cNvPr id="9" name="Untertitel 2"/>
          <p:cNvSpPr>
            <a:spLocks noGrp="1"/>
          </p:cNvSpPr>
          <p:nvPr>
            <p:ph type="subTitle" idx="1"/>
          </p:nvPr>
        </p:nvSpPr>
        <p:spPr>
          <a:xfrm>
            <a:off x="1941510" y="153643"/>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795523" y="4658480"/>
            <a:ext cx="9854242" cy="1477328"/>
          </a:xfrm>
          <a:prstGeom prst="rect">
            <a:avLst/>
          </a:prstGeom>
          <a:noFill/>
        </p:spPr>
        <p:txBody>
          <a:bodyPr wrap="square" rtlCol="0">
            <a:spAutoFit/>
          </a:bodyPr>
          <a:lstStyle/>
          <a:p>
            <a:r>
              <a:rPr lang="de-DE" b="1" dirty="0" smtClean="0"/>
              <a:t>*</a:t>
            </a:r>
            <a:r>
              <a:rPr lang="de-DE" i="1" dirty="0" smtClean="0">
                <a:effectLst>
                  <a:outerShdw blurRad="38100" dist="38100" dir="2700000" algn="tl">
                    <a:srgbClr val="000000">
                      <a:alpha val="43137"/>
                    </a:srgbClr>
                  </a:outerShdw>
                </a:effectLst>
              </a:rPr>
              <a:t>Ausdrückliche Statuierung einer (Fort)Bildungspflicht für die Schiedspersonen</a:t>
            </a:r>
          </a:p>
          <a:p>
            <a:r>
              <a:rPr lang="de-DE" i="1" dirty="0" smtClean="0">
                <a:effectLst>
                  <a:outerShdw blurRad="38100" dist="38100" dir="2700000" algn="tl">
                    <a:srgbClr val="000000">
                      <a:alpha val="43137"/>
                    </a:srgbClr>
                  </a:outerShdw>
                </a:effectLst>
              </a:rPr>
              <a:t>**Konkretisierung der zu führenden Unterlagen als Dokumentationspflichten</a:t>
            </a:r>
          </a:p>
          <a:p>
            <a:r>
              <a:rPr lang="de-DE" i="1" dirty="0" smtClean="0">
                <a:effectLst>
                  <a:outerShdw blurRad="38100" dist="38100" dir="2700000" algn="tl">
                    <a:srgbClr val="000000">
                      <a:alpha val="43137"/>
                    </a:srgbClr>
                  </a:outerShdw>
                </a:effectLst>
              </a:rPr>
              <a:t>***Erweiterung Unterlagenabgabepflicht auf alle vorhandenen Unterlagen</a:t>
            </a:r>
          </a:p>
          <a:p>
            <a:r>
              <a:rPr lang="de-DE" i="1" dirty="0" smtClean="0">
                <a:effectLst>
                  <a:outerShdw blurRad="38100" dist="38100" dir="2700000" algn="tl">
                    <a:srgbClr val="000000">
                      <a:alpha val="43137"/>
                    </a:srgbClr>
                  </a:outerShdw>
                </a:effectLst>
              </a:rPr>
              <a:t>****Herstellung Geschlechtergleichwertigkeit in den Gesetzesformulierungen</a:t>
            </a:r>
          </a:p>
          <a:p>
            <a:r>
              <a:rPr lang="de-DE" i="1" dirty="0" smtClean="0">
                <a:effectLst>
                  <a:outerShdw blurRad="38100" dist="38100" dir="2700000" algn="tl">
                    <a:srgbClr val="000000">
                      <a:alpha val="43137"/>
                    </a:srgbClr>
                  </a:outerShdw>
                </a:effectLst>
              </a:rPr>
              <a:t>*****gesetzliche Terminierung der Jahresberichtspflicht</a:t>
            </a:r>
            <a:endParaRPr lang="de-DE"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73350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941510" y="2104187"/>
            <a:ext cx="10012163" cy="2031325"/>
          </a:xfrm>
          <a:prstGeom prst="rect">
            <a:avLst/>
          </a:prstGeom>
          <a:noFill/>
        </p:spPr>
        <p:txBody>
          <a:bodyPr wrap="square" rtlCol="0">
            <a:spAutoFit/>
          </a:bodyPr>
          <a:lstStyle/>
          <a:p>
            <a:r>
              <a:rPr lang="de-DE" b="1" dirty="0"/>
              <a:t>§ </a:t>
            </a:r>
            <a:r>
              <a:rPr lang="de-DE" b="1" dirty="0" smtClean="0"/>
              <a:t>11</a:t>
            </a:r>
            <a:endParaRPr lang="de-DE" b="1" dirty="0"/>
          </a:p>
          <a:p>
            <a:r>
              <a:rPr lang="de-DE" b="1" dirty="0" smtClean="0"/>
              <a:t>Verschwiegenheitspflicht</a:t>
            </a:r>
            <a:endParaRPr lang="de-DE" b="1" dirty="0"/>
          </a:p>
          <a:p>
            <a:r>
              <a:rPr lang="de-DE" dirty="0">
                <a:effectLst>
                  <a:outerShdw blurRad="38100" dist="38100" dir="2700000" algn="tl">
                    <a:srgbClr val="000000">
                      <a:alpha val="43137"/>
                    </a:srgbClr>
                  </a:outerShdw>
                </a:effectLst>
              </a:rPr>
              <a:t>Die Schiedsperson hat, auch nach Beendigung ihrer Amtstätigkeit, über ihre Verhandlungen und </a:t>
            </a:r>
            <a:r>
              <a:rPr lang="de-DE" dirty="0" smtClean="0">
                <a:effectLst>
                  <a:outerShdw blurRad="38100" dist="38100" dir="2700000" algn="tl">
                    <a:srgbClr val="000000">
                      <a:alpha val="43137"/>
                    </a:srgbClr>
                  </a:outerShdw>
                </a:effectLst>
              </a:rPr>
              <a:t>die Verhältnisse </a:t>
            </a:r>
            <a:r>
              <a:rPr lang="de-DE" dirty="0">
                <a:effectLst>
                  <a:outerShdw blurRad="38100" dist="38100" dir="2700000" algn="tl">
                    <a:srgbClr val="000000">
                      <a:alpha val="43137"/>
                    </a:srgbClr>
                  </a:outerShdw>
                </a:effectLst>
              </a:rPr>
              <a:t>der Parteien, soweit sie ihr amtlich bekanntgeworden sind, Verschwiegenheit zu wahren.</a:t>
            </a:r>
          </a:p>
          <a:p>
            <a:r>
              <a:rPr lang="de-DE" dirty="0">
                <a:effectLst>
                  <a:outerShdw blurRad="38100" dist="38100" dir="2700000" algn="tl">
                    <a:srgbClr val="000000">
                      <a:alpha val="43137"/>
                    </a:srgbClr>
                  </a:outerShdw>
                </a:effectLst>
              </a:rPr>
              <a:t>Sie darf in solchen Angelegenheiten nur mit Genehmigung </a:t>
            </a:r>
            <a:r>
              <a:rPr lang="de-DE" dirty="0">
                <a:solidFill>
                  <a:srgbClr val="92D050"/>
                </a:solidFill>
                <a:effectLst>
                  <a:outerShdw blurRad="38100" dist="38100" dir="2700000" algn="tl">
                    <a:srgbClr val="000000">
                      <a:alpha val="43137"/>
                    </a:srgbClr>
                  </a:outerShdw>
                </a:effectLst>
              </a:rPr>
              <a:t>der Direktorin </a:t>
            </a:r>
            <a:r>
              <a:rPr lang="de-DE" dirty="0" smtClean="0">
                <a:solidFill>
                  <a:srgbClr val="92D050"/>
                </a:solidFill>
                <a:effectLst>
                  <a:outerShdw blurRad="38100" dist="38100" dir="2700000" algn="tl">
                    <a:srgbClr val="000000">
                      <a:alpha val="43137"/>
                    </a:srgbClr>
                  </a:outerShdw>
                </a:effectLst>
              </a:rPr>
              <a:t>oder* </a:t>
            </a:r>
            <a:r>
              <a:rPr lang="de-DE" dirty="0">
                <a:effectLst>
                  <a:outerShdw blurRad="38100" dist="38100" dir="2700000" algn="tl">
                    <a:srgbClr val="000000">
                      <a:alpha val="43137"/>
                    </a:srgbClr>
                  </a:outerShdw>
                </a:effectLst>
              </a:rPr>
              <a:t>des Direktors </a:t>
            </a:r>
            <a:r>
              <a:rPr lang="de-DE" dirty="0" smtClean="0">
                <a:effectLst>
                  <a:outerShdw blurRad="38100" dist="38100" dir="2700000" algn="tl">
                    <a:srgbClr val="000000">
                      <a:alpha val="43137"/>
                    </a:srgbClr>
                  </a:outerShdw>
                </a:effectLst>
              </a:rPr>
              <a:t>des Amtsgerichts </a:t>
            </a:r>
            <a:r>
              <a:rPr lang="de-DE" dirty="0">
                <a:effectLst>
                  <a:outerShdw blurRad="38100" dist="38100" dir="2700000" algn="tl">
                    <a:srgbClr val="000000">
                      <a:alpha val="43137"/>
                    </a:srgbClr>
                  </a:outerShdw>
                </a:effectLst>
              </a:rPr>
              <a:t>aussagen.</a:t>
            </a:r>
          </a:p>
        </p:txBody>
      </p:sp>
      <p:sp>
        <p:nvSpPr>
          <p:cNvPr id="2" name="Foliennummernplatzhalter 1"/>
          <p:cNvSpPr>
            <a:spLocks noGrp="1"/>
          </p:cNvSpPr>
          <p:nvPr>
            <p:ph type="sldNum" sz="quarter" idx="12"/>
          </p:nvPr>
        </p:nvSpPr>
        <p:spPr/>
        <p:txBody>
          <a:bodyPr/>
          <a:lstStyle/>
          <a:p>
            <a:fld id="{F82CC617-EC87-4E06-B92D-8D8AF591DFB6}" type="slidenum">
              <a:rPr lang="de-DE" smtClean="0"/>
              <a:t>34</a:t>
            </a:fld>
            <a:endParaRPr lang="de-DE"/>
          </a:p>
        </p:txBody>
      </p:sp>
      <p:sp>
        <p:nvSpPr>
          <p:cNvPr id="9" name="Untertitel 2"/>
          <p:cNvSpPr>
            <a:spLocks noGrp="1"/>
          </p:cNvSpPr>
          <p:nvPr>
            <p:ph type="subTitle" idx="1"/>
          </p:nvPr>
        </p:nvSpPr>
        <p:spPr>
          <a:xfrm>
            <a:off x="1941510" y="317501"/>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941510" y="4950994"/>
            <a:ext cx="9854242" cy="369332"/>
          </a:xfrm>
          <a:prstGeom prst="rect">
            <a:avLst/>
          </a:prstGeom>
          <a:noFill/>
        </p:spPr>
        <p:txBody>
          <a:bodyPr wrap="square" rtlCol="0">
            <a:spAutoFit/>
          </a:bodyPr>
          <a:lstStyle/>
          <a:p>
            <a:r>
              <a:rPr lang="de-DE" b="1" dirty="0" smtClean="0"/>
              <a:t>*</a:t>
            </a:r>
            <a:r>
              <a:rPr lang="de-DE" i="1" dirty="0">
                <a:effectLst>
                  <a:outerShdw blurRad="38100" dist="38100" dir="2700000" algn="tl">
                    <a:srgbClr val="000000">
                      <a:alpha val="43137"/>
                    </a:srgbClr>
                  </a:outerShdw>
                </a:effectLst>
              </a:rPr>
              <a:t>Herstellung Geschlechtergleichwertigkeit in den </a:t>
            </a:r>
            <a:r>
              <a:rPr lang="de-DE" i="1" dirty="0" smtClean="0">
                <a:effectLst>
                  <a:outerShdw blurRad="38100" dist="38100" dir="2700000" algn="tl">
                    <a:srgbClr val="000000">
                      <a:alpha val="43137"/>
                    </a:srgbClr>
                  </a:outerShdw>
                </a:effectLst>
              </a:rPr>
              <a:t>Gesetzesformulierungen</a:t>
            </a:r>
          </a:p>
        </p:txBody>
      </p:sp>
    </p:spTree>
    <p:extLst>
      <p:ext uri="{BB962C8B-B14F-4D97-AF65-F5344CB8AC3E}">
        <p14:creationId xmlns:p14="http://schemas.microsoft.com/office/powerpoint/2010/main" val="26987664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941510" y="1659687"/>
            <a:ext cx="10012163" cy="3416320"/>
          </a:xfrm>
          <a:prstGeom prst="rect">
            <a:avLst/>
          </a:prstGeom>
          <a:noFill/>
        </p:spPr>
        <p:txBody>
          <a:bodyPr wrap="square" rtlCol="0">
            <a:spAutoFit/>
          </a:bodyPr>
          <a:lstStyle/>
          <a:p>
            <a:r>
              <a:rPr lang="de-DE" b="1" dirty="0"/>
              <a:t>§ </a:t>
            </a:r>
            <a:r>
              <a:rPr lang="de-DE" b="1" dirty="0" smtClean="0"/>
              <a:t>13</a:t>
            </a:r>
            <a:endParaRPr lang="de-DE" b="1" dirty="0"/>
          </a:p>
          <a:p>
            <a:r>
              <a:rPr lang="de-DE" b="1" dirty="0"/>
              <a:t>Sachliche Zuständigkeit</a:t>
            </a:r>
          </a:p>
          <a:p>
            <a:r>
              <a:rPr lang="de-DE" dirty="0">
                <a:effectLst>
                  <a:outerShdw blurRad="38100" dist="38100" dir="2700000" algn="tl">
                    <a:srgbClr val="000000">
                      <a:alpha val="43137"/>
                    </a:srgbClr>
                  </a:outerShdw>
                </a:effectLst>
              </a:rPr>
              <a:t>In bürgerlichen </a:t>
            </a:r>
            <a:r>
              <a:rPr lang="de-DE" dirty="0" smtClean="0">
                <a:solidFill>
                  <a:srgbClr val="92D050"/>
                </a:solidFill>
                <a:effectLst>
                  <a:outerShdw blurRad="38100" dist="38100" dir="2700000" algn="tl">
                    <a:srgbClr val="000000">
                      <a:alpha val="43137"/>
                    </a:srgbClr>
                  </a:outerShdw>
                </a:effectLst>
              </a:rPr>
              <a:t>Rechtsstreitigkeiten*</a:t>
            </a:r>
            <a:r>
              <a:rPr lang="de-DE" dirty="0" smtClean="0">
                <a:effectLst>
                  <a:outerShdw blurRad="38100" dist="38100" dir="2700000" algn="tl">
                    <a:srgbClr val="000000">
                      <a:alpha val="43137"/>
                    </a:srgbClr>
                  </a:outerShdw>
                </a:effectLst>
              </a:rPr>
              <a:t> </a:t>
            </a:r>
            <a:r>
              <a:rPr lang="de-DE" dirty="0">
                <a:effectLst>
                  <a:outerShdw blurRad="38100" dist="38100" dir="2700000" algn="tl">
                    <a:srgbClr val="000000">
                      <a:alpha val="43137"/>
                    </a:srgbClr>
                  </a:outerShdw>
                </a:effectLst>
              </a:rPr>
              <a:t>findet das Schlichtungsverfahren statt, soweit die Parteien </a:t>
            </a:r>
            <a:r>
              <a:rPr lang="de-DE" dirty="0" smtClean="0">
                <a:effectLst>
                  <a:outerShdw blurRad="38100" dist="38100" dir="2700000" algn="tl">
                    <a:srgbClr val="000000">
                      <a:alpha val="43137"/>
                    </a:srgbClr>
                  </a:outerShdw>
                </a:effectLst>
              </a:rPr>
              <a:t>berechtigt sind</a:t>
            </a:r>
            <a:r>
              <a:rPr lang="de-DE" dirty="0">
                <a:effectLst>
                  <a:outerShdw blurRad="38100" dist="38100" dir="2700000" algn="tl">
                    <a:srgbClr val="000000">
                      <a:alpha val="43137"/>
                    </a:srgbClr>
                  </a:outerShdw>
                </a:effectLst>
              </a:rPr>
              <a:t>, über den Gegenstand des Streits einen Vergleich zu schließen. Das </a:t>
            </a:r>
            <a:r>
              <a:rPr lang="de-DE" dirty="0" smtClean="0">
                <a:effectLst>
                  <a:outerShdw blurRad="38100" dist="38100" dir="2700000" algn="tl">
                    <a:srgbClr val="000000">
                      <a:alpha val="43137"/>
                    </a:srgbClr>
                  </a:outerShdw>
                </a:effectLst>
              </a:rPr>
              <a:t>Schlichtungsverfahren findet </a:t>
            </a:r>
            <a:r>
              <a:rPr lang="de-DE" dirty="0">
                <a:effectLst>
                  <a:outerShdw blurRad="38100" dist="38100" dir="2700000" algn="tl">
                    <a:srgbClr val="000000">
                      <a:alpha val="43137"/>
                    </a:srgbClr>
                  </a:outerShdw>
                </a:effectLst>
              </a:rPr>
              <a:t>nicht statt</a:t>
            </a:r>
          </a:p>
          <a:p>
            <a:r>
              <a:rPr lang="de-DE" dirty="0">
                <a:effectLst>
                  <a:outerShdw blurRad="38100" dist="38100" dir="2700000" algn="tl">
                    <a:srgbClr val="000000">
                      <a:alpha val="43137"/>
                    </a:srgbClr>
                  </a:outerShdw>
                </a:effectLst>
              </a:rPr>
              <a:t>1. in Angelegenheiten, für die die Zuständigkeit der Arbeitsgerichte besteht,</a:t>
            </a:r>
          </a:p>
          <a:p>
            <a:r>
              <a:rPr lang="de-DE" dirty="0">
                <a:solidFill>
                  <a:srgbClr val="92D050"/>
                </a:solidFill>
                <a:effectLst>
                  <a:outerShdw blurRad="38100" dist="38100" dir="2700000" algn="tl">
                    <a:srgbClr val="000000">
                      <a:alpha val="43137"/>
                    </a:srgbClr>
                  </a:outerShdw>
                </a:effectLst>
              </a:rPr>
              <a:t>2. in Streitigkeiten, die in die sachliche Zuständigkeit der Familiengerichte fallen und in </a:t>
            </a:r>
            <a:r>
              <a:rPr lang="de-DE" dirty="0" smtClean="0">
                <a:solidFill>
                  <a:srgbClr val="92D050"/>
                </a:solidFill>
                <a:effectLst>
                  <a:outerShdw blurRad="38100" dist="38100" dir="2700000" algn="tl">
                    <a:srgbClr val="000000">
                      <a:alpha val="43137"/>
                    </a:srgbClr>
                  </a:outerShdw>
                </a:effectLst>
              </a:rPr>
              <a:t>Angelegenheiten der </a:t>
            </a:r>
            <a:r>
              <a:rPr lang="de-DE" dirty="0">
                <a:solidFill>
                  <a:srgbClr val="92D050"/>
                </a:solidFill>
                <a:effectLst>
                  <a:outerShdw blurRad="38100" dist="38100" dir="2700000" algn="tl">
                    <a:srgbClr val="000000">
                      <a:alpha val="43137"/>
                    </a:srgbClr>
                  </a:outerShdw>
                </a:effectLst>
              </a:rPr>
              <a:t>freiwilligen Gerichtsbarkeit,</a:t>
            </a:r>
          </a:p>
          <a:p>
            <a:r>
              <a:rPr lang="de-DE" dirty="0">
                <a:solidFill>
                  <a:srgbClr val="92D050"/>
                </a:solidFill>
                <a:effectLst>
                  <a:outerShdw blurRad="38100" dist="38100" dir="2700000" algn="tl">
                    <a:srgbClr val="000000">
                      <a:alpha val="43137"/>
                    </a:srgbClr>
                  </a:outerShdw>
                </a:effectLst>
              </a:rPr>
              <a:t>3. in Streitigkeiten wegen Verletzung der persönlichen Ehre in Medien </a:t>
            </a:r>
            <a:r>
              <a:rPr lang="de-DE" dirty="0" smtClean="0">
                <a:solidFill>
                  <a:srgbClr val="92D050"/>
                </a:solidFill>
                <a:effectLst>
                  <a:outerShdw blurRad="38100" dist="38100" dir="2700000" algn="tl">
                    <a:srgbClr val="000000">
                      <a:alpha val="43137"/>
                    </a:srgbClr>
                  </a:outerShdw>
                </a:effectLst>
              </a:rPr>
              <a:t>und</a:t>
            </a:r>
            <a:endParaRPr lang="de-DE" dirty="0">
              <a:solidFill>
                <a:srgbClr val="92D050"/>
              </a:solidFill>
              <a:effectLst>
                <a:outerShdw blurRad="38100" dist="38100" dir="2700000" algn="tl">
                  <a:srgbClr val="000000">
                    <a:alpha val="43137"/>
                  </a:srgbClr>
                </a:outerShdw>
              </a:effectLst>
            </a:endParaRPr>
          </a:p>
          <a:p>
            <a:r>
              <a:rPr lang="de-DE" dirty="0">
                <a:solidFill>
                  <a:srgbClr val="92D050"/>
                </a:solidFill>
                <a:effectLst>
                  <a:outerShdw blurRad="38100" dist="38100" dir="2700000" algn="tl">
                    <a:srgbClr val="000000">
                      <a:alpha val="43137"/>
                    </a:srgbClr>
                  </a:outerShdw>
                </a:effectLst>
              </a:rPr>
              <a:t>4. in Streitigkeiten, an denen Behörden oder Organe des Bundes, der Länder oder der </a:t>
            </a:r>
            <a:r>
              <a:rPr lang="de-DE" dirty="0" smtClean="0">
                <a:solidFill>
                  <a:srgbClr val="92D050"/>
                </a:solidFill>
                <a:effectLst>
                  <a:outerShdw blurRad="38100" dist="38100" dir="2700000" algn="tl">
                    <a:srgbClr val="000000">
                      <a:alpha val="43137"/>
                    </a:srgbClr>
                  </a:outerShdw>
                </a:effectLst>
              </a:rPr>
              <a:t>Gemeinden sowie </a:t>
            </a:r>
            <a:r>
              <a:rPr lang="de-DE" dirty="0">
                <a:solidFill>
                  <a:srgbClr val="92D050"/>
                </a:solidFill>
                <a:effectLst>
                  <a:outerShdw blurRad="38100" dist="38100" dir="2700000" algn="tl">
                    <a:srgbClr val="000000">
                      <a:alpha val="43137"/>
                    </a:srgbClr>
                  </a:outerShdw>
                </a:effectLst>
              </a:rPr>
              <a:t>Körperschaften, Anstalten oder Stiftungen des öffentlichen Rechts beteiligt sind</a:t>
            </a:r>
            <a:r>
              <a:rPr lang="de-DE" dirty="0" smtClean="0">
                <a:solidFill>
                  <a:srgbClr val="92D050"/>
                </a:solidFill>
                <a:effectLst>
                  <a:outerShdw blurRad="38100" dist="38100" dir="2700000" algn="tl">
                    <a:srgbClr val="000000">
                      <a:alpha val="43137"/>
                    </a:srgbClr>
                  </a:outerShdw>
                </a:effectLst>
              </a:rPr>
              <a:t>.**</a:t>
            </a:r>
            <a:endParaRPr lang="de-DE" dirty="0">
              <a:solidFill>
                <a:srgbClr val="92D050"/>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fld id="{F82CC617-EC87-4E06-B92D-8D8AF591DFB6}" type="slidenum">
              <a:rPr lang="de-DE" smtClean="0"/>
              <a:t>35</a:t>
            </a:fld>
            <a:endParaRPr lang="de-DE"/>
          </a:p>
        </p:txBody>
      </p:sp>
      <p:sp>
        <p:nvSpPr>
          <p:cNvPr id="9" name="Untertitel 2"/>
          <p:cNvSpPr>
            <a:spLocks noGrp="1"/>
          </p:cNvSpPr>
          <p:nvPr>
            <p:ph type="subTitle" idx="1"/>
          </p:nvPr>
        </p:nvSpPr>
        <p:spPr>
          <a:xfrm>
            <a:off x="1941510" y="317501"/>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941510" y="5236575"/>
            <a:ext cx="10136190" cy="923330"/>
          </a:xfrm>
          <a:prstGeom prst="rect">
            <a:avLst/>
          </a:prstGeom>
          <a:noFill/>
        </p:spPr>
        <p:txBody>
          <a:bodyPr wrap="square" rtlCol="0">
            <a:spAutoFit/>
          </a:bodyPr>
          <a:lstStyle/>
          <a:p>
            <a:r>
              <a:rPr lang="de-DE" b="1" dirty="0" smtClean="0"/>
              <a:t>*</a:t>
            </a:r>
            <a:r>
              <a:rPr lang="de-DE" i="1" dirty="0" smtClean="0">
                <a:effectLst>
                  <a:outerShdw blurRad="38100" dist="38100" dir="2700000" algn="tl">
                    <a:srgbClr val="000000">
                      <a:alpha val="43137"/>
                    </a:srgbClr>
                  </a:outerShdw>
                </a:effectLst>
              </a:rPr>
              <a:t>Betonung der erforderlichen Streitigkeit der Rechtsangelegenheiten</a:t>
            </a:r>
          </a:p>
          <a:p>
            <a:r>
              <a:rPr lang="de-DE" i="1" dirty="0" smtClean="0">
                <a:effectLst>
                  <a:outerShdw blurRad="38100" dist="38100" dir="2700000" algn="tl">
                    <a:srgbClr val="000000">
                      <a:alpha val="43137"/>
                    </a:srgbClr>
                  </a:outerShdw>
                </a:effectLst>
              </a:rPr>
              <a:t>**gesetzliche Statuierung der bisher nur in der VV vorgesehenen Zuständigkeitsausschlüsse</a:t>
            </a:r>
          </a:p>
          <a:p>
            <a:r>
              <a:rPr lang="de-DE" i="1" dirty="0">
                <a:effectLst>
                  <a:outerShdw blurRad="38100" dist="38100" dir="2700000" algn="tl">
                    <a:srgbClr val="000000">
                      <a:alpha val="43137"/>
                    </a:srgbClr>
                  </a:outerShdw>
                </a:effectLst>
              </a:rPr>
              <a:t> </a:t>
            </a:r>
            <a:r>
              <a:rPr lang="de-DE" i="1" dirty="0" smtClean="0">
                <a:effectLst>
                  <a:outerShdw blurRad="38100" dist="38100" dir="2700000" algn="tl">
                    <a:srgbClr val="000000">
                      <a:alpha val="43137"/>
                    </a:srgbClr>
                  </a:outerShdw>
                </a:effectLst>
              </a:rPr>
              <a:t>  </a:t>
            </a:r>
            <a:r>
              <a:rPr lang="de-DE" i="1" dirty="0" smtClean="0">
                <a:solidFill>
                  <a:srgbClr val="FFC000"/>
                </a:solidFill>
                <a:effectLst>
                  <a:outerShdw blurRad="38100" dist="38100" dir="2700000" algn="tl">
                    <a:srgbClr val="000000">
                      <a:alpha val="43137"/>
                    </a:srgbClr>
                  </a:outerShdw>
                </a:effectLst>
              </a:rPr>
              <a:t>hier hat der Gesetzgeber eine Anregung aus unserem LG-Bezirk aufgegriffen</a:t>
            </a:r>
            <a:endParaRPr lang="de-DE" i="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56582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941510" y="2104187"/>
            <a:ext cx="10012163" cy="1754326"/>
          </a:xfrm>
          <a:prstGeom prst="rect">
            <a:avLst/>
          </a:prstGeom>
          <a:noFill/>
        </p:spPr>
        <p:txBody>
          <a:bodyPr wrap="square" rtlCol="0">
            <a:spAutoFit/>
          </a:bodyPr>
          <a:lstStyle/>
          <a:p>
            <a:r>
              <a:rPr lang="de-DE" b="1" dirty="0"/>
              <a:t>§ </a:t>
            </a:r>
            <a:r>
              <a:rPr lang="de-DE" b="1" dirty="0" smtClean="0"/>
              <a:t>16</a:t>
            </a:r>
            <a:endParaRPr lang="de-DE" b="1" dirty="0"/>
          </a:p>
          <a:p>
            <a:r>
              <a:rPr lang="de-DE" b="1" dirty="0"/>
              <a:t>Verfahrenssprache</a:t>
            </a:r>
          </a:p>
          <a:p>
            <a:r>
              <a:rPr lang="de-DE" dirty="0">
                <a:effectLst>
                  <a:outerShdw blurRad="38100" dist="38100" dir="2700000" algn="tl">
                    <a:srgbClr val="000000">
                      <a:alpha val="43137"/>
                    </a:srgbClr>
                  </a:outerShdw>
                </a:effectLst>
              </a:rPr>
              <a:t>Das Schlichtungsverfahren wird in deutscher Sprache geführt. Auf übereinstimmenden Antrag der </a:t>
            </a:r>
            <a:r>
              <a:rPr lang="de-DE" dirty="0" smtClean="0">
                <a:effectLst>
                  <a:outerShdw blurRad="38100" dist="38100" dir="2700000" algn="tl">
                    <a:srgbClr val="000000">
                      <a:alpha val="43137"/>
                    </a:srgbClr>
                  </a:outerShdw>
                </a:effectLst>
              </a:rPr>
              <a:t>Beteiligten kann </a:t>
            </a:r>
            <a:r>
              <a:rPr lang="de-DE" dirty="0">
                <a:effectLst>
                  <a:outerShdw blurRad="38100" dist="38100" dir="2700000" algn="tl">
                    <a:srgbClr val="000000">
                      <a:alpha val="43137"/>
                    </a:srgbClr>
                  </a:outerShdw>
                </a:effectLst>
              </a:rPr>
              <a:t>die Verhandlung ganz oder teilweise in einer anderen Sprache geführt werden, </a:t>
            </a:r>
            <a:r>
              <a:rPr lang="de-DE" dirty="0" smtClean="0">
                <a:effectLst>
                  <a:outerShdw blurRad="38100" dist="38100" dir="2700000" algn="tl">
                    <a:srgbClr val="000000">
                      <a:alpha val="43137"/>
                    </a:srgbClr>
                  </a:outerShdw>
                </a:effectLst>
              </a:rPr>
              <a:t>sofern dadurch </a:t>
            </a:r>
            <a:r>
              <a:rPr lang="de-DE" dirty="0">
                <a:effectLst>
                  <a:outerShdw blurRad="38100" dist="38100" dir="2700000" algn="tl">
                    <a:srgbClr val="000000">
                      <a:alpha val="43137"/>
                    </a:srgbClr>
                  </a:outerShdw>
                </a:effectLst>
              </a:rPr>
              <a:t>nicht die Hinzuziehung </a:t>
            </a:r>
            <a:r>
              <a:rPr lang="de-DE" dirty="0">
                <a:solidFill>
                  <a:srgbClr val="92D050"/>
                </a:solidFill>
                <a:effectLst>
                  <a:outerShdw blurRad="38100" dist="38100" dir="2700000" algn="tl">
                    <a:srgbClr val="000000">
                      <a:alpha val="43137"/>
                    </a:srgbClr>
                  </a:outerShdw>
                </a:effectLst>
              </a:rPr>
              <a:t>einer Dolmetscherin </a:t>
            </a:r>
            <a:r>
              <a:rPr lang="de-DE" dirty="0" smtClean="0">
                <a:solidFill>
                  <a:srgbClr val="92D050"/>
                </a:solidFill>
                <a:effectLst>
                  <a:outerShdw blurRad="38100" dist="38100" dir="2700000" algn="tl">
                    <a:srgbClr val="000000">
                      <a:alpha val="43137"/>
                    </a:srgbClr>
                  </a:outerShdw>
                </a:effectLst>
              </a:rPr>
              <a:t>oder*</a:t>
            </a:r>
            <a:r>
              <a:rPr lang="de-DE" dirty="0" smtClean="0">
                <a:effectLst>
                  <a:outerShdw blurRad="38100" dist="38100" dir="2700000" algn="tl">
                    <a:srgbClr val="000000">
                      <a:alpha val="43137"/>
                    </a:srgbClr>
                  </a:outerShdw>
                </a:effectLst>
              </a:rPr>
              <a:t> </a:t>
            </a:r>
            <a:r>
              <a:rPr lang="de-DE" dirty="0">
                <a:effectLst>
                  <a:outerShdw blurRad="38100" dist="38100" dir="2700000" algn="tl">
                    <a:srgbClr val="000000">
                      <a:alpha val="43137"/>
                    </a:srgbClr>
                  </a:outerShdw>
                </a:effectLst>
              </a:rPr>
              <a:t>eines Dolmetschers erforderlich wird.</a:t>
            </a:r>
          </a:p>
        </p:txBody>
      </p:sp>
      <p:sp>
        <p:nvSpPr>
          <p:cNvPr id="2" name="Foliennummernplatzhalter 1"/>
          <p:cNvSpPr>
            <a:spLocks noGrp="1"/>
          </p:cNvSpPr>
          <p:nvPr>
            <p:ph type="sldNum" sz="quarter" idx="12"/>
          </p:nvPr>
        </p:nvSpPr>
        <p:spPr/>
        <p:txBody>
          <a:bodyPr/>
          <a:lstStyle/>
          <a:p>
            <a:fld id="{F82CC617-EC87-4E06-B92D-8D8AF591DFB6}" type="slidenum">
              <a:rPr lang="de-DE" smtClean="0"/>
              <a:t>36</a:t>
            </a:fld>
            <a:endParaRPr lang="de-DE"/>
          </a:p>
        </p:txBody>
      </p:sp>
      <p:sp>
        <p:nvSpPr>
          <p:cNvPr id="9" name="Untertitel 2"/>
          <p:cNvSpPr>
            <a:spLocks noGrp="1"/>
          </p:cNvSpPr>
          <p:nvPr>
            <p:ph type="subTitle" idx="1"/>
          </p:nvPr>
        </p:nvSpPr>
        <p:spPr>
          <a:xfrm>
            <a:off x="1941510" y="317501"/>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941510" y="4950994"/>
            <a:ext cx="9854242" cy="369332"/>
          </a:xfrm>
          <a:prstGeom prst="rect">
            <a:avLst/>
          </a:prstGeom>
          <a:noFill/>
        </p:spPr>
        <p:txBody>
          <a:bodyPr wrap="square" rtlCol="0">
            <a:spAutoFit/>
          </a:bodyPr>
          <a:lstStyle/>
          <a:p>
            <a:r>
              <a:rPr lang="de-DE" b="1" dirty="0" smtClean="0"/>
              <a:t>*</a:t>
            </a:r>
            <a:r>
              <a:rPr lang="de-DE" i="1" dirty="0">
                <a:effectLst>
                  <a:outerShdw blurRad="38100" dist="38100" dir="2700000" algn="tl">
                    <a:srgbClr val="000000">
                      <a:alpha val="43137"/>
                    </a:srgbClr>
                  </a:outerShdw>
                </a:effectLst>
              </a:rPr>
              <a:t>Herstellung Geschlechtergleichwertigkeit in den </a:t>
            </a:r>
            <a:r>
              <a:rPr lang="de-DE" i="1" dirty="0" smtClean="0">
                <a:effectLst>
                  <a:outerShdw blurRad="38100" dist="38100" dir="2700000" algn="tl">
                    <a:srgbClr val="000000">
                      <a:alpha val="43137"/>
                    </a:srgbClr>
                  </a:outerShdw>
                </a:effectLst>
              </a:rPr>
              <a:t>Gesetzesformulierungen</a:t>
            </a:r>
          </a:p>
        </p:txBody>
      </p:sp>
    </p:spTree>
    <p:extLst>
      <p:ext uri="{BB962C8B-B14F-4D97-AF65-F5344CB8AC3E}">
        <p14:creationId xmlns:p14="http://schemas.microsoft.com/office/powerpoint/2010/main" val="23786169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76512" y="6492875"/>
            <a:ext cx="7619999" cy="365125"/>
          </a:xfrm>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941510" y="1219449"/>
            <a:ext cx="10012163" cy="2308324"/>
          </a:xfrm>
          <a:prstGeom prst="rect">
            <a:avLst/>
          </a:prstGeom>
          <a:noFill/>
        </p:spPr>
        <p:txBody>
          <a:bodyPr wrap="square" rtlCol="0">
            <a:spAutoFit/>
          </a:bodyPr>
          <a:lstStyle/>
          <a:p>
            <a:r>
              <a:rPr lang="de-DE" b="1" dirty="0"/>
              <a:t>§ </a:t>
            </a:r>
            <a:r>
              <a:rPr lang="de-DE" b="1" dirty="0" smtClean="0"/>
              <a:t>24</a:t>
            </a:r>
            <a:endParaRPr lang="de-DE" b="1" dirty="0"/>
          </a:p>
          <a:p>
            <a:r>
              <a:rPr lang="de-DE" b="1" dirty="0"/>
              <a:t>Persönliches Erscheinen der Parteien, </a:t>
            </a:r>
            <a:r>
              <a:rPr lang="de-DE" b="1" dirty="0" smtClean="0"/>
              <a:t>Sanktionen bei </a:t>
            </a:r>
            <a:r>
              <a:rPr lang="de-DE" b="1" dirty="0"/>
              <a:t>Ausbleiben oder vorzeitiger Entfernung</a:t>
            </a:r>
          </a:p>
          <a:p>
            <a:r>
              <a:rPr lang="de-DE" dirty="0" smtClean="0">
                <a:effectLst>
                  <a:outerShdw blurRad="38100" dist="38100" dir="2700000" algn="tl">
                    <a:srgbClr val="000000">
                      <a:alpha val="43137"/>
                    </a:srgbClr>
                  </a:outerShdw>
                </a:effectLst>
              </a:rPr>
              <a:t>(</a:t>
            </a:r>
            <a:r>
              <a:rPr lang="de-DE" dirty="0">
                <a:effectLst>
                  <a:outerShdw blurRad="38100" dist="38100" dir="2700000" algn="tl">
                    <a:srgbClr val="000000">
                      <a:alpha val="43137"/>
                    </a:srgbClr>
                  </a:outerShdw>
                </a:effectLst>
              </a:rPr>
              <a:t>1) Die Parteien haben in dem anberaumten Termin persönlich zu erscheinen.</a:t>
            </a:r>
          </a:p>
          <a:p>
            <a:r>
              <a:rPr lang="de-DE" dirty="0">
                <a:effectLst>
                  <a:outerShdw blurRad="38100" dist="38100" dir="2700000" algn="tl">
                    <a:srgbClr val="000000">
                      <a:alpha val="43137"/>
                    </a:srgbClr>
                  </a:outerShdw>
                </a:effectLst>
              </a:rPr>
              <a:t>(2) Erscheint eine Partei unentschuldigt nicht zu dem Termin oder entfernt sie sich unentschuldigt </a:t>
            </a:r>
            <a:r>
              <a:rPr lang="de-DE" dirty="0" smtClean="0">
                <a:effectLst>
                  <a:outerShdw blurRad="38100" dist="38100" dir="2700000" algn="tl">
                    <a:srgbClr val="000000">
                      <a:alpha val="43137"/>
                    </a:srgbClr>
                  </a:outerShdw>
                </a:effectLst>
              </a:rPr>
              <a:t>vor dem </a:t>
            </a:r>
            <a:r>
              <a:rPr lang="de-DE" dirty="0" err="1">
                <a:effectLst>
                  <a:outerShdw blurRad="38100" dist="38100" dir="2700000" algn="tl">
                    <a:srgbClr val="000000">
                      <a:alpha val="43137"/>
                    </a:srgbClr>
                  </a:outerShdw>
                </a:effectLst>
              </a:rPr>
              <a:t>Schluß</a:t>
            </a:r>
            <a:r>
              <a:rPr lang="de-DE" dirty="0">
                <a:effectLst>
                  <a:outerShdw blurRad="38100" dist="38100" dir="2700000" algn="tl">
                    <a:srgbClr val="000000">
                      <a:alpha val="43137"/>
                    </a:srgbClr>
                  </a:outerShdw>
                </a:effectLst>
              </a:rPr>
              <a:t> der Schlichtungsverhandlung, setzt die Schiedsperson durch Bescheid ein </a:t>
            </a:r>
            <a:r>
              <a:rPr lang="de-DE" dirty="0" smtClean="0">
                <a:effectLst>
                  <a:outerShdw blurRad="38100" dist="38100" dir="2700000" algn="tl">
                    <a:srgbClr val="000000">
                      <a:alpha val="43137"/>
                    </a:srgbClr>
                  </a:outerShdw>
                </a:effectLst>
              </a:rPr>
              <a:t>Ordnungsgeld bis </a:t>
            </a:r>
            <a:r>
              <a:rPr lang="de-DE" dirty="0">
                <a:solidFill>
                  <a:srgbClr val="92D050"/>
                </a:solidFill>
                <a:effectLst>
                  <a:outerShdw blurRad="38100" dist="38100" dir="2700000" algn="tl">
                    <a:srgbClr val="000000">
                      <a:alpha val="43137"/>
                    </a:srgbClr>
                  </a:outerShdw>
                </a:effectLst>
              </a:rPr>
              <a:t>70</a:t>
            </a:r>
            <a:r>
              <a:rPr lang="de-DE" dirty="0">
                <a:effectLst>
                  <a:outerShdw blurRad="38100" dist="38100" dir="2700000" algn="tl">
                    <a:srgbClr val="000000">
                      <a:alpha val="43137"/>
                    </a:srgbClr>
                  </a:outerShdw>
                </a:effectLst>
              </a:rPr>
              <a:t> Euro fest</a:t>
            </a:r>
            <a:r>
              <a:rPr lang="de-DE" dirty="0" smtClean="0">
                <a:effectLst>
                  <a:outerShdw blurRad="38100" dist="38100" dir="2700000" algn="tl">
                    <a:srgbClr val="000000">
                      <a:alpha val="43137"/>
                    </a:srgbClr>
                  </a:outerShdw>
                </a:effectLst>
              </a:rPr>
              <a:t>.</a:t>
            </a:r>
          </a:p>
          <a:p>
            <a:r>
              <a:rPr lang="de-DE" dirty="0" smtClean="0">
                <a:effectLst>
                  <a:outerShdw blurRad="38100" dist="38100" dir="2700000" algn="tl">
                    <a:srgbClr val="000000">
                      <a:alpha val="43137"/>
                    </a:srgbClr>
                  </a:outerShdw>
                </a:effectLst>
              </a:rPr>
              <a:t>…</a:t>
            </a:r>
            <a:endParaRPr lang="de-DE" dirty="0">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fld id="{F82CC617-EC87-4E06-B92D-8D8AF591DFB6}" type="slidenum">
              <a:rPr lang="de-DE" smtClean="0"/>
              <a:t>37</a:t>
            </a:fld>
            <a:endParaRPr lang="de-DE"/>
          </a:p>
        </p:txBody>
      </p:sp>
      <p:sp>
        <p:nvSpPr>
          <p:cNvPr id="9" name="Untertitel 2"/>
          <p:cNvSpPr>
            <a:spLocks noGrp="1"/>
          </p:cNvSpPr>
          <p:nvPr>
            <p:ph type="subTitle" idx="1"/>
          </p:nvPr>
        </p:nvSpPr>
        <p:spPr>
          <a:xfrm>
            <a:off x="1941510" y="139701"/>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941510" y="5562163"/>
            <a:ext cx="9854242" cy="923330"/>
          </a:xfrm>
          <a:prstGeom prst="rect">
            <a:avLst/>
          </a:prstGeom>
          <a:noFill/>
        </p:spPr>
        <p:txBody>
          <a:bodyPr wrap="square" rtlCol="0">
            <a:spAutoFit/>
          </a:bodyPr>
          <a:lstStyle/>
          <a:p>
            <a:r>
              <a:rPr lang="de-DE" b="1" dirty="0" smtClean="0"/>
              <a:t>*</a:t>
            </a:r>
            <a:r>
              <a:rPr lang="de-DE" i="1" dirty="0" smtClean="0">
                <a:effectLst>
                  <a:outerShdw blurRad="38100" dist="38100" dir="2700000" algn="tl">
                    <a:srgbClr val="000000">
                      <a:alpha val="43137"/>
                    </a:srgbClr>
                  </a:outerShdw>
                </a:effectLst>
              </a:rPr>
              <a:t>leichte Erhöhung Gebühren (15 statt 11, 25 statt 21, 40 statt 36)</a:t>
            </a:r>
          </a:p>
          <a:p>
            <a:r>
              <a:rPr lang="de-DE" i="1" dirty="0" smtClean="0">
                <a:effectLst>
                  <a:outerShdw blurRad="38100" dist="38100" dir="2700000" algn="tl">
                    <a:srgbClr val="000000">
                      <a:alpha val="43137"/>
                    </a:srgbClr>
                  </a:outerShdw>
                </a:effectLst>
              </a:rPr>
              <a:t>**deutliche Erhöhung Sanktionsgeld (70 statt 26)</a:t>
            </a:r>
          </a:p>
          <a:p>
            <a:r>
              <a:rPr lang="de-DE" i="1" dirty="0" smtClean="0">
                <a:solidFill>
                  <a:srgbClr val="FFC000"/>
                </a:solidFill>
                <a:effectLst>
                  <a:outerShdw blurRad="38100" dist="38100" dir="2700000" algn="tl">
                    <a:srgbClr val="000000">
                      <a:alpha val="43137"/>
                    </a:srgbClr>
                  </a:outerShdw>
                </a:effectLst>
              </a:rPr>
              <a:t>in unserem LG-Bezirk hatten wir auch einen Verzicht auf Gebühren erwogen</a:t>
            </a:r>
          </a:p>
        </p:txBody>
      </p:sp>
      <p:sp>
        <p:nvSpPr>
          <p:cNvPr id="7" name="Textfeld 6"/>
          <p:cNvSpPr txBox="1"/>
          <p:nvPr/>
        </p:nvSpPr>
        <p:spPr>
          <a:xfrm>
            <a:off x="1941510" y="3530838"/>
            <a:ext cx="10012163" cy="2031325"/>
          </a:xfrm>
          <a:prstGeom prst="rect">
            <a:avLst/>
          </a:prstGeom>
          <a:noFill/>
        </p:spPr>
        <p:txBody>
          <a:bodyPr wrap="square" rtlCol="0">
            <a:spAutoFit/>
          </a:bodyPr>
          <a:lstStyle/>
          <a:p>
            <a:r>
              <a:rPr lang="de-DE" b="1" dirty="0"/>
              <a:t>§ </a:t>
            </a:r>
            <a:r>
              <a:rPr lang="de-DE" b="1" dirty="0" smtClean="0"/>
              <a:t>50</a:t>
            </a:r>
            <a:endParaRPr lang="de-DE" b="1" dirty="0"/>
          </a:p>
          <a:p>
            <a:r>
              <a:rPr lang="de-DE" b="1" dirty="0" smtClean="0"/>
              <a:t>Gebührensätze</a:t>
            </a:r>
            <a:endParaRPr lang="de-DE" b="1" dirty="0"/>
          </a:p>
          <a:p>
            <a:r>
              <a:rPr lang="de-DE" dirty="0">
                <a:effectLst>
                  <a:outerShdw blurRad="38100" dist="38100" dir="2700000" algn="tl">
                    <a:srgbClr val="000000">
                      <a:alpha val="43137"/>
                    </a:srgbClr>
                  </a:outerShdw>
                </a:effectLst>
              </a:rPr>
              <a:t>(1) Für das Schlichtungsverfahren wird eine Gebühr von </a:t>
            </a:r>
            <a:r>
              <a:rPr lang="de-DE" dirty="0">
                <a:solidFill>
                  <a:srgbClr val="92D050"/>
                </a:solidFill>
                <a:effectLst>
                  <a:outerShdw blurRad="38100" dist="38100" dir="2700000" algn="tl">
                    <a:srgbClr val="000000">
                      <a:alpha val="43137"/>
                    </a:srgbClr>
                  </a:outerShdw>
                </a:effectLst>
              </a:rPr>
              <a:t>15</a:t>
            </a:r>
            <a:r>
              <a:rPr lang="de-DE" dirty="0">
                <a:effectLst>
                  <a:outerShdw blurRad="38100" dist="38100" dir="2700000" algn="tl">
                    <a:srgbClr val="000000">
                      <a:alpha val="43137"/>
                    </a:srgbClr>
                  </a:outerShdw>
                </a:effectLst>
              </a:rPr>
              <a:t> Euro erhoben; kommt ein Vergleich </a:t>
            </a:r>
            <a:r>
              <a:rPr lang="de-DE" dirty="0" smtClean="0">
                <a:effectLst>
                  <a:outerShdw blurRad="38100" dist="38100" dir="2700000" algn="tl">
                    <a:srgbClr val="000000">
                      <a:alpha val="43137"/>
                    </a:srgbClr>
                  </a:outerShdw>
                </a:effectLst>
              </a:rPr>
              <a:t>zustande, so </a:t>
            </a:r>
            <a:r>
              <a:rPr lang="de-DE" dirty="0">
                <a:effectLst>
                  <a:outerShdw blurRad="38100" dist="38100" dir="2700000" algn="tl">
                    <a:srgbClr val="000000">
                      <a:alpha val="43137"/>
                    </a:srgbClr>
                  </a:outerShdw>
                </a:effectLst>
              </a:rPr>
              <a:t>beträgt die Gebühr </a:t>
            </a:r>
            <a:r>
              <a:rPr lang="de-DE" dirty="0">
                <a:solidFill>
                  <a:srgbClr val="92D050"/>
                </a:solidFill>
                <a:effectLst>
                  <a:outerShdw blurRad="38100" dist="38100" dir="2700000" algn="tl">
                    <a:srgbClr val="000000">
                      <a:alpha val="43137"/>
                    </a:srgbClr>
                  </a:outerShdw>
                </a:effectLst>
              </a:rPr>
              <a:t>25</a:t>
            </a:r>
            <a:r>
              <a:rPr lang="de-DE" dirty="0">
                <a:effectLst>
                  <a:outerShdw blurRad="38100" dist="38100" dir="2700000" algn="tl">
                    <a:srgbClr val="000000">
                      <a:alpha val="43137"/>
                    </a:srgbClr>
                  </a:outerShdw>
                </a:effectLst>
              </a:rPr>
              <a:t> Euro.</a:t>
            </a:r>
          </a:p>
          <a:p>
            <a:r>
              <a:rPr lang="de-DE" dirty="0">
                <a:effectLst>
                  <a:outerShdw blurRad="38100" dist="38100" dir="2700000" algn="tl">
                    <a:srgbClr val="000000">
                      <a:alpha val="43137"/>
                    </a:srgbClr>
                  </a:outerShdw>
                </a:effectLst>
              </a:rPr>
              <a:t>(2) Unter Berücksichtigung der Verhältnisse des Kostenschuldners und des Umfangs und der </a:t>
            </a:r>
            <a:r>
              <a:rPr lang="de-DE" dirty="0" smtClean="0">
                <a:effectLst>
                  <a:outerShdw blurRad="38100" dist="38100" dir="2700000" algn="tl">
                    <a:srgbClr val="000000">
                      <a:alpha val="43137"/>
                    </a:srgbClr>
                  </a:outerShdw>
                </a:effectLst>
              </a:rPr>
              <a:t>Schwierigkeit des </a:t>
            </a:r>
            <a:r>
              <a:rPr lang="de-DE" dirty="0">
                <a:effectLst>
                  <a:outerShdw blurRad="38100" dist="38100" dir="2700000" algn="tl">
                    <a:srgbClr val="000000">
                      <a:alpha val="43137"/>
                    </a:srgbClr>
                  </a:outerShdw>
                </a:effectLst>
              </a:rPr>
              <a:t>Falles kann die Gebühr auf höchstens </a:t>
            </a:r>
            <a:r>
              <a:rPr lang="de-DE" dirty="0">
                <a:solidFill>
                  <a:srgbClr val="92D050"/>
                </a:solidFill>
                <a:effectLst>
                  <a:outerShdw blurRad="38100" dist="38100" dir="2700000" algn="tl">
                    <a:srgbClr val="000000">
                      <a:alpha val="43137"/>
                    </a:srgbClr>
                  </a:outerShdw>
                </a:effectLst>
              </a:rPr>
              <a:t>40</a:t>
            </a:r>
            <a:r>
              <a:rPr lang="de-DE" dirty="0">
                <a:effectLst>
                  <a:outerShdw blurRad="38100" dist="38100" dir="2700000" algn="tl">
                    <a:srgbClr val="000000">
                      <a:alpha val="43137"/>
                    </a:srgbClr>
                  </a:outerShdw>
                </a:effectLst>
              </a:rPr>
              <a:t> Euro erhöht werden</a:t>
            </a:r>
            <a:r>
              <a:rPr lang="de-DE" dirty="0" smtClean="0">
                <a:effectLst>
                  <a:outerShdw blurRad="38100" dist="38100" dir="2700000" algn="tl">
                    <a:srgbClr val="000000">
                      <a:alpha val="43137"/>
                    </a:srgbClr>
                  </a:outerShdw>
                </a:effectLst>
              </a:rPr>
              <a:t>.</a:t>
            </a:r>
          </a:p>
          <a:p>
            <a:r>
              <a:rPr lang="de-DE" dirty="0" smtClean="0">
                <a:effectLst>
                  <a:outerShdw blurRad="38100" dist="38100" dir="2700000" algn="tl">
                    <a:srgbClr val="000000">
                      <a:alpha val="43137"/>
                    </a:srgbClr>
                  </a:outerShdw>
                </a:effectLst>
              </a:rPr>
              <a:t>…</a:t>
            </a:r>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09291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803400" y="2104187"/>
            <a:ext cx="9880600" cy="2031325"/>
          </a:xfrm>
          <a:prstGeom prst="rect">
            <a:avLst/>
          </a:prstGeom>
          <a:noFill/>
        </p:spPr>
        <p:txBody>
          <a:bodyPr wrap="square" rtlCol="0">
            <a:spAutoFit/>
          </a:bodyPr>
          <a:lstStyle/>
          <a:p>
            <a:r>
              <a:rPr lang="de-DE" b="1" dirty="0"/>
              <a:t>§ </a:t>
            </a:r>
            <a:r>
              <a:rPr lang="de-DE" b="1" dirty="0" smtClean="0"/>
              <a:t>28</a:t>
            </a:r>
            <a:endParaRPr lang="de-DE" b="1" dirty="0"/>
          </a:p>
          <a:p>
            <a:r>
              <a:rPr lang="de-DE" b="1" dirty="0"/>
              <a:t>Vertretung natürlicher Personen in der Schlichtungsverhandlung</a:t>
            </a:r>
          </a:p>
          <a:p>
            <a:r>
              <a:rPr lang="de-DE" dirty="0">
                <a:effectLst>
                  <a:outerShdw blurRad="38100" dist="38100" dir="2700000" algn="tl">
                    <a:srgbClr val="000000">
                      <a:alpha val="43137"/>
                    </a:srgbClr>
                  </a:outerShdw>
                </a:effectLst>
              </a:rPr>
              <a:t>Die Vertretung natürlicher Personen durch Bevollmächtigte in der </a:t>
            </a:r>
            <a:r>
              <a:rPr lang="de-DE" dirty="0" smtClean="0">
                <a:effectLst>
                  <a:outerShdw blurRad="38100" dist="38100" dir="2700000" algn="tl">
                    <a:srgbClr val="000000">
                      <a:alpha val="43137"/>
                    </a:srgbClr>
                  </a:outerShdw>
                </a:effectLst>
              </a:rPr>
              <a:t>Schlichtungsverhandlung </a:t>
            </a:r>
            <a:r>
              <a:rPr lang="de-DE" dirty="0">
                <a:effectLst>
                  <a:outerShdw blurRad="38100" dist="38100" dir="2700000" algn="tl">
                    <a:srgbClr val="000000">
                      <a:alpha val="43137"/>
                    </a:srgbClr>
                  </a:outerShdw>
                </a:effectLst>
              </a:rPr>
              <a:t>ist </a:t>
            </a:r>
            <a:r>
              <a:rPr lang="de-DE" dirty="0" smtClean="0">
                <a:solidFill>
                  <a:srgbClr val="92D050"/>
                </a:solidFill>
                <a:effectLst>
                  <a:outerShdw blurRad="38100" dist="38100" dir="2700000" algn="tl">
                    <a:srgbClr val="000000">
                      <a:alpha val="43137"/>
                    </a:srgbClr>
                  </a:outerShdw>
                </a:effectLst>
              </a:rPr>
              <a:t>nur aufgrund </a:t>
            </a:r>
            <a:r>
              <a:rPr lang="de-DE" dirty="0">
                <a:solidFill>
                  <a:srgbClr val="92D050"/>
                </a:solidFill>
                <a:effectLst>
                  <a:outerShdw blurRad="38100" dist="38100" dir="2700000" algn="tl">
                    <a:srgbClr val="000000">
                      <a:alpha val="43137"/>
                    </a:srgbClr>
                  </a:outerShdw>
                </a:effectLst>
              </a:rPr>
              <a:t>einer Vorsorgevollmacht zulässig, soweit diese die bevollmächtigte Person zur </a:t>
            </a:r>
            <a:r>
              <a:rPr lang="de-DE" dirty="0" smtClean="0">
                <a:solidFill>
                  <a:srgbClr val="92D050"/>
                </a:solidFill>
                <a:effectLst>
                  <a:outerShdw blurRad="38100" dist="38100" dir="2700000" algn="tl">
                    <a:srgbClr val="000000">
                      <a:alpha val="43137"/>
                    </a:srgbClr>
                  </a:outerShdw>
                </a:effectLst>
              </a:rPr>
              <a:t>Vertretung vor </a:t>
            </a:r>
            <a:r>
              <a:rPr lang="de-DE" dirty="0">
                <a:solidFill>
                  <a:srgbClr val="92D050"/>
                </a:solidFill>
                <a:effectLst>
                  <a:outerShdw blurRad="38100" dist="38100" dir="2700000" algn="tl">
                    <a:srgbClr val="000000">
                      <a:alpha val="43137"/>
                    </a:srgbClr>
                  </a:outerShdw>
                </a:effectLst>
              </a:rPr>
              <a:t>Gerichten </a:t>
            </a:r>
            <a:r>
              <a:rPr lang="de-DE" dirty="0" smtClean="0">
                <a:solidFill>
                  <a:srgbClr val="92D050"/>
                </a:solidFill>
                <a:effectLst>
                  <a:outerShdw blurRad="38100" dist="38100" dir="2700000" algn="tl">
                    <a:srgbClr val="000000">
                      <a:alpha val="43137"/>
                    </a:srgbClr>
                  </a:outerShdw>
                </a:effectLst>
              </a:rPr>
              <a:t>berechtigt*</a:t>
            </a:r>
            <a:r>
              <a:rPr lang="de-DE" dirty="0" smtClean="0">
                <a:effectLst>
                  <a:outerShdw blurRad="38100" dist="38100" dir="2700000" algn="tl">
                    <a:srgbClr val="000000">
                      <a:alpha val="43137"/>
                    </a:srgbClr>
                  </a:outerShdw>
                </a:effectLst>
              </a:rPr>
              <a:t>. </a:t>
            </a:r>
            <a:r>
              <a:rPr lang="de-DE" dirty="0">
                <a:effectLst>
                  <a:outerShdw blurRad="38100" dist="38100" dir="2700000" algn="tl">
                    <a:srgbClr val="000000">
                      <a:alpha val="43137"/>
                    </a:srgbClr>
                  </a:outerShdw>
                </a:effectLst>
              </a:rPr>
              <a:t>Eltern als gesetzliche Vertreter eines Kindes können einander mit </a:t>
            </a:r>
            <a:r>
              <a:rPr lang="de-DE" dirty="0" smtClean="0">
                <a:effectLst>
                  <a:outerShdw blurRad="38100" dist="38100" dir="2700000" algn="tl">
                    <a:srgbClr val="000000">
                      <a:alpha val="43137"/>
                    </a:srgbClr>
                  </a:outerShdw>
                </a:effectLst>
              </a:rPr>
              <a:t>einer schriftlichen </a:t>
            </a:r>
            <a:r>
              <a:rPr lang="de-DE" dirty="0">
                <a:effectLst>
                  <a:outerShdw blurRad="38100" dist="38100" dir="2700000" algn="tl">
                    <a:srgbClr val="000000">
                      <a:alpha val="43137"/>
                    </a:srgbClr>
                  </a:outerShdw>
                </a:effectLst>
              </a:rPr>
              <a:t>Vollmacht vertreten.</a:t>
            </a:r>
          </a:p>
        </p:txBody>
      </p:sp>
      <p:sp>
        <p:nvSpPr>
          <p:cNvPr id="2" name="Foliennummernplatzhalter 1"/>
          <p:cNvSpPr>
            <a:spLocks noGrp="1"/>
          </p:cNvSpPr>
          <p:nvPr>
            <p:ph type="sldNum" sz="quarter" idx="12"/>
          </p:nvPr>
        </p:nvSpPr>
        <p:spPr/>
        <p:txBody>
          <a:bodyPr/>
          <a:lstStyle/>
          <a:p>
            <a:fld id="{F82CC617-EC87-4E06-B92D-8D8AF591DFB6}" type="slidenum">
              <a:rPr lang="de-DE" smtClean="0"/>
              <a:t>38</a:t>
            </a:fld>
            <a:endParaRPr lang="de-DE"/>
          </a:p>
        </p:txBody>
      </p:sp>
      <p:sp>
        <p:nvSpPr>
          <p:cNvPr id="9" name="Untertitel 2"/>
          <p:cNvSpPr>
            <a:spLocks noGrp="1"/>
          </p:cNvSpPr>
          <p:nvPr>
            <p:ph type="subTitle" idx="1"/>
          </p:nvPr>
        </p:nvSpPr>
        <p:spPr>
          <a:xfrm>
            <a:off x="1941510" y="317501"/>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941510" y="4950994"/>
            <a:ext cx="9854242" cy="646331"/>
          </a:xfrm>
          <a:prstGeom prst="rect">
            <a:avLst/>
          </a:prstGeom>
          <a:noFill/>
        </p:spPr>
        <p:txBody>
          <a:bodyPr wrap="square" rtlCol="0">
            <a:spAutoFit/>
          </a:bodyPr>
          <a:lstStyle/>
          <a:p>
            <a:r>
              <a:rPr lang="de-DE" b="1" dirty="0" smtClean="0"/>
              <a:t>*</a:t>
            </a:r>
            <a:r>
              <a:rPr lang="de-DE" i="1" dirty="0" smtClean="0">
                <a:effectLst>
                  <a:outerShdw blurRad="38100" dist="38100" dir="2700000" algn="tl">
                    <a:srgbClr val="000000">
                      <a:alpha val="43137"/>
                    </a:srgbClr>
                  </a:outerShdw>
                </a:effectLst>
              </a:rPr>
              <a:t>Einführung einer Vertretungsmöglichkeit bei Vorsorgevollmachten, deren Bedeutung dadurch gesetzlich gestärkt wird</a:t>
            </a:r>
          </a:p>
        </p:txBody>
      </p:sp>
    </p:spTree>
    <p:extLst>
      <p:ext uri="{BB962C8B-B14F-4D97-AF65-F5344CB8AC3E}">
        <p14:creationId xmlns:p14="http://schemas.microsoft.com/office/powerpoint/2010/main" val="3005698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941510" y="1870820"/>
            <a:ext cx="9880600" cy="2862322"/>
          </a:xfrm>
          <a:prstGeom prst="rect">
            <a:avLst/>
          </a:prstGeom>
          <a:noFill/>
        </p:spPr>
        <p:txBody>
          <a:bodyPr wrap="square" rtlCol="0">
            <a:spAutoFit/>
          </a:bodyPr>
          <a:lstStyle/>
          <a:p>
            <a:r>
              <a:rPr lang="de-DE" b="1" dirty="0"/>
              <a:t>§ </a:t>
            </a:r>
            <a:r>
              <a:rPr lang="de-DE" b="1" dirty="0" smtClean="0"/>
              <a:t>52</a:t>
            </a:r>
            <a:endParaRPr lang="de-DE" b="1" dirty="0"/>
          </a:p>
          <a:p>
            <a:r>
              <a:rPr lang="de-DE" b="1" dirty="0"/>
              <a:t>Absehen von der Kostenerhebung</a:t>
            </a:r>
          </a:p>
          <a:p>
            <a:r>
              <a:rPr lang="de-DE" dirty="0">
                <a:effectLst>
                  <a:outerShdw blurRad="38100" dist="38100" dir="2700000" algn="tl">
                    <a:srgbClr val="000000">
                      <a:alpha val="43137"/>
                    </a:srgbClr>
                  </a:outerShdw>
                </a:effectLst>
              </a:rPr>
              <a:t>(1) Die Schiedsperson kann ausnahmsweise, wenn das mit Rücksicht auf die wirtschaftlichen </a:t>
            </a:r>
            <a:r>
              <a:rPr lang="de-DE" dirty="0" smtClean="0">
                <a:effectLst>
                  <a:outerShdw blurRad="38100" dist="38100" dir="2700000" algn="tl">
                    <a:srgbClr val="000000">
                      <a:alpha val="43137"/>
                    </a:srgbClr>
                  </a:outerShdw>
                </a:effectLst>
              </a:rPr>
              <a:t>Verhältnisse des </a:t>
            </a:r>
            <a:r>
              <a:rPr lang="de-DE" dirty="0">
                <a:effectLst>
                  <a:outerShdw blurRad="38100" dist="38100" dir="2700000" algn="tl">
                    <a:srgbClr val="000000">
                      <a:alpha val="43137"/>
                    </a:srgbClr>
                  </a:outerShdw>
                </a:effectLst>
              </a:rPr>
              <a:t>Zahlungspflichtigen </a:t>
            </a:r>
            <a:r>
              <a:rPr lang="de-DE" strike="sngStrike" dirty="0" smtClean="0">
                <a:solidFill>
                  <a:srgbClr val="FF0000"/>
                </a:solidFill>
                <a:effectLst>
                  <a:outerShdw blurRad="38100" dist="38100" dir="2700000" algn="tl">
                    <a:srgbClr val="000000">
                      <a:alpha val="43137"/>
                    </a:srgbClr>
                  </a:outerShdw>
                </a:effectLst>
              </a:rPr>
              <a:t>oder sonst aus Billigkeitsgründen</a:t>
            </a:r>
            <a:r>
              <a:rPr lang="de-DE" dirty="0" smtClean="0">
                <a:solidFill>
                  <a:srgbClr val="FF0000"/>
                </a:solidFill>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geboten </a:t>
            </a:r>
            <a:r>
              <a:rPr lang="de-DE" dirty="0">
                <a:effectLst>
                  <a:outerShdw blurRad="38100" dist="38100" dir="2700000" algn="tl">
                    <a:srgbClr val="000000">
                      <a:alpha val="43137"/>
                    </a:srgbClr>
                  </a:outerShdw>
                </a:effectLst>
              </a:rPr>
              <a:t>erscheint, die Gebühren ermäßigen oder von ihrer </a:t>
            </a:r>
            <a:r>
              <a:rPr lang="de-DE" dirty="0" smtClean="0">
                <a:effectLst>
                  <a:outerShdw blurRad="38100" dist="38100" dir="2700000" algn="tl">
                    <a:srgbClr val="000000">
                      <a:alpha val="43137"/>
                    </a:srgbClr>
                  </a:outerShdw>
                </a:effectLst>
              </a:rPr>
              <a:t>Erhebung ganz </a:t>
            </a:r>
            <a:r>
              <a:rPr lang="de-DE" dirty="0">
                <a:effectLst>
                  <a:outerShdw blurRad="38100" dist="38100" dir="2700000" algn="tl">
                    <a:srgbClr val="000000">
                      <a:alpha val="43137"/>
                    </a:srgbClr>
                  </a:outerShdw>
                </a:effectLst>
              </a:rPr>
              <a:t>oder teilweise absehen. Aus denselben Gründen kann von der Erhebung von Auslagen, mit </a:t>
            </a:r>
            <a:r>
              <a:rPr lang="de-DE" dirty="0" smtClean="0">
                <a:effectLst>
                  <a:outerShdw blurRad="38100" dist="38100" dir="2700000" algn="tl">
                    <a:srgbClr val="000000">
                      <a:alpha val="43137"/>
                    </a:srgbClr>
                  </a:outerShdw>
                </a:effectLst>
              </a:rPr>
              <a:t>Ausnahme der </a:t>
            </a:r>
            <a:r>
              <a:rPr lang="de-DE" dirty="0">
                <a:effectLst>
                  <a:outerShdw blurRad="38100" dist="38100" dir="2700000" algn="tl">
                    <a:srgbClr val="000000">
                      <a:alpha val="43137"/>
                    </a:srgbClr>
                  </a:outerShdw>
                </a:effectLst>
              </a:rPr>
              <a:t>in § 51 Abs. 2 genannten, abgesehen werden.</a:t>
            </a:r>
          </a:p>
          <a:p>
            <a:r>
              <a:rPr lang="de-DE" dirty="0">
                <a:effectLst>
                  <a:outerShdw blurRad="38100" dist="38100" dir="2700000" algn="tl">
                    <a:srgbClr val="000000">
                      <a:alpha val="43137"/>
                    </a:srgbClr>
                  </a:outerShdw>
                </a:effectLst>
              </a:rPr>
              <a:t>(2) Den Ausfall der Dokumentenpauschale trägt die Schiedsperson. Andere notwendige Auslagen, </a:t>
            </a:r>
            <a:r>
              <a:rPr lang="de-DE" dirty="0" smtClean="0">
                <a:effectLst>
                  <a:outerShdw blurRad="38100" dist="38100" dir="2700000" algn="tl">
                    <a:srgbClr val="000000">
                      <a:alpha val="43137"/>
                    </a:srgbClr>
                  </a:outerShdw>
                </a:effectLst>
              </a:rPr>
              <a:t>die nicht </a:t>
            </a:r>
            <a:r>
              <a:rPr lang="de-DE" dirty="0">
                <a:effectLst>
                  <a:outerShdw blurRad="38100" dist="38100" dir="2700000" algn="tl">
                    <a:srgbClr val="000000">
                      <a:alpha val="43137"/>
                    </a:srgbClr>
                  </a:outerShdw>
                </a:effectLst>
              </a:rPr>
              <a:t>erhoben werden können, werden von der Gemeinde als Sachkosten der Schiedsperson getragen.</a:t>
            </a:r>
          </a:p>
        </p:txBody>
      </p:sp>
      <p:sp>
        <p:nvSpPr>
          <p:cNvPr id="2" name="Foliennummernplatzhalter 1"/>
          <p:cNvSpPr>
            <a:spLocks noGrp="1"/>
          </p:cNvSpPr>
          <p:nvPr>
            <p:ph type="sldNum" sz="quarter" idx="12"/>
          </p:nvPr>
        </p:nvSpPr>
        <p:spPr/>
        <p:txBody>
          <a:bodyPr/>
          <a:lstStyle/>
          <a:p>
            <a:fld id="{F82CC617-EC87-4E06-B92D-8D8AF591DFB6}" type="slidenum">
              <a:rPr lang="de-DE" smtClean="0"/>
              <a:t>39</a:t>
            </a:fld>
            <a:endParaRPr lang="de-DE"/>
          </a:p>
        </p:txBody>
      </p:sp>
      <p:sp>
        <p:nvSpPr>
          <p:cNvPr id="9" name="Untertitel 2"/>
          <p:cNvSpPr>
            <a:spLocks noGrp="1"/>
          </p:cNvSpPr>
          <p:nvPr>
            <p:ph type="subTitle" idx="1"/>
          </p:nvPr>
        </p:nvSpPr>
        <p:spPr>
          <a:xfrm>
            <a:off x="1941510" y="317501"/>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954689" y="5163817"/>
            <a:ext cx="9854242" cy="646331"/>
          </a:xfrm>
          <a:prstGeom prst="rect">
            <a:avLst/>
          </a:prstGeom>
          <a:noFill/>
        </p:spPr>
        <p:txBody>
          <a:bodyPr wrap="square" rtlCol="0">
            <a:spAutoFit/>
          </a:bodyPr>
          <a:lstStyle/>
          <a:p>
            <a:r>
              <a:rPr lang="de-DE" b="1" dirty="0" smtClean="0"/>
              <a:t>*</a:t>
            </a:r>
            <a:r>
              <a:rPr lang="de-DE" i="1" dirty="0" smtClean="0">
                <a:effectLst>
                  <a:outerShdw blurRad="38100" dist="38100" dir="2700000" algn="tl">
                    <a:srgbClr val="000000">
                      <a:alpha val="43137"/>
                    </a:srgbClr>
                  </a:outerShdw>
                </a:effectLst>
              </a:rPr>
              <a:t>Streichung eines von den finanziellen Verhältnissen des Zahlungspflichtigen unabhängigen Gebührenverzichtstatbestandes</a:t>
            </a:r>
          </a:p>
        </p:txBody>
      </p:sp>
    </p:spTree>
    <p:extLst>
      <p:ext uri="{BB962C8B-B14F-4D97-AF65-F5344CB8AC3E}">
        <p14:creationId xmlns:p14="http://schemas.microsoft.com/office/powerpoint/2010/main" val="2255695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373745" y="779228"/>
            <a:ext cx="9130867" cy="1713325"/>
          </a:xfrm>
        </p:spPr>
        <p:txBody>
          <a:bodyPr>
            <a:noAutofit/>
          </a:bodyPr>
          <a:lstStyle/>
          <a:p>
            <a:r>
              <a:rPr lang="de-DE" dirty="0" smtClean="0"/>
              <a:t>Top 3 – 	Wirkungsweise der Fachaufsicht im Auftrage und in Verantwortung der </a:t>
            </a:r>
          </a:p>
          <a:p>
            <a:r>
              <a:rPr lang="de-DE" dirty="0"/>
              <a:t> </a:t>
            </a:r>
            <a:r>
              <a:rPr lang="de-DE" dirty="0" smtClean="0"/>
              <a:t>              Amtsgerichtsdirektorin/en der Amtsgerichte Neubrandenburg, Pasewalk </a:t>
            </a:r>
          </a:p>
          <a:p>
            <a:r>
              <a:rPr lang="de-DE" dirty="0"/>
              <a:t> </a:t>
            </a:r>
            <a:r>
              <a:rPr lang="de-DE" dirty="0" smtClean="0"/>
              <a:t>              und Waren (Müritz) gegenüber den Schiedsmännern und -frauen</a:t>
            </a:r>
            <a:endParaRPr lang="de-DE" dirty="0"/>
          </a:p>
        </p:txBody>
      </p:sp>
      <p:sp>
        <p:nvSpPr>
          <p:cNvPr id="4" name="Fußzeilenplatzhalter 3"/>
          <p:cNvSpPr>
            <a:spLocks noGrp="1"/>
          </p:cNvSpPr>
          <p:nvPr>
            <p:ph type="ftr" sz="quarter" idx="11"/>
          </p:nvPr>
        </p:nvSpPr>
        <p:spPr/>
        <p:txBody>
          <a:bodyPr/>
          <a:lstStyle/>
          <a:p>
            <a:r>
              <a:rPr lang="de-DE" sz="1000" dirty="0" smtClean="0"/>
              <a:t>Beiträge Amtsgericht Neubrandenburg, Matthias Brandt, Direktor des Amtsgerichts</a:t>
            </a:r>
            <a:endParaRPr lang="de-DE" sz="1000" dirty="0"/>
          </a:p>
        </p:txBody>
      </p:sp>
      <p:sp>
        <p:nvSpPr>
          <p:cNvPr id="7" name="Textfeld 6"/>
          <p:cNvSpPr txBox="1"/>
          <p:nvPr/>
        </p:nvSpPr>
        <p:spPr>
          <a:xfrm>
            <a:off x="2945723" y="2492553"/>
            <a:ext cx="8332968" cy="1692771"/>
          </a:xfrm>
          <a:prstGeom prst="rect">
            <a:avLst/>
          </a:prstGeom>
          <a:noFill/>
        </p:spPr>
        <p:txBody>
          <a:bodyPr wrap="square" rtlCol="0">
            <a:spAutoFit/>
          </a:bodyPr>
          <a:lstStyle/>
          <a:p>
            <a:pPr marL="285750" indent="-285750">
              <a:buFontTx/>
              <a:buChar char="-"/>
            </a:pPr>
            <a:r>
              <a:rPr lang="de-DE" dirty="0" smtClean="0">
                <a:effectLst>
                  <a:outerShdw blurRad="38100" dist="38100" dir="2700000" algn="tl">
                    <a:srgbClr val="000000">
                      <a:alpha val="43137"/>
                    </a:srgbClr>
                  </a:outerShdw>
                </a:effectLst>
              </a:rPr>
              <a:t>Prüfungsgegenstände: - Protokollbuch (mit Vorblatt)</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Kassenbuch</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Sammlung der Kostenrechnungen</a:t>
            </a:r>
          </a:p>
          <a:p>
            <a:r>
              <a:rPr lang="de-DE" sz="1600" dirty="0" smtClean="0">
                <a:effectLst>
                  <a:outerShdw blurRad="38100" dist="38100" dir="2700000" algn="tl">
                    <a:srgbClr val="000000">
                      <a:alpha val="43137"/>
                    </a:srgbClr>
                  </a:outerShdw>
                </a:effectLst>
              </a:rPr>
              <a:t>     </a:t>
            </a:r>
          </a:p>
          <a:p>
            <a:r>
              <a:rPr lang="de-DE" sz="1600" dirty="0">
                <a:effectLst>
                  <a:outerShdw blurRad="38100" dist="38100" dir="2700000" algn="tl">
                    <a:srgbClr val="000000">
                      <a:alpha val="43137"/>
                    </a:srgbClr>
                  </a:outerShdw>
                </a:effectLst>
              </a:rPr>
              <a:t> </a:t>
            </a:r>
            <a:r>
              <a:rPr lang="de-DE" sz="1600" dirty="0" smtClean="0">
                <a:effectLst>
                  <a:outerShdw blurRad="38100" dist="38100" dir="2700000" algn="tl">
                    <a:srgbClr val="000000">
                      <a:alpha val="43137"/>
                    </a:srgbClr>
                  </a:outerShdw>
                </a:effectLst>
              </a:rPr>
              <a:t>    (</a:t>
            </a:r>
            <a:r>
              <a:rPr lang="de-DE" sz="1600" dirty="0">
                <a:effectLst>
                  <a:outerShdw blurRad="38100" dist="38100" dir="2700000" algn="tl">
                    <a:srgbClr val="000000">
                      <a:alpha val="43137"/>
                    </a:srgbClr>
                  </a:outerShdw>
                </a:effectLst>
              </a:rPr>
              <a:t>vgl. Dokumentationspflichten / Geschäftsunterlagen § 10 </a:t>
            </a:r>
            <a:r>
              <a:rPr lang="de-DE" sz="1600" dirty="0" err="1">
                <a:effectLst>
                  <a:outerShdw blurRad="38100" dist="38100" dir="2700000" algn="tl">
                    <a:srgbClr val="000000">
                      <a:alpha val="43137"/>
                    </a:srgbClr>
                  </a:outerShdw>
                </a:effectLst>
              </a:rPr>
              <a:t>SchStG</a:t>
            </a:r>
            <a:r>
              <a:rPr lang="de-DE" sz="1600" dirty="0">
                <a:effectLst>
                  <a:outerShdw blurRad="38100" dist="38100" dir="2700000" algn="tl">
                    <a:srgbClr val="000000">
                      <a:alpha val="43137"/>
                    </a:srgbClr>
                  </a:outerShdw>
                </a:effectLst>
              </a:rPr>
              <a:t> M-V </a:t>
            </a:r>
            <a:r>
              <a:rPr lang="de-DE" sz="1600" dirty="0">
                <a:solidFill>
                  <a:srgbClr val="92D050"/>
                </a:solidFill>
                <a:effectLst>
                  <a:outerShdw blurRad="38100" dist="38100" dir="2700000" algn="tl">
                    <a:srgbClr val="000000">
                      <a:alpha val="43137"/>
                    </a:srgbClr>
                  </a:outerShdw>
                </a:effectLst>
              </a:rPr>
              <a:t>neu</a:t>
            </a:r>
            <a:r>
              <a:rPr lang="de-DE" sz="1600" dirty="0">
                <a:effectLst>
                  <a:outerShdw blurRad="38100" dist="38100" dir="2700000" algn="tl">
                    <a:srgbClr val="000000">
                      <a:alpha val="43137"/>
                    </a:srgbClr>
                  </a:outerShdw>
                </a:effectLst>
              </a:rPr>
              <a:t>)</a:t>
            </a:r>
          </a:p>
          <a:p>
            <a:endParaRPr lang="de-DE" dirty="0">
              <a:effectLst>
                <a:outerShdw blurRad="38100" dist="38100" dir="2700000" algn="tl">
                  <a:srgbClr val="000000">
                    <a:alpha val="43137"/>
                  </a:srgbClr>
                </a:outerShdw>
              </a:effectLst>
            </a:endParaRPr>
          </a:p>
        </p:txBody>
      </p:sp>
      <p:sp>
        <p:nvSpPr>
          <p:cNvPr id="8" name="Foliennummernplatzhalter 7"/>
          <p:cNvSpPr>
            <a:spLocks noGrp="1"/>
          </p:cNvSpPr>
          <p:nvPr>
            <p:ph type="sldNum" sz="quarter" idx="12"/>
          </p:nvPr>
        </p:nvSpPr>
        <p:spPr/>
        <p:txBody>
          <a:bodyPr/>
          <a:lstStyle/>
          <a:p>
            <a:fld id="{F82CC617-EC87-4E06-B92D-8D8AF591DFB6}" type="slidenum">
              <a:rPr lang="de-DE" smtClean="0"/>
              <a:t>4</a:t>
            </a:fld>
            <a:endParaRPr lang="de-DE"/>
          </a:p>
        </p:txBody>
      </p:sp>
      <p:sp>
        <p:nvSpPr>
          <p:cNvPr id="9" name="Textfeld 8"/>
          <p:cNvSpPr txBox="1"/>
          <p:nvPr/>
        </p:nvSpPr>
        <p:spPr>
          <a:xfrm>
            <a:off x="2945723" y="4698901"/>
            <a:ext cx="8332968" cy="923330"/>
          </a:xfrm>
          <a:prstGeom prst="rect">
            <a:avLst/>
          </a:prstGeom>
          <a:noFill/>
        </p:spPr>
        <p:txBody>
          <a:bodyPr wrap="square" rtlCol="0">
            <a:spAutoFit/>
          </a:bodyPr>
          <a:lstStyle/>
          <a:p>
            <a:pPr marL="285750" indent="-285750">
              <a:buFontTx/>
              <a:buChar char="-"/>
            </a:pPr>
            <a:r>
              <a:rPr lang="de-DE" dirty="0" smtClean="0">
                <a:effectLst>
                  <a:outerShdw blurRad="38100" dist="38100" dir="2700000" algn="tl">
                    <a:srgbClr val="000000">
                      <a:alpha val="43137"/>
                    </a:srgbClr>
                  </a:outerShdw>
                </a:effectLst>
              </a:rPr>
              <a:t>Prüfungszeitraum: - erstmals spätestens 1 Jahr nach Neuerrichtung / </a:t>
            </a:r>
          </a:p>
          <a:p>
            <a:r>
              <a:rPr lang="de-DE" dirty="0" smtClean="0">
                <a:effectLst>
                  <a:outerShdw blurRad="38100" dist="38100" dir="2700000" algn="tl">
                    <a:srgbClr val="000000">
                      <a:alpha val="43137"/>
                    </a:srgbClr>
                  </a:outerShdw>
                </a:effectLst>
              </a:rPr>
              <a:t>                                      -besetzung der Schiedsstelle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i.Ü. spätestens alle 4 Jahre</a:t>
            </a:r>
          </a:p>
        </p:txBody>
      </p:sp>
    </p:spTree>
    <p:extLst>
      <p:ext uri="{BB962C8B-B14F-4D97-AF65-F5344CB8AC3E}">
        <p14:creationId xmlns:p14="http://schemas.microsoft.com/office/powerpoint/2010/main" val="4018901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46182" y="6492875"/>
            <a:ext cx="7619999" cy="365125"/>
          </a:xfrm>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954689" y="1455613"/>
            <a:ext cx="9880600" cy="4154984"/>
          </a:xfrm>
          <a:prstGeom prst="rect">
            <a:avLst/>
          </a:prstGeom>
          <a:noFill/>
        </p:spPr>
        <p:txBody>
          <a:bodyPr wrap="square" rtlCol="0">
            <a:spAutoFit/>
          </a:bodyPr>
          <a:lstStyle/>
          <a:p>
            <a:r>
              <a:rPr lang="de-DE" b="1" dirty="0" smtClean="0"/>
              <a:t>Verwaltungsvorschrift zum Schiedsstellengesetz M-V in der Fassung vom 08.06.2021</a:t>
            </a:r>
          </a:p>
          <a:p>
            <a:endParaRPr lang="de-DE" sz="800" b="1" dirty="0"/>
          </a:p>
          <a:p>
            <a:r>
              <a:rPr lang="de-DE" b="1" dirty="0" smtClean="0"/>
              <a:t>Ziffer 2 VV </a:t>
            </a:r>
            <a:r>
              <a:rPr lang="de-DE" b="1" dirty="0" err="1" smtClean="0"/>
              <a:t>SchStG</a:t>
            </a:r>
            <a:r>
              <a:rPr lang="de-DE" b="1" dirty="0" smtClean="0"/>
              <a:t> M-V</a:t>
            </a:r>
            <a:endParaRPr lang="de-DE" b="1" dirty="0"/>
          </a:p>
          <a:p>
            <a:r>
              <a:rPr lang="de-DE" b="1" dirty="0" smtClean="0"/>
              <a:t>Besetzung der Schiedsstelle, Vertretung</a:t>
            </a:r>
            <a:endParaRPr lang="de-DE" b="1" dirty="0"/>
          </a:p>
          <a:p>
            <a:r>
              <a:rPr lang="de-DE" sz="1600" dirty="0">
                <a:effectLst>
                  <a:outerShdw blurRad="38100" dist="38100" dir="2700000" algn="tl">
                    <a:srgbClr val="000000">
                      <a:alpha val="43137"/>
                    </a:srgbClr>
                  </a:outerShdw>
                </a:effectLst>
              </a:rPr>
              <a:t>2.1 Die Schiedsperson führt bei ihrer Amtsausübung die Bezeichnung “Schiedsfrau” oder</a:t>
            </a:r>
          </a:p>
          <a:p>
            <a:r>
              <a:rPr lang="de-DE" sz="1600" dirty="0">
                <a:effectLst>
                  <a:outerShdw blurRad="38100" dist="38100" dir="2700000" algn="tl">
                    <a:srgbClr val="000000">
                      <a:alpha val="43137"/>
                    </a:srgbClr>
                  </a:outerShdw>
                </a:effectLst>
              </a:rPr>
              <a:t>“Schiedsmann” </a:t>
            </a:r>
            <a:r>
              <a:rPr lang="de-DE" sz="1600" dirty="0">
                <a:solidFill>
                  <a:srgbClr val="92D050"/>
                </a:solidFill>
                <a:effectLst>
                  <a:outerShdw blurRad="38100" dist="38100" dir="2700000" algn="tl">
                    <a:srgbClr val="000000">
                      <a:alpha val="43137"/>
                    </a:srgbClr>
                  </a:outerShdw>
                </a:effectLst>
              </a:rPr>
              <a:t>beziehungsweise “Stellvertretende Schiedsfrau” oder “Stellvertretender</a:t>
            </a:r>
          </a:p>
          <a:p>
            <a:r>
              <a:rPr lang="de-DE" sz="1600" dirty="0">
                <a:solidFill>
                  <a:srgbClr val="92D050"/>
                </a:solidFill>
                <a:effectLst>
                  <a:outerShdw blurRad="38100" dist="38100" dir="2700000" algn="tl">
                    <a:srgbClr val="000000">
                      <a:alpha val="43137"/>
                    </a:srgbClr>
                  </a:outerShdw>
                </a:effectLst>
              </a:rPr>
              <a:t>Schiedsmann</a:t>
            </a:r>
            <a:r>
              <a:rPr lang="de-DE" sz="1600" dirty="0" smtClean="0">
                <a:solidFill>
                  <a:srgbClr val="92D050"/>
                </a:solidFill>
                <a:effectLst>
                  <a:outerShdw blurRad="38100" dist="38100" dir="2700000" algn="tl">
                    <a:srgbClr val="000000">
                      <a:alpha val="43137"/>
                    </a:srgbClr>
                  </a:outerShdw>
                </a:effectLst>
              </a:rPr>
              <a:t>”*</a:t>
            </a:r>
            <a:r>
              <a:rPr lang="de-DE" sz="1600" dirty="0" smtClean="0">
                <a:effectLst>
                  <a:outerShdw blurRad="38100" dist="38100" dir="2700000" algn="tl">
                    <a:srgbClr val="000000">
                      <a:alpha val="43137"/>
                    </a:srgbClr>
                  </a:outerShdw>
                </a:effectLst>
              </a:rPr>
              <a:t>.</a:t>
            </a:r>
          </a:p>
          <a:p>
            <a:r>
              <a:rPr lang="de-DE" sz="1600" dirty="0" smtClean="0">
                <a:effectLst>
                  <a:outerShdw blurRad="38100" dist="38100" dir="2700000" algn="tl">
                    <a:srgbClr val="000000">
                      <a:alpha val="43137"/>
                    </a:srgbClr>
                  </a:outerShdw>
                </a:effectLst>
              </a:rPr>
              <a:t>…</a:t>
            </a:r>
          </a:p>
          <a:p>
            <a:r>
              <a:rPr lang="de-DE" sz="1600" dirty="0" smtClean="0">
                <a:effectLst>
                  <a:outerShdw blurRad="38100" dist="38100" dir="2700000" algn="tl">
                    <a:srgbClr val="000000">
                      <a:alpha val="43137"/>
                    </a:srgbClr>
                  </a:outerShdw>
                </a:effectLst>
              </a:rPr>
              <a:t>2.3 bis 2.10 </a:t>
            </a:r>
            <a:r>
              <a:rPr lang="de-DE" sz="1600" dirty="0" smtClean="0">
                <a:solidFill>
                  <a:srgbClr val="92D050"/>
                </a:solidFill>
                <a:effectLst>
                  <a:outerShdw blurRad="38100" dist="38100" dir="2700000" algn="tl">
                    <a:srgbClr val="000000">
                      <a:alpha val="43137"/>
                    </a:srgbClr>
                  </a:outerShdw>
                </a:effectLst>
              </a:rPr>
              <a:t>Regelungen zu Dankurkunden**</a:t>
            </a:r>
          </a:p>
          <a:p>
            <a:r>
              <a:rPr lang="de-DE" sz="1600" dirty="0" smtClean="0">
                <a:effectLst>
                  <a:outerShdw blurRad="38100" dist="38100" dir="2700000" algn="tl">
                    <a:srgbClr val="000000">
                      <a:alpha val="43137"/>
                    </a:srgbClr>
                  </a:outerShdw>
                </a:effectLst>
              </a:rPr>
              <a:t>wie bisher: a) nach Vollendung einer ununterbrochenen 10-jährigen Tätigkeit° (PLG über </a:t>
            </a:r>
            <a:r>
              <a:rPr lang="de-DE" sz="1600" dirty="0" err="1" smtClean="0">
                <a:effectLst>
                  <a:outerShdw blurRad="38100" dist="38100" dir="2700000" algn="tl">
                    <a:srgbClr val="000000">
                      <a:alpha val="43137"/>
                    </a:srgbClr>
                  </a:outerShdw>
                </a:effectLst>
              </a:rPr>
              <a:t>DirAG</a:t>
            </a:r>
            <a:r>
              <a:rPr lang="de-DE" sz="1600" dirty="0" smtClean="0">
                <a:effectLst>
                  <a:outerShdw blurRad="38100" dist="38100" dir="2700000" algn="tl">
                    <a:srgbClr val="000000">
                      <a:alpha val="43137"/>
                    </a:srgbClr>
                  </a:outerShdw>
                </a:effectLst>
              </a:rPr>
              <a:t>)</a:t>
            </a:r>
          </a:p>
          <a:p>
            <a:r>
              <a:rPr lang="de-DE" sz="1600" dirty="0">
                <a:effectLst>
                  <a:outerShdw blurRad="38100" dist="38100" dir="2700000" algn="tl">
                    <a:srgbClr val="000000">
                      <a:alpha val="43137"/>
                    </a:srgbClr>
                  </a:outerShdw>
                </a:effectLst>
              </a:rPr>
              <a:t> </a:t>
            </a:r>
            <a:r>
              <a:rPr lang="de-DE" sz="1600" dirty="0" smtClean="0">
                <a:effectLst>
                  <a:outerShdw blurRad="38100" dist="38100" dir="2700000" algn="tl">
                    <a:srgbClr val="000000">
                      <a:alpha val="43137"/>
                    </a:srgbClr>
                  </a:outerShdw>
                </a:effectLst>
              </a:rPr>
              <a:t>          neu: b) </a:t>
            </a:r>
            <a:r>
              <a:rPr lang="de-DE" sz="1600" dirty="0" smtClean="0">
                <a:solidFill>
                  <a:srgbClr val="92D050"/>
                </a:solidFill>
                <a:effectLst>
                  <a:outerShdw blurRad="38100" dist="38100" dir="2700000" algn="tl">
                    <a:srgbClr val="000000">
                      <a:alpha val="43137"/>
                    </a:srgbClr>
                  </a:outerShdw>
                </a:effectLst>
              </a:rPr>
              <a:t>nach Vollendung einer ununterbrochenen 25-jährigen Tätigkeit</a:t>
            </a:r>
            <a:r>
              <a:rPr lang="de-DE" sz="1600" dirty="0" smtClean="0">
                <a:effectLst>
                  <a:outerShdw blurRad="38100" dist="38100" dir="2700000" algn="tl">
                    <a:srgbClr val="000000">
                      <a:alpha val="43137"/>
                    </a:srgbClr>
                  </a:outerShdw>
                </a:effectLst>
              </a:rPr>
              <a:t>° (JM über </a:t>
            </a:r>
            <a:r>
              <a:rPr lang="de-DE" sz="1600" dirty="0" err="1" smtClean="0">
                <a:effectLst>
                  <a:outerShdw blurRad="38100" dist="38100" dir="2700000" algn="tl">
                    <a:srgbClr val="000000">
                      <a:alpha val="43137"/>
                    </a:srgbClr>
                  </a:outerShdw>
                </a:effectLst>
              </a:rPr>
              <a:t>DirAG</a:t>
            </a:r>
            <a:r>
              <a:rPr lang="de-DE" sz="1600" dirty="0" smtClean="0">
                <a:effectLst>
                  <a:outerShdw blurRad="38100" dist="38100" dir="2700000" algn="tl">
                    <a:srgbClr val="000000">
                      <a:alpha val="43137"/>
                    </a:srgbClr>
                  </a:outerShdw>
                </a:effectLst>
              </a:rPr>
              <a:t>)</a:t>
            </a:r>
            <a:endParaRPr lang="de-DE" sz="1600" dirty="0" smtClean="0">
              <a:solidFill>
                <a:srgbClr val="92D050"/>
              </a:solidFill>
              <a:effectLst>
                <a:outerShdw blurRad="38100" dist="38100" dir="2700000" algn="tl">
                  <a:srgbClr val="000000">
                    <a:alpha val="43137"/>
                  </a:srgbClr>
                </a:outerShdw>
              </a:effectLst>
            </a:endParaRPr>
          </a:p>
          <a:p>
            <a:r>
              <a:rPr lang="de-DE" sz="1600" dirty="0">
                <a:effectLst>
                  <a:outerShdw blurRad="38100" dist="38100" dir="2700000" algn="tl">
                    <a:srgbClr val="000000">
                      <a:alpha val="43137"/>
                    </a:srgbClr>
                  </a:outerShdw>
                </a:effectLst>
              </a:rPr>
              <a:t> </a:t>
            </a:r>
            <a:r>
              <a:rPr lang="de-DE" sz="1600" dirty="0" smtClean="0">
                <a:effectLst>
                  <a:outerShdw blurRad="38100" dist="38100" dir="2700000" algn="tl">
                    <a:srgbClr val="000000">
                      <a:alpha val="43137"/>
                    </a:srgbClr>
                  </a:outerShdw>
                </a:effectLst>
              </a:rPr>
              <a:t>                   c) </a:t>
            </a:r>
            <a:r>
              <a:rPr lang="de-DE" sz="1600" dirty="0" smtClean="0">
                <a:solidFill>
                  <a:srgbClr val="92D050"/>
                </a:solidFill>
                <a:effectLst>
                  <a:outerShdw blurRad="38100" dist="38100" dir="2700000" algn="tl">
                    <a:srgbClr val="000000">
                      <a:alpha val="43137"/>
                    </a:srgbClr>
                  </a:outerShdw>
                </a:effectLst>
              </a:rPr>
              <a:t>aus Anlass des Ausscheidens aus dem Amt (nach mindestens 5-jähriger Tätigkeit</a:t>
            </a:r>
            <a:r>
              <a:rPr lang="de-DE" sz="1600" dirty="0" smtClean="0">
                <a:effectLst>
                  <a:outerShdw blurRad="38100" dist="38100" dir="2700000" algn="tl">
                    <a:srgbClr val="000000">
                      <a:alpha val="43137"/>
                    </a:srgbClr>
                  </a:outerShdw>
                </a:effectLst>
              </a:rPr>
              <a:t>°</a:t>
            </a:r>
            <a:r>
              <a:rPr lang="de-DE" sz="1600" dirty="0" smtClean="0">
                <a:solidFill>
                  <a:srgbClr val="92D050"/>
                </a:solidFill>
                <a:effectLst>
                  <a:outerShdw blurRad="38100" dist="38100" dir="2700000" algn="tl">
                    <a:srgbClr val="000000">
                      <a:alpha val="43137"/>
                    </a:srgbClr>
                  </a:outerShdw>
                </a:effectLst>
              </a:rPr>
              <a:t>)        </a:t>
            </a:r>
          </a:p>
          <a:p>
            <a:r>
              <a:rPr lang="de-DE" sz="1600" dirty="0">
                <a:solidFill>
                  <a:srgbClr val="92D050"/>
                </a:solidFill>
                <a:effectLst>
                  <a:outerShdw blurRad="38100" dist="38100" dir="2700000" algn="tl">
                    <a:srgbClr val="000000">
                      <a:alpha val="43137"/>
                    </a:srgbClr>
                  </a:outerShdw>
                </a:effectLst>
              </a:rPr>
              <a:t> </a:t>
            </a:r>
            <a:r>
              <a:rPr lang="de-DE" sz="1600" dirty="0" smtClean="0">
                <a:solidFill>
                  <a:srgbClr val="92D050"/>
                </a:solidFill>
                <a:effectLst>
                  <a:outerShdw blurRad="38100" dist="38100" dir="2700000" algn="tl">
                    <a:srgbClr val="000000">
                      <a:alpha val="43137"/>
                    </a:srgbClr>
                  </a:outerShdw>
                </a:effectLst>
              </a:rPr>
              <a:t>                        </a:t>
            </a:r>
            <a:r>
              <a:rPr lang="de-DE" sz="1600" dirty="0" smtClean="0">
                <a:effectLst>
                  <a:outerShdw blurRad="38100" dist="38100" dir="2700000" algn="tl">
                    <a:srgbClr val="000000">
                      <a:alpha val="43137"/>
                    </a:srgbClr>
                  </a:outerShdw>
                </a:effectLst>
              </a:rPr>
              <a:t>(</a:t>
            </a:r>
            <a:r>
              <a:rPr lang="de-DE" sz="1600" dirty="0">
                <a:effectLst>
                  <a:outerShdw blurRad="38100" dist="38100" dir="2700000" algn="tl">
                    <a:srgbClr val="000000">
                      <a:alpha val="43137"/>
                    </a:srgbClr>
                  </a:outerShdw>
                </a:effectLst>
              </a:rPr>
              <a:t>PLG über </a:t>
            </a:r>
            <a:r>
              <a:rPr lang="de-DE" sz="1600" dirty="0" err="1">
                <a:effectLst>
                  <a:outerShdw blurRad="38100" dist="38100" dir="2700000" algn="tl">
                    <a:srgbClr val="000000">
                      <a:alpha val="43137"/>
                    </a:srgbClr>
                  </a:outerShdw>
                </a:effectLst>
              </a:rPr>
              <a:t>DirAG</a:t>
            </a:r>
            <a:r>
              <a:rPr lang="de-DE" sz="1600" dirty="0" smtClean="0">
                <a:effectLst>
                  <a:outerShdw blurRad="38100" dist="38100" dir="2700000" algn="tl">
                    <a:srgbClr val="000000">
                      <a:alpha val="43137"/>
                    </a:srgbClr>
                  </a:outerShdw>
                </a:effectLst>
              </a:rPr>
              <a:t>)</a:t>
            </a:r>
          </a:p>
          <a:p>
            <a:r>
              <a:rPr lang="de-DE" sz="1600" dirty="0" smtClean="0">
                <a:effectLst>
                  <a:outerShdw blurRad="38100" dist="38100" dir="2700000" algn="tl">
                    <a:srgbClr val="000000">
                      <a:alpha val="43137"/>
                    </a:srgbClr>
                  </a:outerShdw>
                </a:effectLst>
              </a:rPr>
              <a:t>Aushändigung durch </a:t>
            </a:r>
            <a:r>
              <a:rPr lang="de-DE" sz="1600" dirty="0" err="1" smtClean="0">
                <a:effectLst>
                  <a:outerShdw blurRad="38100" dist="38100" dir="2700000" algn="tl">
                    <a:srgbClr val="000000">
                      <a:alpha val="43137"/>
                    </a:srgbClr>
                  </a:outerShdw>
                </a:effectLst>
              </a:rPr>
              <a:t>DirAG</a:t>
            </a:r>
            <a:r>
              <a:rPr lang="de-DE" sz="1600" dirty="0" smtClean="0">
                <a:effectLst>
                  <a:outerShdw blurRad="38100" dist="38100" dir="2700000" algn="tl">
                    <a:srgbClr val="000000">
                      <a:alpha val="43137"/>
                    </a:srgbClr>
                  </a:outerShdw>
                </a:effectLst>
              </a:rPr>
              <a:t> jeweils unter Information der Landesvereinigung der Schiedspersonen und der Presse und möglichst unter Mitwirkung der Gemeinde</a:t>
            </a:r>
            <a:endParaRPr lang="de-DE" sz="1600" dirty="0">
              <a:effectLst>
                <a:outerShdw blurRad="38100" dist="38100" dir="2700000" algn="tl">
                  <a:srgbClr val="000000">
                    <a:alpha val="43137"/>
                  </a:srgbClr>
                </a:outerShdw>
              </a:effectLst>
            </a:endParaRPr>
          </a:p>
          <a:p>
            <a:endParaRPr lang="de-DE" sz="1600" dirty="0" smtClean="0">
              <a:solidFill>
                <a:srgbClr val="92D050"/>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fld id="{F82CC617-EC87-4E06-B92D-8D8AF591DFB6}" type="slidenum">
              <a:rPr lang="de-DE" smtClean="0"/>
              <a:t>40</a:t>
            </a:fld>
            <a:endParaRPr lang="de-DE"/>
          </a:p>
        </p:txBody>
      </p:sp>
      <p:sp>
        <p:nvSpPr>
          <p:cNvPr id="9" name="Untertitel 2"/>
          <p:cNvSpPr>
            <a:spLocks noGrp="1"/>
          </p:cNvSpPr>
          <p:nvPr>
            <p:ph type="subTitle" idx="1"/>
          </p:nvPr>
        </p:nvSpPr>
        <p:spPr>
          <a:xfrm>
            <a:off x="1942755" y="183929"/>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954689" y="5192963"/>
            <a:ext cx="9854242" cy="1369606"/>
          </a:xfrm>
          <a:prstGeom prst="rect">
            <a:avLst/>
          </a:prstGeom>
          <a:noFill/>
        </p:spPr>
        <p:txBody>
          <a:bodyPr wrap="square" rtlCol="0">
            <a:spAutoFit/>
          </a:bodyPr>
          <a:lstStyle/>
          <a:p>
            <a:r>
              <a:rPr lang="de-DE" b="1" dirty="0" smtClean="0"/>
              <a:t>*</a:t>
            </a:r>
            <a:r>
              <a:rPr lang="de-DE" i="1" dirty="0" smtClean="0">
                <a:effectLst>
                  <a:outerShdw blurRad="38100" dist="38100" dir="2700000" algn="tl">
                    <a:srgbClr val="000000">
                      <a:alpha val="43137"/>
                    </a:srgbClr>
                  </a:outerShdw>
                </a:effectLst>
              </a:rPr>
              <a:t>ausdrückliche Aufnahme der Stellvertretung</a:t>
            </a:r>
          </a:p>
          <a:p>
            <a:r>
              <a:rPr lang="de-DE" i="1" dirty="0" smtClean="0">
                <a:effectLst>
                  <a:outerShdw blurRad="38100" dist="38100" dir="2700000" algn="tl">
                    <a:srgbClr val="000000">
                      <a:alpha val="43137"/>
                    </a:srgbClr>
                  </a:outerShdw>
                </a:effectLst>
              </a:rPr>
              <a:t>**Aufnahme und Erweiterung der Ehrungsregelungen, die bislang in der VV über die Ehrung von Schiedsfrauen und Schiedsmännern vom 28.11.2011 geregelt waren</a:t>
            </a:r>
            <a:endParaRPr lang="de-DE" sz="1500" i="1" dirty="0" smtClean="0">
              <a:effectLst>
                <a:outerShdw blurRad="38100" dist="38100" dir="2700000" algn="tl">
                  <a:srgbClr val="000000">
                    <a:alpha val="43137"/>
                  </a:srgbClr>
                </a:outerShdw>
              </a:effectLst>
            </a:endParaRPr>
          </a:p>
          <a:p>
            <a:r>
              <a:rPr lang="de-DE" sz="1500" i="1" dirty="0" smtClean="0">
                <a:effectLst>
                  <a:outerShdw blurRad="38100" dist="38100" dir="2700000" algn="tl">
                    <a:srgbClr val="000000">
                      <a:alpha val="43137"/>
                    </a:srgbClr>
                  </a:outerShdw>
                </a:effectLst>
              </a:rPr>
              <a:t>°auch für stellvertretende Schiedspersonen, wenn sie ständig zur Amtsausführung herangezogen werden</a:t>
            </a:r>
          </a:p>
          <a:p>
            <a:r>
              <a:rPr lang="de-DE" sz="1400" i="1" dirty="0" smtClean="0">
                <a:solidFill>
                  <a:srgbClr val="FFC000"/>
                </a:solidFill>
                <a:effectLst>
                  <a:outerShdw blurRad="38100" dist="38100" dir="2700000" algn="tl">
                    <a:srgbClr val="000000">
                      <a:alpha val="43137"/>
                    </a:srgbClr>
                  </a:outerShdw>
                </a:effectLst>
              </a:rPr>
              <a:t>  insoweit wird ein maßgebliches Anliegen des Bundes deutscher Schiedsmänner und Schiedsfrauen umgesetzt</a:t>
            </a:r>
          </a:p>
        </p:txBody>
      </p:sp>
      <p:graphicFrame>
        <p:nvGraphicFramePr>
          <p:cNvPr id="3" name="Objekt 2"/>
          <p:cNvGraphicFramePr>
            <a:graphicFrameLocks noChangeAspect="1"/>
          </p:cNvGraphicFramePr>
          <p:nvPr>
            <p:extLst>
              <p:ext uri="{D42A27DB-BD31-4B8C-83A1-F6EECF244321}">
                <p14:modId xmlns:p14="http://schemas.microsoft.com/office/powerpoint/2010/main" val="3308698238"/>
              </p:ext>
            </p:extLst>
          </p:nvPr>
        </p:nvGraphicFramePr>
        <p:xfrm>
          <a:off x="418896" y="1555115"/>
          <a:ext cx="1523859" cy="2156273"/>
        </p:xfrm>
        <a:graphic>
          <a:graphicData uri="http://schemas.openxmlformats.org/presentationml/2006/ole">
            <mc:AlternateContent xmlns:mc="http://schemas.openxmlformats.org/markup-compatibility/2006">
              <mc:Choice xmlns:v="urn:schemas-microsoft-com:vml" Requires="v">
                <p:oleObj spid="_x0000_s8199" name="Acrobat Document" r:id="rId4" imgW="5667363" imgH="8020022" progId="AcroExch.Document.DC">
                  <p:embed/>
                </p:oleObj>
              </mc:Choice>
              <mc:Fallback>
                <p:oleObj name="Acrobat Document" r:id="rId4" imgW="5667363" imgH="8020022" progId="AcroExch.Document.DC">
                  <p:embed/>
                  <p:pic>
                    <p:nvPicPr>
                      <p:cNvPr id="0" name=""/>
                      <p:cNvPicPr/>
                      <p:nvPr/>
                    </p:nvPicPr>
                    <p:blipFill>
                      <a:blip r:embed="rId5"/>
                      <a:stretch>
                        <a:fillRect/>
                      </a:stretch>
                    </p:blipFill>
                    <p:spPr>
                      <a:xfrm>
                        <a:off x="418896" y="1555115"/>
                        <a:ext cx="1523859" cy="2156273"/>
                      </a:xfrm>
                      <a:prstGeom prst="rect">
                        <a:avLst/>
                      </a:prstGeom>
                    </p:spPr>
                  </p:pic>
                </p:oleObj>
              </mc:Fallback>
            </mc:AlternateContent>
          </a:graphicData>
        </a:graphic>
      </p:graphicFrame>
    </p:spTree>
    <p:extLst>
      <p:ext uri="{BB962C8B-B14F-4D97-AF65-F5344CB8AC3E}">
        <p14:creationId xmlns:p14="http://schemas.microsoft.com/office/powerpoint/2010/main" val="34451788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954689" y="1677182"/>
            <a:ext cx="9880600" cy="1631216"/>
          </a:xfrm>
          <a:prstGeom prst="rect">
            <a:avLst/>
          </a:prstGeom>
          <a:noFill/>
        </p:spPr>
        <p:txBody>
          <a:bodyPr wrap="square" rtlCol="0">
            <a:spAutoFit/>
          </a:bodyPr>
          <a:lstStyle/>
          <a:p>
            <a:r>
              <a:rPr lang="de-DE" b="1" dirty="0" smtClean="0"/>
              <a:t>Ziffer 7 VV </a:t>
            </a:r>
            <a:r>
              <a:rPr lang="de-DE" b="1" dirty="0" err="1" smtClean="0"/>
              <a:t>SchStG</a:t>
            </a:r>
            <a:r>
              <a:rPr lang="de-DE" b="1" dirty="0" smtClean="0"/>
              <a:t> M-V</a:t>
            </a:r>
            <a:endParaRPr lang="de-DE" b="1" dirty="0"/>
          </a:p>
          <a:p>
            <a:r>
              <a:rPr lang="de-DE" b="1" dirty="0" smtClean="0"/>
              <a:t>Ablehnung und Niederlegung des Amtes</a:t>
            </a:r>
            <a:endParaRPr lang="de-DE" b="1" dirty="0"/>
          </a:p>
          <a:p>
            <a:r>
              <a:rPr lang="de-DE" sz="1600" dirty="0">
                <a:effectLst>
                  <a:outerShdw blurRad="38100" dist="38100" dir="2700000" algn="tl">
                    <a:srgbClr val="000000">
                      <a:alpha val="43137"/>
                    </a:srgbClr>
                  </a:outerShdw>
                </a:effectLst>
              </a:rPr>
              <a:t>7</a:t>
            </a:r>
            <a:r>
              <a:rPr lang="de-DE" sz="1600" dirty="0" smtClean="0">
                <a:effectLst>
                  <a:outerShdw blurRad="38100" dist="38100" dir="2700000" algn="tl">
                    <a:srgbClr val="000000">
                      <a:alpha val="43137"/>
                    </a:srgbClr>
                  </a:outerShdw>
                </a:effectLst>
              </a:rPr>
              <a:t>.1 </a:t>
            </a:r>
            <a:r>
              <a:rPr lang="de-DE" sz="1600" dirty="0">
                <a:effectLst>
                  <a:outerShdw blurRad="38100" dist="38100" dir="2700000" algn="tl">
                    <a:srgbClr val="000000">
                      <a:alpha val="43137"/>
                    </a:srgbClr>
                  </a:outerShdw>
                </a:effectLst>
              </a:rPr>
              <a:t>Die </a:t>
            </a:r>
            <a:r>
              <a:rPr lang="de-DE" sz="1600" dirty="0">
                <a:solidFill>
                  <a:srgbClr val="92D050"/>
                </a:solidFill>
                <a:effectLst>
                  <a:outerShdw blurRad="38100" dist="38100" dir="2700000" algn="tl">
                    <a:srgbClr val="000000">
                      <a:alpha val="43137"/>
                    </a:srgbClr>
                  </a:outerShdw>
                </a:effectLst>
              </a:rPr>
              <a:t>Ablehnung </a:t>
            </a:r>
            <a:r>
              <a:rPr lang="de-DE" sz="1600" dirty="0" smtClean="0">
                <a:solidFill>
                  <a:srgbClr val="92D050"/>
                </a:solidFill>
                <a:effectLst>
                  <a:outerShdw blurRad="38100" dist="38100" dir="2700000" algn="tl">
                    <a:srgbClr val="000000">
                      <a:alpha val="43137"/>
                    </a:srgbClr>
                  </a:outerShdw>
                </a:effectLst>
              </a:rPr>
              <a:t>oder* </a:t>
            </a:r>
            <a:r>
              <a:rPr lang="de-DE" sz="1600" dirty="0">
                <a:effectLst>
                  <a:outerShdw blurRad="38100" dist="38100" dir="2700000" algn="tl">
                    <a:srgbClr val="000000">
                      <a:alpha val="43137"/>
                    </a:srgbClr>
                  </a:outerShdw>
                </a:effectLst>
              </a:rPr>
              <a:t>Niederlegung des Amtes ist dem Direktor oder der Direktorin des</a:t>
            </a:r>
          </a:p>
          <a:p>
            <a:r>
              <a:rPr lang="de-DE" sz="1600" dirty="0">
                <a:effectLst>
                  <a:outerShdw blurRad="38100" dist="38100" dir="2700000" algn="tl">
                    <a:srgbClr val="000000">
                      <a:alpha val="43137"/>
                    </a:srgbClr>
                  </a:outerShdw>
                </a:effectLst>
              </a:rPr>
              <a:t>Amtsgerichts gegenüber schriftlich oder zu Protokoll der Geschäftsstelle des Amtsgerichts</a:t>
            </a:r>
          </a:p>
          <a:p>
            <a:r>
              <a:rPr lang="de-DE" sz="1600" dirty="0">
                <a:effectLst>
                  <a:outerShdw blurRad="38100" dist="38100" dir="2700000" algn="tl">
                    <a:srgbClr val="000000">
                      <a:alpha val="43137"/>
                    </a:srgbClr>
                  </a:outerShdw>
                </a:effectLst>
              </a:rPr>
              <a:t>unter Angabe der Gründe zu erklären</a:t>
            </a:r>
            <a:r>
              <a:rPr lang="de-DE" sz="1600" dirty="0" smtClean="0">
                <a:effectLst>
                  <a:outerShdw blurRad="38100" dist="38100" dir="2700000" algn="tl">
                    <a:srgbClr val="000000">
                      <a:alpha val="43137"/>
                    </a:srgbClr>
                  </a:outerShdw>
                </a:effectLst>
              </a:rPr>
              <a:t>.</a:t>
            </a:r>
          </a:p>
          <a:p>
            <a:r>
              <a:rPr lang="de-DE" sz="1600" dirty="0" smtClean="0">
                <a:effectLst>
                  <a:outerShdw blurRad="38100" dist="38100" dir="2700000" algn="tl">
                    <a:srgbClr val="000000">
                      <a:alpha val="43137"/>
                    </a:srgbClr>
                  </a:outerShdw>
                </a:effectLst>
              </a:rPr>
              <a:t>…</a:t>
            </a:r>
          </a:p>
        </p:txBody>
      </p:sp>
      <p:sp>
        <p:nvSpPr>
          <p:cNvPr id="2" name="Foliennummernplatzhalter 1"/>
          <p:cNvSpPr>
            <a:spLocks noGrp="1"/>
          </p:cNvSpPr>
          <p:nvPr>
            <p:ph type="sldNum" sz="quarter" idx="12"/>
          </p:nvPr>
        </p:nvSpPr>
        <p:spPr/>
        <p:txBody>
          <a:bodyPr/>
          <a:lstStyle/>
          <a:p>
            <a:fld id="{F82CC617-EC87-4E06-B92D-8D8AF591DFB6}" type="slidenum">
              <a:rPr lang="de-DE" smtClean="0"/>
              <a:t>41</a:t>
            </a:fld>
            <a:endParaRPr lang="de-DE"/>
          </a:p>
        </p:txBody>
      </p:sp>
      <p:sp>
        <p:nvSpPr>
          <p:cNvPr id="9" name="Untertitel 2"/>
          <p:cNvSpPr>
            <a:spLocks noGrp="1"/>
          </p:cNvSpPr>
          <p:nvPr>
            <p:ph type="subTitle" idx="1"/>
          </p:nvPr>
        </p:nvSpPr>
        <p:spPr>
          <a:xfrm>
            <a:off x="1941510" y="317501"/>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954689" y="5223900"/>
            <a:ext cx="9854242" cy="646331"/>
          </a:xfrm>
          <a:prstGeom prst="rect">
            <a:avLst/>
          </a:prstGeom>
          <a:noFill/>
        </p:spPr>
        <p:txBody>
          <a:bodyPr wrap="square" rtlCol="0">
            <a:spAutoFit/>
          </a:bodyPr>
          <a:lstStyle/>
          <a:p>
            <a:r>
              <a:rPr lang="de-DE" b="1" dirty="0" smtClean="0"/>
              <a:t>*</a:t>
            </a:r>
            <a:r>
              <a:rPr lang="de-DE" i="1" dirty="0" smtClean="0">
                <a:effectLst>
                  <a:outerShdw blurRad="38100" dist="38100" dir="2700000" algn="tl">
                    <a:srgbClr val="000000">
                      <a:alpha val="43137"/>
                    </a:srgbClr>
                  </a:outerShdw>
                </a:effectLst>
              </a:rPr>
              <a:t>ausdrückliche Aufnahme der Ablehnung</a:t>
            </a:r>
          </a:p>
          <a:p>
            <a:r>
              <a:rPr lang="de-DE" i="1" dirty="0" smtClean="0">
                <a:effectLst>
                  <a:outerShdw blurRad="38100" dist="38100" dir="2700000" algn="tl">
                    <a:srgbClr val="000000">
                      <a:alpha val="43137"/>
                    </a:srgbClr>
                  </a:outerShdw>
                </a:effectLst>
              </a:rPr>
              <a:t>**Sicherstellung der Besetzung der Schiedsstelle</a:t>
            </a:r>
            <a:endParaRPr lang="de-DE" sz="1500" i="1" dirty="0" smtClean="0">
              <a:effectLst>
                <a:outerShdw blurRad="38100" dist="38100" dir="2700000" algn="tl">
                  <a:srgbClr val="000000">
                    <a:alpha val="43137"/>
                  </a:srgbClr>
                </a:outerShdw>
              </a:effectLst>
            </a:endParaRPr>
          </a:p>
        </p:txBody>
      </p:sp>
      <p:sp>
        <p:nvSpPr>
          <p:cNvPr id="7" name="Textfeld 6"/>
          <p:cNvSpPr txBox="1"/>
          <p:nvPr/>
        </p:nvSpPr>
        <p:spPr>
          <a:xfrm>
            <a:off x="1954689" y="3327107"/>
            <a:ext cx="9880600" cy="1631216"/>
          </a:xfrm>
          <a:prstGeom prst="rect">
            <a:avLst/>
          </a:prstGeom>
          <a:noFill/>
        </p:spPr>
        <p:txBody>
          <a:bodyPr wrap="square" rtlCol="0">
            <a:spAutoFit/>
          </a:bodyPr>
          <a:lstStyle/>
          <a:p>
            <a:r>
              <a:rPr lang="de-DE" b="1" dirty="0" smtClean="0"/>
              <a:t>Ziffer 8 VV </a:t>
            </a:r>
            <a:r>
              <a:rPr lang="de-DE" b="1" dirty="0" err="1" smtClean="0"/>
              <a:t>SchStG</a:t>
            </a:r>
            <a:r>
              <a:rPr lang="de-DE" b="1" dirty="0" smtClean="0"/>
              <a:t> M-V</a:t>
            </a:r>
            <a:endParaRPr lang="de-DE" b="1" dirty="0"/>
          </a:p>
          <a:p>
            <a:r>
              <a:rPr lang="de-DE" b="1" dirty="0" smtClean="0"/>
              <a:t>Amtsenthebung der Schiedsperson</a:t>
            </a:r>
            <a:endParaRPr lang="de-DE" b="1" dirty="0"/>
          </a:p>
          <a:p>
            <a:r>
              <a:rPr lang="de-DE" sz="1600" dirty="0">
                <a:effectLst>
                  <a:outerShdw blurRad="38100" dist="38100" dir="2700000" algn="tl">
                    <a:srgbClr val="000000">
                      <a:alpha val="43137"/>
                    </a:srgbClr>
                  </a:outerShdw>
                </a:effectLst>
              </a:rPr>
              <a:t>Die Entscheidung über die Amtsenthebung ist schriftlich zu begründen und der Schiedsperson</a:t>
            </a:r>
          </a:p>
          <a:p>
            <a:r>
              <a:rPr lang="de-DE" sz="1600" dirty="0">
                <a:effectLst>
                  <a:outerShdw blurRad="38100" dist="38100" dir="2700000" algn="tl">
                    <a:srgbClr val="000000">
                      <a:alpha val="43137"/>
                    </a:srgbClr>
                  </a:outerShdw>
                </a:effectLst>
              </a:rPr>
              <a:t>zuzustellen. Der Bürgermeister oder die Bürgermeisterin oder der Amtsvorsteher</a:t>
            </a:r>
          </a:p>
          <a:p>
            <a:r>
              <a:rPr lang="de-DE" sz="1600" dirty="0">
                <a:effectLst>
                  <a:outerShdw blurRad="38100" dist="38100" dir="2700000" algn="tl">
                    <a:srgbClr val="000000">
                      <a:alpha val="43137"/>
                    </a:srgbClr>
                  </a:outerShdw>
                </a:effectLst>
              </a:rPr>
              <a:t>oder die Amtsvorsteherin erhält eine Abschrift der Entscheidung ohne Begründung. </a:t>
            </a:r>
            <a:r>
              <a:rPr lang="de-DE" sz="1600" dirty="0">
                <a:solidFill>
                  <a:srgbClr val="92D050"/>
                </a:solidFill>
                <a:effectLst>
                  <a:outerShdw blurRad="38100" dist="38100" dir="2700000" algn="tl">
                    <a:srgbClr val="000000">
                      <a:alpha val="43137"/>
                    </a:srgbClr>
                  </a:outerShdw>
                </a:effectLst>
              </a:rPr>
              <a:t>Nach</a:t>
            </a:r>
          </a:p>
          <a:p>
            <a:r>
              <a:rPr lang="de-DE" sz="1600" dirty="0">
                <a:solidFill>
                  <a:srgbClr val="92D050"/>
                </a:solidFill>
                <a:effectLst>
                  <a:outerShdw blurRad="38100" dist="38100" dir="2700000" algn="tl">
                    <a:srgbClr val="000000">
                      <a:alpha val="43137"/>
                    </a:srgbClr>
                  </a:outerShdw>
                </a:effectLst>
              </a:rPr>
              <a:t>der Amtsenthebung ist unverzüglich eine Neuwahl durchzuführen</a:t>
            </a:r>
            <a:r>
              <a:rPr lang="de-DE" sz="1600" dirty="0" smtClean="0">
                <a:solidFill>
                  <a:srgbClr val="92D05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8682117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492875"/>
            <a:ext cx="7619999" cy="365125"/>
          </a:xfrm>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928331" y="1405305"/>
            <a:ext cx="9880600" cy="4585871"/>
          </a:xfrm>
          <a:prstGeom prst="rect">
            <a:avLst/>
          </a:prstGeom>
          <a:noFill/>
        </p:spPr>
        <p:txBody>
          <a:bodyPr wrap="square" rtlCol="0">
            <a:spAutoFit/>
          </a:bodyPr>
          <a:lstStyle/>
          <a:p>
            <a:r>
              <a:rPr lang="de-DE" b="1" dirty="0" smtClean="0"/>
              <a:t>Ziffer 9 VV </a:t>
            </a:r>
            <a:r>
              <a:rPr lang="de-DE" b="1" dirty="0" err="1" smtClean="0"/>
              <a:t>SchStG</a:t>
            </a:r>
            <a:r>
              <a:rPr lang="de-DE" b="1" dirty="0" smtClean="0"/>
              <a:t> M-V</a:t>
            </a:r>
            <a:endParaRPr lang="de-DE" b="1" dirty="0"/>
          </a:p>
          <a:p>
            <a:r>
              <a:rPr lang="de-DE" b="1" dirty="0" smtClean="0"/>
              <a:t>Aufsicht über die Schiedspersonen</a:t>
            </a:r>
            <a:endParaRPr lang="de-DE" b="1" dirty="0"/>
          </a:p>
          <a:p>
            <a:r>
              <a:rPr lang="de-DE" sz="1600" dirty="0" smtClean="0">
                <a:effectLst>
                  <a:outerShdw blurRad="38100" dist="38100" dir="2700000" algn="tl">
                    <a:srgbClr val="000000">
                      <a:alpha val="43137"/>
                    </a:srgbClr>
                  </a:outerShdw>
                </a:effectLst>
              </a:rPr>
              <a:t>…</a:t>
            </a:r>
          </a:p>
          <a:p>
            <a:r>
              <a:rPr lang="de-DE" sz="1600" strike="sngStrike" dirty="0" smtClean="0">
                <a:solidFill>
                  <a:srgbClr val="FF0000"/>
                </a:solidFill>
                <a:effectLst>
                  <a:outerShdw blurRad="38100" dist="38100" dir="2700000" algn="tl">
                    <a:srgbClr val="000000">
                      <a:alpha val="43137"/>
                    </a:srgbClr>
                  </a:outerShdw>
                </a:effectLst>
              </a:rPr>
              <a:t>9.4 </a:t>
            </a:r>
            <a:r>
              <a:rPr lang="de-DE" sz="1600" strike="sngStrike" dirty="0">
                <a:solidFill>
                  <a:srgbClr val="FF0000"/>
                </a:solidFill>
                <a:effectLst>
                  <a:outerShdw blurRad="38100" dist="38100" dir="2700000" algn="tl">
                    <a:srgbClr val="000000">
                      <a:alpha val="43137"/>
                    </a:srgbClr>
                  </a:outerShdw>
                </a:effectLst>
              </a:rPr>
              <a:t>Die Schiedspersonen sind verpflichtet, sich mit den Aufgaben ihres Amtes vertraut zu</a:t>
            </a:r>
          </a:p>
          <a:p>
            <a:r>
              <a:rPr lang="de-DE" sz="1600" strike="sngStrike" dirty="0">
                <a:solidFill>
                  <a:srgbClr val="FF0000"/>
                </a:solidFill>
                <a:effectLst>
                  <a:outerShdw blurRad="38100" dist="38100" dir="2700000" algn="tl">
                    <a:srgbClr val="000000">
                      <a:alpha val="43137"/>
                    </a:srgbClr>
                  </a:outerShdw>
                </a:effectLst>
              </a:rPr>
              <a:t>machen und sich darin fortzubilden</a:t>
            </a:r>
            <a:r>
              <a:rPr lang="de-DE" sz="1600" strike="sngStrike" dirty="0" smtClean="0">
                <a:solidFill>
                  <a:srgbClr val="FF0000"/>
                </a:solidFill>
                <a:effectLst>
                  <a:outerShdw blurRad="38100" dist="38100" dir="2700000" algn="tl">
                    <a:srgbClr val="000000">
                      <a:alpha val="43137"/>
                    </a:srgbClr>
                  </a:outerShdw>
                </a:effectLst>
              </a:rPr>
              <a:t>.</a:t>
            </a:r>
            <a:r>
              <a:rPr lang="de-DE" sz="1600" dirty="0" smtClean="0">
                <a:solidFill>
                  <a:srgbClr val="FF0000"/>
                </a:solidFill>
                <a:effectLst>
                  <a:outerShdw blurRad="38100" dist="38100" dir="2700000" algn="tl">
                    <a:srgbClr val="000000">
                      <a:alpha val="43137"/>
                    </a:srgbClr>
                  </a:outerShdw>
                </a:effectLst>
              </a:rPr>
              <a:t>*</a:t>
            </a:r>
            <a:endParaRPr lang="de-DE" sz="1600" dirty="0" smtClean="0">
              <a:effectLst>
                <a:outerShdw blurRad="38100" dist="38100" dir="2700000" algn="tl">
                  <a:srgbClr val="000000">
                    <a:alpha val="43137"/>
                  </a:srgbClr>
                </a:outerShdw>
              </a:effectLst>
            </a:endParaRPr>
          </a:p>
          <a:p>
            <a:r>
              <a:rPr lang="de-DE" sz="1600" strike="sngStrike" dirty="0" smtClean="0">
                <a:effectLst>
                  <a:outerShdw blurRad="38100" dist="38100" dir="2700000" algn="tl">
                    <a:srgbClr val="000000">
                      <a:alpha val="43137"/>
                    </a:srgbClr>
                  </a:outerShdw>
                </a:effectLst>
              </a:rPr>
              <a:t>…</a:t>
            </a:r>
          </a:p>
          <a:p>
            <a:r>
              <a:rPr lang="de-DE" sz="1600" dirty="0" smtClean="0">
                <a:solidFill>
                  <a:srgbClr val="92D050"/>
                </a:solidFill>
                <a:effectLst>
                  <a:outerShdw blurRad="38100" dist="38100" dir="2700000" algn="tl">
                    <a:srgbClr val="000000">
                      <a:alpha val="43137"/>
                    </a:srgbClr>
                  </a:outerShdw>
                </a:effectLst>
              </a:rPr>
              <a:t>9.6 </a:t>
            </a:r>
            <a:r>
              <a:rPr lang="de-DE" sz="1600" dirty="0">
                <a:solidFill>
                  <a:srgbClr val="92D050"/>
                </a:solidFill>
                <a:effectLst>
                  <a:outerShdw blurRad="38100" dist="38100" dir="2700000" algn="tl">
                    <a:srgbClr val="000000">
                      <a:alpha val="43137"/>
                    </a:srgbClr>
                  </a:outerShdw>
                </a:effectLst>
              </a:rPr>
              <a:t>Der Direktor oder die Direktorin des Amtsgerichts prüft das Protokollbuch mit Vorblatt,</a:t>
            </a:r>
          </a:p>
          <a:p>
            <a:r>
              <a:rPr lang="de-DE" sz="1600" dirty="0">
                <a:solidFill>
                  <a:srgbClr val="92D050"/>
                </a:solidFill>
                <a:effectLst>
                  <a:outerShdw blurRad="38100" dist="38100" dir="2700000" algn="tl">
                    <a:srgbClr val="000000">
                      <a:alpha val="43137"/>
                    </a:srgbClr>
                  </a:outerShdw>
                </a:effectLst>
              </a:rPr>
              <a:t>das Kassenbuch und die Sammlung der Kostenrechnungen im Abstand von höchstens</a:t>
            </a:r>
          </a:p>
          <a:p>
            <a:r>
              <a:rPr lang="de-DE" sz="1600" dirty="0">
                <a:solidFill>
                  <a:srgbClr val="92D050"/>
                </a:solidFill>
                <a:effectLst>
                  <a:outerShdw blurRad="38100" dist="38100" dir="2700000" algn="tl">
                    <a:srgbClr val="000000">
                      <a:alpha val="43137"/>
                    </a:srgbClr>
                  </a:outerShdw>
                </a:effectLst>
              </a:rPr>
              <a:t>vier Jahren. Außerordentliche Prüfungen sollen aus besonderem Anlass vorgenommen</a:t>
            </a:r>
          </a:p>
          <a:p>
            <a:r>
              <a:rPr lang="de-DE" sz="1600" dirty="0">
                <a:solidFill>
                  <a:srgbClr val="92D050"/>
                </a:solidFill>
                <a:effectLst>
                  <a:outerShdw blurRad="38100" dist="38100" dir="2700000" algn="tl">
                    <a:srgbClr val="000000">
                      <a:alpha val="43137"/>
                    </a:srgbClr>
                  </a:outerShdw>
                </a:effectLst>
              </a:rPr>
              <a:t>werden. Wenn die Schiedsstelle neu errichtet oder neu besetzt worden ist, soll die erste</a:t>
            </a:r>
          </a:p>
          <a:p>
            <a:r>
              <a:rPr lang="de-DE" sz="1600" dirty="0">
                <a:solidFill>
                  <a:srgbClr val="92D050"/>
                </a:solidFill>
                <a:effectLst>
                  <a:outerShdw blurRad="38100" dist="38100" dir="2700000" algn="tl">
                    <a:srgbClr val="000000">
                      <a:alpha val="43137"/>
                    </a:srgbClr>
                  </a:outerShdw>
                </a:effectLst>
              </a:rPr>
              <a:t>Prüfung spätestens nach Ablauf eines Jahres erfolgen. Über die Prüfung ist eine Niederschrift</a:t>
            </a:r>
          </a:p>
          <a:p>
            <a:r>
              <a:rPr lang="de-DE" sz="1600" dirty="0">
                <a:solidFill>
                  <a:srgbClr val="92D050"/>
                </a:solidFill>
                <a:effectLst>
                  <a:outerShdw blurRad="38100" dist="38100" dir="2700000" algn="tl">
                    <a:srgbClr val="000000">
                      <a:alpha val="43137"/>
                    </a:srgbClr>
                  </a:outerShdw>
                </a:effectLst>
              </a:rPr>
              <a:t>aufzunehmen, in der die wesentlichen Ergebnisse der Prüfung festzuhalten und</a:t>
            </a:r>
          </a:p>
          <a:p>
            <a:r>
              <a:rPr lang="de-DE" sz="1600" dirty="0">
                <a:solidFill>
                  <a:srgbClr val="92D050"/>
                </a:solidFill>
                <a:effectLst>
                  <a:outerShdw blurRad="38100" dist="38100" dir="2700000" algn="tl">
                    <a:srgbClr val="000000">
                      <a:alpha val="43137"/>
                    </a:srgbClr>
                  </a:outerShdw>
                </a:effectLst>
              </a:rPr>
              <a:t>Beanstandungen von größerem Gewicht aufzuführen sind.</a:t>
            </a:r>
          </a:p>
          <a:p>
            <a:r>
              <a:rPr lang="de-DE" sz="1600" dirty="0">
                <a:solidFill>
                  <a:srgbClr val="92D050"/>
                </a:solidFill>
                <a:effectLst>
                  <a:outerShdw blurRad="38100" dist="38100" dir="2700000" algn="tl">
                    <a:srgbClr val="000000">
                      <a:alpha val="43137"/>
                    </a:srgbClr>
                  </a:outerShdw>
                </a:effectLst>
              </a:rPr>
              <a:t>9.7 Prüfungsfeststellungen von geringer Bedeutung können – falls eine Schiedsperson anwesend</a:t>
            </a:r>
          </a:p>
          <a:p>
            <a:r>
              <a:rPr lang="de-DE" sz="1600" dirty="0">
                <a:solidFill>
                  <a:srgbClr val="92D050"/>
                </a:solidFill>
                <a:effectLst>
                  <a:outerShdw blurRad="38100" dist="38100" dir="2700000" algn="tl">
                    <a:srgbClr val="000000">
                      <a:alpha val="43137"/>
                    </a:srgbClr>
                  </a:outerShdw>
                </a:effectLst>
              </a:rPr>
              <a:t>ist – im Laufe der Prüfung durch mündliche Besprechung erledigt werden. Die</a:t>
            </a:r>
          </a:p>
          <a:p>
            <a:r>
              <a:rPr lang="de-DE" sz="1600" dirty="0">
                <a:solidFill>
                  <a:srgbClr val="92D050"/>
                </a:solidFill>
                <a:effectLst>
                  <a:outerShdw blurRad="38100" dist="38100" dir="2700000" algn="tl">
                    <a:srgbClr val="000000">
                      <a:alpha val="43137"/>
                    </a:srgbClr>
                  </a:outerShdw>
                </a:effectLst>
              </a:rPr>
              <a:t>Schiedsperson erhält eine Abschrift der Prüfungsniederschrift. Reisekosten, die dem Direktor</a:t>
            </a:r>
          </a:p>
          <a:p>
            <a:r>
              <a:rPr lang="de-DE" sz="1600" dirty="0">
                <a:solidFill>
                  <a:srgbClr val="92D050"/>
                </a:solidFill>
                <a:effectLst>
                  <a:outerShdw blurRad="38100" dist="38100" dir="2700000" algn="tl">
                    <a:srgbClr val="000000">
                      <a:alpha val="43137"/>
                    </a:srgbClr>
                  </a:outerShdw>
                </a:effectLst>
              </a:rPr>
              <a:t>oder der Direktorin des Amtsgerichts bei der Prüfung der Geschäfts- und Kassenführung</a:t>
            </a:r>
          </a:p>
          <a:p>
            <a:r>
              <a:rPr lang="de-DE" sz="1600" dirty="0">
                <a:solidFill>
                  <a:srgbClr val="92D050"/>
                </a:solidFill>
                <a:effectLst>
                  <a:outerShdw blurRad="38100" dist="38100" dir="2700000" algn="tl">
                    <a:srgbClr val="000000">
                      <a:alpha val="43137"/>
                    </a:srgbClr>
                  </a:outerShdw>
                </a:effectLst>
              </a:rPr>
              <a:t>der Schiedsstelle entstehen, werden aus Mitteln der Justizverwaltung </a:t>
            </a:r>
            <a:r>
              <a:rPr lang="de-DE" sz="1600" dirty="0" smtClean="0">
                <a:solidFill>
                  <a:srgbClr val="92D050"/>
                </a:solidFill>
                <a:effectLst>
                  <a:outerShdw blurRad="38100" dist="38100" dir="2700000" algn="tl">
                    <a:srgbClr val="000000">
                      <a:alpha val="43137"/>
                    </a:srgbClr>
                  </a:outerShdw>
                </a:effectLst>
              </a:rPr>
              <a:t>bestritten.**</a:t>
            </a:r>
          </a:p>
        </p:txBody>
      </p:sp>
      <p:sp>
        <p:nvSpPr>
          <p:cNvPr id="2" name="Foliennummernplatzhalter 1"/>
          <p:cNvSpPr>
            <a:spLocks noGrp="1"/>
          </p:cNvSpPr>
          <p:nvPr>
            <p:ph type="sldNum" sz="quarter" idx="12"/>
          </p:nvPr>
        </p:nvSpPr>
        <p:spPr/>
        <p:txBody>
          <a:bodyPr/>
          <a:lstStyle/>
          <a:p>
            <a:fld id="{F82CC617-EC87-4E06-B92D-8D8AF591DFB6}" type="slidenum">
              <a:rPr lang="de-DE" smtClean="0"/>
              <a:t>42</a:t>
            </a:fld>
            <a:endParaRPr lang="de-DE"/>
          </a:p>
        </p:txBody>
      </p:sp>
      <p:sp>
        <p:nvSpPr>
          <p:cNvPr id="9" name="Untertitel 2"/>
          <p:cNvSpPr>
            <a:spLocks noGrp="1"/>
          </p:cNvSpPr>
          <p:nvPr>
            <p:ph type="subTitle" idx="1"/>
          </p:nvPr>
        </p:nvSpPr>
        <p:spPr>
          <a:xfrm>
            <a:off x="1942755" y="158697"/>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928331" y="5991176"/>
            <a:ext cx="9854242" cy="646331"/>
          </a:xfrm>
          <a:prstGeom prst="rect">
            <a:avLst/>
          </a:prstGeom>
          <a:noFill/>
        </p:spPr>
        <p:txBody>
          <a:bodyPr wrap="square" rtlCol="0">
            <a:spAutoFit/>
          </a:bodyPr>
          <a:lstStyle/>
          <a:p>
            <a:r>
              <a:rPr lang="de-DE" b="1" dirty="0" smtClean="0"/>
              <a:t>*</a:t>
            </a:r>
            <a:r>
              <a:rPr lang="de-DE" i="1" dirty="0" smtClean="0">
                <a:effectLst>
                  <a:outerShdw blurRad="38100" dist="38100" dir="2700000" algn="tl">
                    <a:srgbClr val="000000">
                      <a:alpha val="43137"/>
                    </a:srgbClr>
                  </a:outerShdw>
                </a:effectLst>
              </a:rPr>
              <a:t>entbehrlich, da jetzt in § 10 Abs. 2 </a:t>
            </a:r>
            <a:r>
              <a:rPr lang="de-DE" i="1" dirty="0" err="1" smtClean="0">
                <a:effectLst>
                  <a:outerShdw blurRad="38100" dist="38100" dir="2700000" algn="tl">
                    <a:srgbClr val="000000">
                      <a:alpha val="43137"/>
                    </a:srgbClr>
                  </a:outerShdw>
                </a:effectLst>
              </a:rPr>
              <a:t>SchStG</a:t>
            </a:r>
            <a:r>
              <a:rPr lang="de-DE" i="1" dirty="0" smtClean="0">
                <a:effectLst>
                  <a:outerShdw blurRad="38100" dist="38100" dir="2700000" algn="tl">
                    <a:srgbClr val="000000">
                      <a:alpha val="43137"/>
                    </a:srgbClr>
                  </a:outerShdw>
                </a:effectLst>
              </a:rPr>
              <a:t> M-V gesetzlich normiert</a:t>
            </a:r>
          </a:p>
          <a:p>
            <a:r>
              <a:rPr lang="de-DE" i="1" dirty="0" smtClean="0">
                <a:effectLst>
                  <a:outerShdw blurRad="38100" dist="38100" dir="2700000" algn="tl">
                    <a:srgbClr val="000000">
                      <a:alpha val="43137"/>
                    </a:srgbClr>
                  </a:outerShdw>
                </a:effectLst>
              </a:rPr>
              <a:t>**Darstellung der Kriterien der Prüfung der Geschäftstätigkeit der Schiedsstellen (TOP 3) </a:t>
            </a:r>
            <a:endParaRPr lang="de-DE" sz="1500" i="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89881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492875"/>
            <a:ext cx="7619999" cy="365125"/>
          </a:xfrm>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839559" y="1337617"/>
            <a:ext cx="10352441" cy="4832092"/>
          </a:xfrm>
          <a:prstGeom prst="rect">
            <a:avLst/>
          </a:prstGeom>
          <a:noFill/>
        </p:spPr>
        <p:txBody>
          <a:bodyPr wrap="square" rtlCol="0">
            <a:spAutoFit/>
          </a:bodyPr>
          <a:lstStyle/>
          <a:p>
            <a:r>
              <a:rPr lang="de-DE" b="1" dirty="0" smtClean="0"/>
              <a:t>Ziffer 10 VV </a:t>
            </a:r>
            <a:r>
              <a:rPr lang="de-DE" b="1" dirty="0" err="1" smtClean="0"/>
              <a:t>SchStG</a:t>
            </a:r>
            <a:r>
              <a:rPr lang="de-DE" b="1" dirty="0" smtClean="0"/>
              <a:t> M-V</a:t>
            </a:r>
            <a:endParaRPr lang="de-DE" b="1" dirty="0"/>
          </a:p>
          <a:p>
            <a:r>
              <a:rPr lang="de-DE" b="1" dirty="0" smtClean="0"/>
              <a:t>Geschäftsunterlagen der Geschäftsstelle</a:t>
            </a:r>
            <a:endParaRPr lang="de-DE" b="1" dirty="0"/>
          </a:p>
          <a:p>
            <a:r>
              <a:rPr lang="de-DE" sz="1600" dirty="0">
                <a:effectLst>
                  <a:outerShdw blurRad="38100" dist="38100" dir="2700000" algn="tl">
                    <a:srgbClr val="000000">
                      <a:alpha val="43137"/>
                    </a:srgbClr>
                  </a:outerShdw>
                </a:effectLst>
              </a:rPr>
              <a:t>10.1 Jahresübersicht</a:t>
            </a:r>
          </a:p>
          <a:p>
            <a:r>
              <a:rPr lang="de-DE" sz="1600" dirty="0">
                <a:effectLst>
                  <a:outerShdw blurRad="38100" dist="38100" dir="2700000" algn="tl">
                    <a:srgbClr val="000000">
                      <a:alpha val="43137"/>
                    </a:srgbClr>
                  </a:outerShdw>
                </a:effectLst>
              </a:rPr>
              <a:t>10.1.1 Die Schiedsstelle reicht dem Direktor oder der Direktorin des für sie zuständigen </a:t>
            </a:r>
            <a:r>
              <a:rPr lang="de-DE" sz="1600" dirty="0" smtClean="0">
                <a:effectLst>
                  <a:outerShdw blurRad="38100" dist="38100" dir="2700000" algn="tl">
                    <a:srgbClr val="000000">
                      <a:alpha val="43137"/>
                    </a:srgbClr>
                  </a:outerShdw>
                </a:effectLst>
              </a:rPr>
              <a:t>Amtsgerichts </a:t>
            </a:r>
            <a:r>
              <a:rPr lang="de-DE" sz="1600" strike="sngStrike" dirty="0">
                <a:solidFill>
                  <a:srgbClr val="FF0000"/>
                </a:solidFill>
                <a:effectLst>
                  <a:outerShdw blurRad="38100" dist="38100" dir="2700000" algn="tl">
                    <a:srgbClr val="000000">
                      <a:alpha val="43137"/>
                    </a:srgbClr>
                  </a:outerShdw>
                </a:effectLst>
              </a:rPr>
              <a:t>bis zum 31. Januar eines jeden </a:t>
            </a:r>
            <a:r>
              <a:rPr lang="de-DE" sz="1600" strike="sngStrike" dirty="0" smtClean="0">
                <a:solidFill>
                  <a:srgbClr val="FF0000"/>
                </a:solidFill>
                <a:effectLst>
                  <a:outerShdw blurRad="38100" dist="38100" dir="2700000" algn="tl">
                    <a:srgbClr val="000000">
                      <a:alpha val="43137"/>
                    </a:srgbClr>
                  </a:outerShdw>
                </a:effectLst>
              </a:rPr>
              <a:t>Jahres</a:t>
            </a:r>
            <a:r>
              <a:rPr lang="de-DE" sz="1600" dirty="0" smtClean="0">
                <a:solidFill>
                  <a:srgbClr val="FF0000"/>
                </a:solidFill>
                <a:effectLst>
                  <a:outerShdw blurRad="38100" dist="38100" dir="2700000" algn="tl">
                    <a:srgbClr val="000000">
                      <a:alpha val="43137"/>
                    </a:srgbClr>
                  </a:outerShdw>
                </a:effectLst>
              </a:rPr>
              <a:t> </a:t>
            </a:r>
            <a:r>
              <a:rPr lang="de-DE" sz="1600" dirty="0" smtClean="0">
                <a:solidFill>
                  <a:srgbClr val="92D050"/>
                </a:solidFill>
                <a:effectLst>
                  <a:outerShdw blurRad="38100" dist="38100" dir="2700000" algn="tl">
                    <a:srgbClr val="000000">
                      <a:alpha val="43137"/>
                    </a:srgbClr>
                  </a:outerShdw>
                </a:effectLst>
              </a:rPr>
              <a:t>fristgerecht*</a:t>
            </a:r>
            <a:r>
              <a:rPr lang="de-DE" sz="1600" dirty="0" smtClean="0">
                <a:effectLst>
                  <a:outerShdw blurRad="38100" dist="38100" dir="2700000" algn="tl">
                    <a:srgbClr val="000000">
                      <a:alpha val="43137"/>
                    </a:srgbClr>
                  </a:outerShdw>
                </a:effectLst>
              </a:rPr>
              <a:t> </a:t>
            </a:r>
            <a:r>
              <a:rPr lang="de-DE" sz="1600" dirty="0">
                <a:effectLst>
                  <a:outerShdw blurRad="38100" dist="38100" dir="2700000" algn="tl">
                    <a:srgbClr val="000000">
                      <a:alpha val="43137"/>
                    </a:srgbClr>
                  </a:outerShdw>
                </a:effectLst>
              </a:rPr>
              <a:t>eine Aufstellung über die Zahl der Verfahren des </a:t>
            </a:r>
            <a:r>
              <a:rPr lang="de-DE" sz="1600" dirty="0" smtClean="0">
                <a:effectLst>
                  <a:outerShdw blurRad="38100" dist="38100" dir="2700000" algn="tl">
                    <a:srgbClr val="000000">
                      <a:alpha val="43137"/>
                    </a:srgbClr>
                  </a:outerShdw>
                </a:effectLst>
              </a:rPr>
              <a:t>Vor-jahres gemäß Anlage </a:t>
            </a:r>
            <a:r>
              <a:rPr lang="de-DE" sz="1600" dirty="0">
                <a:effectLst>
                  <a:outerShdw blurRad="38100" dist="38100" dir="2700000" algn="tl">
                    <a:srgbClr val="000000">
                      <a:alpha val="43137"/>
                    </a:srgbClr>
                  </a:outerShdw>
                </a:effectLst>
              </a:rPr>
              <a:t>1a sowie die Namen der Schiedspersonen gemäß Anlage 1b ein </a:t>
            </a:r>
            <a:r>
              <a:rPr lang="de-DE" sz="1600" dirty="0" smtClean="0">
                <a:effectLst>
                  <a:outerShdw blurRad="38100" dist="38100" dir="2700000" algn="tl">
                    <a:srgbClr val="000000">
                      <a:alpha val="43137"/>
                    </a:srgbClr>
                  </a:outerShdw>
                </a:effectLst>
              </a:rPr>
              <a:t>(Jahresbericht</a:t>
            </a:r>
            <a:r>
              <a:rPr lang="de-DE" sz="1600" dirty="0">
                <a:effectLst>
                  <a:outerShdw blurRad="38100" dist="38100" dir="2700000" algn="tl">
                    <a:srgbClr val="000000">
                      <a:alpha val="43137"/>
                    </a:srgbClr>
                  </a:outerShdw>
                </a:effectLst>
              </a:rPr>
              <a:t>).</a:t>
            </a:r>
          </a:p>
          <a:p>
            <a:r>
              <a:rPr lang="de-DE" sz="1600" dirty="0">
                <a:effectLst>
                  <a:outerShdw blurRad="38100" dist="38100" dir="2700000" algn="tl">
                    <a:srgbClr val="000000">
                      <a:alpha val="43137"/>
                    </a:srgbClr>
                  </a:outerShdw>
                </a:effectLst>
              </a:rPr>
              <a:t>Tätigkeiten außerhalb eines förmlichen Verfahrens sind gesondert zu erfassen. Sind während</a:t>
            </a:r>
          </a:p>
          <a:p>
            <a:r>
              <a:rPr lang="de-DE" sz="1600" dirty="0">
                <a:effectLst>
                  <a:outerShdw blurRad="38100" dist="38100" dir="2700000" algn="tl">
                    <a:srgbClr val="000000">
                      <a:alpha val="43137"/>
                    </a:srgbClr>
                  </a:outerShdw>
                </a:effectLst>
              </a:rPr>
              <a:t>des Berichtszeitraumes keine Verfahren angefallen, ist eine Fehlanzeige erforderlich.</a:t>
            </a:r>
          </a:p>
          <a:p>
            <a:r>
              <a:rPr lang="de-DE" sz="1600" dirty="0">
                <a:effectLst>
                  <a:outerShdw blurRad="38100" dist="38100" dir="2700000" algn="tl">
                    <a:srgbClr val="000000">
                      <a:alpha val="43137"/>
                    </a:srgbClr>
                  </a:outerShdw>
                </a:effectLst>
              </a:rPr>
              <a:t>Die Anlagen 1a und 1b sind Bestandteil dieser Verwaltungsvorschrift.</a:t>
            </a:r>
          </a:p>
          <a:p>
            <a:r>
              <a:rPr lang="de-DE" sz="1600" dirty="0">
                <a:effectLst>
                  <a:outerShdw blurRad="38100" dist="38100" dir="2700000" algn="tl">
                    <a:srgbClr val="000000">
                      <a:alpha val="43137"/>
                    </a:srgbClr>
                  </a:outerShdw>
                </a:effectLst>
              </a:rPr>
              <a:t>10.1.2 Die Ergebnisse sind bei dem Amtsgericht in eine Übersicht gemäß Anlage 2, die Bestandteil</a:t>
            </a:r>
          </a:p>
          <a:p>
            <a:r>
              <a:rPr lang="de-DE" sz="1600" dirty="0">
                <a:effectLst>
                  <a:outerShdw blurRad="38100" dist="38100" dir="2700000" algn="tl">
                    <a:srgbClr val="000000">
                      <a:alpha val="43137"/>
                    </a:srgbClr>
                  </a:outerShdw>
                </a:effectLst>
              </a:rPr>
              <a:t>dieser Verwaltungsvorschrift ist, aufzunehmen. Die Direktoren oder </a:t>
            </a:r>
            <a:r>
              <a:rPr lang="de-DE" sz="1600" dirty="0" smtClean="0">
                <a:effectLst>
                  <a:outerShdw blurRad="38100" dist="38100" dir="2700000" algn="tl">
                    <a:srgbClr val="000000">
                      <a:alpha val="43137"/>
                    </a:srgbClr>
                  </a:outerShdw>
                </a:effectLst>
              </a:rPr>
              <a:t>Direktorinnen der </a:t>
            </a:r>
            <a:r>
              <a:rPr lang="de-DE" sz="1600" dirty="0">
                <a:effectLst>
                  <a:outerShdw blurRad="38100" dist="38100" dir="2700000" algn="tl">
                    <a:srgbClr val="000000">
                      <a:alpha val="43137"/>
                    </a:srgbClr>
                  </a:outerShdw>
                </a:effectLst>
              </a:rPr>
              <a:t>Amtsgerichte legen die Übersicht bis zum 15. Februar eines jeden Jahres dem </a:t>
            </a:r>
            <a:r>
              <a:rPr lang="de-DE" sz="1600" dirty="0" smtClean="0">
                <a:effectLst>
                  <a:outerShdw blurRad="38100" dist="38100" dir="2700000" algn="tl">
                    <a:srgbClr val="000000">
                      <a:alpha val="43137"/>
                    </a:srgbClr>
                  </a:outerShdw>
                </a:effectLst>
              </a:rPr>
              <a:t>Präsidenten oder </a:t>
            </a:r>
            <a:r>
              <a:rPr lang="de-DE" sz="1600" dirty="0">
                <a:effectLst>
                  <a:outerShdw blurRad="38100" dist="38100" dir="2700000" algn="tl">
                    <a:srgbClr val="000000">
                      <a:alpha val="43137"/>
                    </a:srgbClr>
                  </a:outerShdw>
                </a:effectLst>
              </a:rPr>
              <a:t>der Präsidentin des Landgerichts vor.</a:t>
            </a:r>
          </a:p>
          <a:p>
            <a:r>
              <a:rPr lang="de-DE" sz="1600" dirty="0">
                <a:effectLst>
                  <a:outerShdw blurRad="38100" dist="38100" dir="2700000" algn="tl">
                    <a:srgbClr val="000000">
                      <a:alpha val="43137"/>
                    </a:srgbClr>
                  </a:outerShdw>
                </a:effectLst>
              </a:rPr>
              <a:t>10.1.3 Der Präsident oder die Präsidentin des Landgerichts lässt für seinen oder ihren Bezirk die</a:t>
            </a:r>
          </a:p>
          <a:p>
            <a:r>
              <a:rPr lang="de-DE" sz="1600" dirty="0">
                <a:effectLst>
                  <a:outerShdw blurRad="38100" dist="38100" dir="2700000" algn="tl">
                    <a:srgbClr val="000000">
                      <a:alpha val="43137"/>
                    </a:srgbClr>
                  </a:outerShdw>
                </a:effectLst>
              </a:rPr>
              <a:t>Übersichten in gleicher Weise zusammenstellen.</a:t>
            </a:r>
          </a:p>
          <a:p>
            <a:r>
              <a:rPr lang="de-DE" sz="1600" dirty="0">
                <a:effectLst>
                  <a:outerShdw blurRad="38100" dist="38100" dir="2700000" algn="tl">
                    <a:srgbClr val="000000">
                      <a:alpha val="43137"/>
                    </a:srgbClr>
                  </a:outerShdw>
                </a:effectLst>
              </a:rPr>
              <a:t>10.1.4 Die Präsidenten oder Präsidentinnen der Landgerichte reichen die erstellten Übersichten</a:t>
            </a:r>
          </a:p>
          <a:p>
            <a:r>
              <a:rPr lang="de-DE" sz="1600" dirty="0">
                <a:effectLst>
                  <a:outerShdw blurRad="38100" dist="38100" dir="2700000" algn="tl">
                    <a:srgbClr val="000000">
                      <a:alpha val="43137"/>
                    </a:srgbClr>
                  </a:outerShdw>
                </a:effectLst>
              </a:rPr>
              <a:t>bis zum 1. März eines jeden Jahres bei dem Präsidenten oder der Präsidentin des Oberlandesgerichts</a:t>
            </a:r>
          </a:p>
          <a:p>
            <a:r>
              <a:rPr lang="de-DE" sz="1600" dirty="0">
                <a:effectLst>
                  <a:outerShdw blurRad="38100" dist="38100" dir="2700000" algn="tl">
                    <a:srgbClr val="000000">
                      <a:alpha val="43137"/>
                    </a:srgbClr>
                  </a:outerShdw>
                </a:effectLst>
              </a:rPr>
              <a:t>ein, der oder die dem Justizministerium eine Gesamtübersicht bis zum 31.</a:t>
            </a:r>
          </a:p>
          <a:p>
            <a:r>
              <a:rPr lang="de-DE" sz="1600" dirty="0">
                <a:effectLst>
                  <a:outerShdw blurRad="38100" dist="38100" dir="2700000" algn="tl">
                    <a:srgbClr val="000000">
                      <a:alpha val="43137"/>
                    </a:srgbClr>
                  </a:outerShdw>
                </a:effectLst>
              </a:rPr>
              <a:t>März vorlegt.</a:t>
            </a:r>
            <a:endParaRPr lang="de-DE" sz="1600" dirty="0" smtClean="0">
              <a:solidFill>
                <a:srgbClr val="92D050"/>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fld id="{F82CC617-EC87-4E06-B92D-8D8AF591DFB6}" type="slidenum">
              <a:rPr lang="de-DE" smtClean="0"/>
              <a:t>43</a:t>
            </a:fld>
            <a:endParaRPr lang="de-DE"/>
          </a:p>
        </p:txBody>
      </p:sp>
      <p:sp>
        <p:nvSpPr>
          <p:cNvPr id="9" name="Untertitel 2"/>
          <p:cNvSpPr>
            <a:spLocks noGrp="1"/>
          </p:cNvSpPr>
          <p:nvPr>
            <p:ph type="subTitle" idx="1"/>
          </p:nvPr>
        </p:nvSpPr>
        <p:spPr>
          <a:xfrm>
            <a:off x="1942755" y="158697"/>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942755" y="6169709"/>
            <a:ext cx="9976718" cy="369332"/>
          </a:xfrm>
          <a:prstGeom prst="rect">
            <a:avLst/>
          </a:prstGeom>
          <a:noFill/>
        </p:spPr>
        <p:txBody>
          <a:bodyPr wrap="square" rtlCol="0">
            <a:spAutoFit/>
          </a:bodyPr>
          <a:lstStyle/>
          <a:p>
            <a:r>
              <a:rPr lang="de-DE" b="1" dirty="0" smtClean="0"/>
              <a:t>*</a:t>
            </a:r>
            <a:r>
              <a:rPr lang="de-DE" i="1" dirty="0" smtClean="0">
                <a:effectLst>
                  <a:outerShdw blurRad="38100" dist="38100" dir="2700000" algn="tl">
                    <a:srgbClr val="000000">
                      <a:alpha val="43137"/>
                    </a:srgbClr>
                  </a:outerShdw>
                </a:effectLst>
              </a:rPr>
              <a:t>Fristnennung wegen gesetzlicher Normierung entbehrlich (§ 10 Abs. 1 </a:t>
            </a:r>
            <a:r>
              <a:rPr lang="de-DE" i="1" dirty="0" err="1" smtClean="0">
                <a:effectLst>
                  <a:outerShdw blurRad="38100" dist="38100" dir="2700000" algn="tl">
                    <a:srgbClr val="000000">
                      <a:alpha val="43137"/>
                    </a:srgbClr>
                  </a:outerShdw>
                </a:effectLst>
              </a:rPr>
              <a:t>SchStG</a:t>
            </a:r>
            <a:r>
              <a:rPr lang="de-DE" i="1" dirty="0" smtClean="0">
                <a:effectLst>
                  <a:outerShdw blurRad="38100" dist="38100" dir="2700000" algn="tl">
                    <a:srgbClr val="000000">
                      <a:alpha val="43137"/>
                    </a:srgbClr>
                  </a:outerShdw>
                </a:effectLst>
              </a:rPr>
              <a:t> M-V neu)</a:t>
            </a:r>
          </a:p>
        </p:txBody>
      </p:sp>
    </p:spTree>
    <p:extLst>
      <p:ext uri="{BB962C8B-B14F-4D97-AF65-F5344CB8AC3E}">
        <p14:creationId xmlns:p14="http://schemas.microsoft.com/office/powerpoint/2010/main" val="36631898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492875"/>
            <a:ext cx="7619999" cy="365125"/>
          </a:xfrm>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839559" y="1510548"/>
            <a:ext cx="10352441" cy="3600986"/>
          </a:xfrm>
          <a:prstGeom prst="rect">
            <a:avLst/>
          </a:prstGeom>
          <a:noFill/>
        </p:spPr>
        <p:txBody>
          <a:bodyPr wrap="square" rtlCol="0">
            <a:spAutoFit/>
          </a:bodyPr>
          <a:lstStyle/>
          <a:p>
            <a:r>
              <a:rPr lang="de-DE" b="1" dirty="0" smtClean="0"/>
              <a:t>Ziffer 10 VV </a:t>
            </a:r>
            <a:r>
              <a:rPr lang="de-DE" b="1" dirty="0" err="1" smtClean="0"/>
              <a:t>SchStG</a:t>
            </a:r>
            <a:r>
              <a:rPr lang="de-DE" b="1" dirty="0" smtClean="0"/>
              <a:t> M-V</a:t>
            </a:r>
            <a:endParaRPr lang="de-DE" b="1" dirty="0"/>
          </a:p>
          <a:p>
            <a:r>
              <a:rPr lang="de-DE" b="1" dirty="0" smtClean="0"/>
              <a:t>Geschäftsunterlagen der Geschäftsstelle</a:t>
            </a:r>
            <a:endParaRPr lang="de-DE" b="1" dirty="0"/>
          </a:p>
          <a:p>
            <a:r>
              <a:rPr lang="de-DE" sz="1600" dirty="0" smtClean="0">
                <a:effectLst>
                  <a:outerShdw blurRad="38100" dist="38100" dir="2700000" algn="tl">
                    <a:srgbClr val="000000">
                      <a:alpha val="43137"/>
                    </a:srgbClr>
                  </a:outerShdw>
                </a:effectLst>
              </a:rPr>
              <a:t>10.2 </a:t>
            </a:r>
            <a:r>
              <a:rPr lang="de-DE" sz="1600" dirty="0">
                <a:effectLst>
                  <a:outerShdw blurRad="38100" dist="38100" dir="2700000" algn="tl">
                    <a:srgbClr val="000000">
                      <a:alpha val="43137"/>
                    </a:srgbClr>
                  </a:outerShdw>
                </a:effectLst>
              </a:rPr>
              <a:t>Amtliche Bücher und Schriftgut</a:t>
            </a:r>
          </a:p>
          <a:p>
            <a:r>
              <a:rPr lang="de-DE" sz="1600" dirty="0">
                <a:effectLst>
                  <a:outerShdw blurRad="38100" dist="38100" dir="2700000" algn="tl">
                    <a:srgbClr val="000000">
                      <a:alpha val="43137"/>
                    </a:srgbClr>
                  </a:outerShdw>
                </a:effectLst>
              </a:rPr>
              <a:t>10.2.1 Das Protokollbuch und das Kassenbuch sollen dauerhaft gebunden sein. Anstelle </a:t>
            </a:r>
            <a:r>
              <a:rPr lang="de-DE" sz="1600" dirty="0" smtClean="0">
                <a:effectLst>
                  <a:outerShdw blurRad="38100" dist="38100" dir="2700000" algn="tl">
                    <a:srgbClr val="000000">
                      <a:alpha val="43137"/>
                    </a:srgbClr>
                  </a:outerShdw>
                </a:effectLst>
              </a:rPr>
              <a:t>eines dauer-haft </a:t>
            </a:r>
            <a:r>
              <a:rPr lang="de-DE" sz="1600" dirty="0">
                <a:effectLst>
                  <a:outerShdw blurRad="38100" dist="38100" dir="2700000" algn="tl">
                    <a:srgbClr val="000000">
                      <a:alpha val="43137"/>
                    </a:srgbClr>
                  </a:outerShdw>
                </a:effectLst>
              </a:rPr>
              <a:t>gebundenen Buches darf </a:t>
            </a:r>
            <a:r>
              <a:rPr lang="de-DE" sz="1600" dirty="0">
                <a:solidFill>
                  <a:srgbClr val="92D050"/>
                </a:solidFill>
                <a:effectLst>
                  <a:outerShdw blurRad="38100" dist="38100" dir="2700000" algn="tl">
                    <a:srgbClr val="000000">
                      <a:alpha val="43137"/>
                    </a:srgbClr>
                  </a:outerShdw>
                </a:effectLst>
              </a:rPr>
              <a:t>die Schiedsperson auch ein Buch benutzen, bei </a:t>
            </a:r>
            <a:r>
              <a:rPr lang="de-DE" sz="1600" dirty="0" smtClean="0">
                <a:solidFill>
                  <a:srgbClr val="92D050"/>
                </a:solidFill>
                <a:effectLst>
                  <a:outerShdw blurRad="38100" dist="38100" dir="2700000" algn="tl">
                    <a:srgbClr val="000000">
                      <a:alpha val="43137"/>
                    </a:srgbClr>
                  </a:outerShdw>
                </a:effectLst>
              </a:rPr>
              <a:t>dem die </a:t>
            </a:r>
            <a:r>
              <a:rPr lang="de-DE" sz="1600" dirty="0">
                <a:solidFill>
                  <a:srgbClr val="92D050"/>
                </a:solidFill>
                <a:effectLst>
                  <a:outerShdw blurRad="38100" dist="38100" dir="2700000" algn="tl">
                    <a:srgbClr val="000000">
                      <a:alpha val="43137"/>
                    </a:srgbClr>
                  </a:outerShdw>
                </a:effectLst>
              </a:rPr>
              <a:t>einzelnen Blätter mittels einer technischen Vorrichtung herausgenommen </a:t>
            </a:r>
            <a:r>
              <a:rPr lang="de-DE" sz="1600" dirty="0" smtClean="0">
                <a:solidFill>
                  <a:srgbClr val="92D050"/>
                </a:solidFill>
                <a:effectLst>
                  <a:outerShdw blurRad="38100" dist="38100" dir="2700000" algn="tl">
                    <a:srgbClr val="000000">
                      <a:alpha val="43137"/>
                    </a:srgbClr>
                  </a:outerShdw>
                </a:effectLst>
              </a:rPr>
              <a:t>werden können </a:t>
            </a:r>
            <a:r>
              <a:rPr lang="de-DE" sz="1600" dirty="0">
                <a:solidFill>
                  <a:srgbClr val="92D050"/>
                </a:solidFill>
                <a:effectLst>
                  <a:outerShdw blurRad="38100" dist="38100" dir="2700000" algn="tl">
                    <a:srgbClr val="000000">
                      <a:alpha val="43137"/>
                    </a:srgbClr>
                  </a:outerShdw>
                </a:effectLst>
              </a:rPr>
              <a:t>(Loseblattbuch</a:t>
            </a:r>
            <a:r>
              <a:rPr lang="de-DE" sz="1600" dirty="0" smtClean="0">
                <a:solidFill>
                  <a:srgbClr val="92D050"/>
                </a:solidFill>
                <a:effectLst>
                  <a:outerShdw blurRad="38100" dist="38100" dir="2700000" algn="tl">
                    <a:srgbClr val="000000">
                      <a:alpha val="43137"/>
                    </a:srgbClr>
                  </a:outerShdw>
                </a:effectLst>
              </a:rPr>
              <a:t>)*</a:t>
            </a:r>
            <a:r>
              <a:rPr lang="de-DE" sz="1600" dirty="0" smtClean="0">
                <a:effectLst>
                  <a:outerShdw blurRad="38100" dist="38100" dir="2700000" algn="tl">
                    <a:srgbClr val="000000">
                      <a:alpha val="43137"/>
                    </a:srgbClr>
                  </a:outerShdw>
                </a:effectLst>
              </a:rPr>
              <a:t>. </a:t>
            </a:r>
            <a:r>
              <a:rPr lang="de-DE" sz="1600" dirty="0">
                <a:effectLst>
                  <a:outerShdw blurRad="38100" dist="38100" dir="2700000" algn="tl">
                    <a:srgbClr val="000000">
                      <a:alpha val="43137"/>
                    </a:srgbClr>
                  </a:outerShdw>
                </a:effectLst>
              </a:rPr>
              <a:t>Die einzelnen Blätter sind fortlaufend mit Seitenzahlen zu versehen</a:t>
            </a:r>
            <a:r>
              <a:rPr lang="de-DE" sz="1600" dirty="0" smtClean="0">
                <a:effectLst>
                  <a:outerShdw blurRad="38100" dist="38100" dir="2700000" algn="tl">
                    <a:srgbClr val="000000">
                      <a:alpha val="43137"/>
                    </a:srgbClr>
                  </a:outerShdw>
                </a:effectLst>
              </a:rPr>
              <a:t>. Ein </a:t>
            </a:r>
            <a:r>
              <a:rPr lang="de-DE" sz="1600" dirty="0">
                <a:effectLst>
                  <a:outerShdw blurRad="38100" dist="38100" dir="2700000" algn="tl">
                    <a:srgbClr val="000000">
                      <a:alpha val="43137"/>
                    </a:srgbClr>
                  </a:outerShdw>
                </a:effectLst>
              </a:rPr>
              <a:t>dauerhaft gebundenes </a:t>
            </a:r>
            <a:r>
              <a:rPr lang="de-DE" sz="1600" dirty="0" smtClean="0">
                <a:effectLst>
                  <a:outerShdw blurRad="38100" dist="38100" dir="2700000" algn="tl">
                    <a:srgbClr val="000000">
                      <a:alpha val="43137"/>
                    </a:srgbClr>
                  </a:outerShdw>
                </a:effectLst>
              </a:rPr>
              <a:t>Protokoll-buch </a:t>
            </a:r>
            <a:r>
              <a:rPr lang="de-DE" sz="1600" dirty="0">
                <a:effectLst>
                  <a:outerShdw blurRad="38100" dist="38100" dir="2700000" algn="tl">
                    <a:srgbClr val="000000">
                      <a:alpha val="43137"/>
                    </a:srgbClr>
                  </a:outerShdw>
                </a:effectLst>
              </a:rPr>
              <a:t>ist durch ein Loseblattprotokollbuch </a:t>
            </a:r>
            <a:r>
              <a:rPr lang="de-DE" sz="1600" dirty="0" smtClean="0">
                <a:effectLst>
                  <a:outerShdw blurRad="38100" dist="38100" dir="2700000" algn="tl">
                    <a:srgbClr val="000000">
                      <a:alpha val="43137"/>
                    </a:srgbClr>
                  </a:outerShdw>
                </a:effectLst>
              </a:rPr>
              <a:t>zu ergänzen</a:t>
            </a:r>
            <a:r>
              <a:rPr lang="de-DE" sz="1600" dirty="0">
                <a:effectLst>
                  <a:outerShdw blurRad="38100" dist="38100" dir="2700000" algn="tl">
                    <a:srgbClr val="000000">
                      <a:alpha val="43137"/>
                    </a:srgbClr>
                  </a:outerShdw>
                </a:effectLst>
              </a:rPr>
              <a:t>, wenn vorgelegte Vollmachtsurkunden als Anlage zum Protokoll zu </a:t>
            </a:r>
            <a:r>
              <a:rPr lang="de-DE" sz="1600" dirty="0" smtClean="0">
                <a:effectLst>
                  <a:outerShdw blurRad="38100" dist="38100" dir="2700000" algn="tl">
                    <a:srgbClr val="000000">
                      <a:alpha val="43137"/>
                    </a:srgbClr>
                  </a:outerShdw>
                </a:effectLst>
              </a:rPr>
              <a:t>nehmen (§ </a:t>
            </a:r>
            <a:r>
              <a:rPr lang="de-DE" sz="1600" dirty="0">
                <a:effectLst>
                  <a:outerShdw blurRad="38100" dist="38100" dir="2700000" algn="tl">
                    <a:srgbClr val="000000">
                      <a:alpha val="43137"/>
                    </a:srgbClr>
                  </a:outerShdw>
                </a:effectLst>
              </a:rPr>
              <a:t>31 Absatz 4 des Schiedsstellen- und Schlichtungsgesetzes) sind. </a:t>
            </a:r>
            <a:r>
              <a:rPr lang="de-DE" sz="1600" dirty="0">
                <a:solidFill>
                  <a:srgbClr val="92D050"/>
                </a:solidFill>
                <a:effectLst>
                  <a:outerShdw blurRad="38100" dist="38100" dir="2700000" algn="tl">
                    <a:srgbClr val="000000">
                      <a:alpha val="43137"/>
                    </a:srgbClr>
                  </a:outerShdw>
                </a:effectLst>
              </a:rPr>
              <a:t>Die im Original </a:t>
            </a:r>
            <a:r>
              <a:rPr lang="de-DE" sz="1600" dirty="0" smtClean="0">
                <a:solidFill>
                  <a:srgbClr val="92D050"/>
                </a:solidFill>
                <a:effectLst>
                  <a:outerShdw blurRad="38100" dist="38100" dir="2700000" algn="tl">
                    <a:srgbClr val="000000">
                      <a:alpha val="43137"/>
                    </a:srgbClr>
                  </a:outerShdw>
                </a:effectLst>
              </a:rPr>
              <a:t>vorgelegte Vorsorgevollmacht </a:t>
            </a:r>
            <a:r>
              <a:rPr lang="de-DE" sz="1600" dirty="0">
                <a:solidFill>
                  <a:srgbClr val="92D050"/>
                </a:solidFill>
                <a:effectLst>
                  <a:outerShdw blurRad="38100" dist="38100" dir="2700000" algn="tl">
                    <a:srgbClr val="000000">
                      <a:alpha val="43137"/>
                    </a:srgbClr>
                  </a:outerShdw>
                </a:effectLst>
              </a:rPr>
              <a:t>ist nur in Kopie als Anlage zum Protokoll zu </a:t>
            </a:r>
            <a:r>
              <a:rPr lang="de-DE" sz="1600" dirty="0" smtClean="0">
                <a:solidFill>
                  <a:srgbClr val="92D050"/>
                </a:solidFill>
                <a:effectLst>
                  <a:outerShdw blurRad="38100" dist="38100" dir="2700000" algn="tl">
                    <a:srgbClr val="000000">
                      <a:alpha val="43137"/>
                    </a:srgbClr>
                  </a:outerShdw>
                </a:effectLst>
              </a:rPr>
              <a:t>nehmen*</a:t>
            </a:r>
            <a:r>
              <a:rPr lang="de-DE" sz="1600" dirty="0" smtClean="0">
                <a:effectLst>
                  <a:outerShdw blurRad="38100" dist="38100" dir="2700000" algn="tl">
                    <a:srgbClr val="000000">
                      <a:alpha val="43137"/>
                    </a:srgbClr>
                  </a:outerShdw>
                </a:effectLst>
              </a:rPr>
              <a:t>. </a:t>
            </a:r>
            <a:r>
              <a:rPr lang="de-DE" sz="1600" dirty="0">
                <a:effectLst>
                  <a:outerShdw blurRad="38100" dist="38100" dir="2700000" algn="tl">
                    <a:srgbClr val="000000">
                      <a:alpha val="43137"/>
                    </a:srgbClr>
                  </a:outerShdw>
                </a:effectLst>
              </a:rPr>
              <a:t>Im </a:t>
            </a:r>
            <a:r>
              <a:rPr lang="de-DE" sz="1600" dirty="0" smtClean="0">
                <a:effectLst>
                  <a:outerShdw blurRad="38100" dist="38100" dir="2700000" algn="tl">
                    <a:srgbClr val="000000">
                      <a:alpha val="43137"/>
                    </a:srgbClr>
                  </a:outerShdw>
                </a:effectLst>
              </a:rPr>
              <a:t>dauerhaft gebundenen </a:t>
            </a:r>
            <a:r>
              <a:rPr lang="de-DE" sz="1600" dirty="0">
                <a:effectLst>
                  <a:outerShdw blurRad="38100" dist="38100" dir="2700000" algn="tl">
                    <a:srgbClr val="000000">
                      <a:alpha val="43137"/>
                    </a:srgbClr>
                  </a:outerShdw>
                </a:effectLst>
              </a:rPr>
              <a:t>Protokollbuch ist an entsprechender Stelle ein Hinweis darauf aufzunehmen.</a:t>
            </a:r>
          </a:p>
          <a:p>
            <a:r>
              <a:rPr lang="de-DE" sz="1600" dirty="0" smtClean="0">
                <a:effectLst>
                  <a:outerShdw blurRad="38100" dist="38100" dir="2700000" algn="tl">
                    <a:srgbClr val="000000">
                      <a:alpha val="43137"/>
                    </a:srgbClr>
                  </a:outerShdw>
                </a:effectLst>
              </a:rPr>
              <a:t>10.2.2 </a:t>
            </a:r>
            <a:r>
              <a:rPr lang="de-DE" sz="1600" dirty="0">
                <a:effectLst>
                  <a:outerShdw blurRad="38100" dist="38100" dir="2700000" algn="tl">
                    <a:srgbClr val="000000">
                      <a:alpha val="43137"/>
                    </a:srgbClr>
                  </a:outerShdw>
                </a:effectLst>
              </a:rPr>
              <a:t>Die Bücher beschafft die Gemeinde, in der die Schiedsstelle ihren Sitz hat. Auf </a:t>
            </a:r>
            <a:r>
              <a:rPr lang="de-DE" sz="1600" dirty="0" smtClean="0">
                <a:effectLst>
                  <a:outerShdw blurRad="38100" dist="38100" dir="2700000" algn="tl">
                    <a:srgbClr val="000000">
                      <a:alpha val="43137"/>
                    </a:srgbClr>
                  </a:outerShdw>
                </a:effectLst>
              </a:rPr>
              <a:t>einem Vorblatt </a:t>
            </a:r>
            <a:r>
              <a:rPr lang="de-DE" sz="1600" dirty="0">
                <a:effectLst>
                  <a:outerShdw blurRad="38100" dist="38100" dir="2700000" algn="tl">
                    <a:srgbClr val="000000">
                      <a:alpha val="43137"/>
                    </a:srgbClr>
                  </a:outerShdw>
                </a:effectLst>
              </a:rPr>
              <a:t>der Bücher sind die Schiedsstelle, für die das Buch bestimmt ist, </a:t>
            </a:r>
            <a:r>
              <a:rPr lang="de-DE" sz="1600" dirty="0">
                <a:solidFill>
                  <a:srgbClr val="92D050"/>
                </a:solidFill>
                <a:effectLst>
                  <a:outerShdw blurRad="38100" dist="38100" dir="2700000" algn="tl">
                    <a:srgbClr val="000000">
                      <a:alpha val="43137"/>
                    </a:srgbClr>
                  </a:outerShdw>
                </a:effectLst>
              </a:rPr>
              <a:t>sowie </a:t>
            </a:r>
            <a:r>
              <a:rPr lang="de-DE" sz="1600" dirty="0" smtClean="0">
                <a:solidFill>
                  <a:srgbClr val="92D050"/>
                </a:solidFill>
                <a:effectLst>
                  <a:outerShdw blurRad="38100" dist="38100" dir="2700000" algn="tl">
                    <a:srgbClr val="000000">
                      <a:alpha val="43137"/>
                    </a:srgbClr>
                  </a:outerShdw>
                </a:effectLst>
              </a:rPr>
              <a:t>die Schiedsperson</a:t>
            </a:r>
            <a:r>
              <a:rPr lang="de-DE" sz="1600" dirty="0">
                <a:solidFill>
                  <a:srgbClr val="92D050"/>
                </a:solidFill>
                <a:effectLst>
                  <a:outerShdw blurRad="38100" dist="38100" dir="2700000" algn="tl">
                    <a:srgbClr val="000000">
                      <a:alpha val="43137"/>
                    </a:srgbClr>
                  </a:outerShdw>
                </a:effectLst>
              </a:rPr>
              <a:t>, der die Bücher zum Gebrauch übergeben werden</a:t>
            </a:r>
            <a:r>
              <a:rPr lang="de-DE" sz="1600" dirty="0" smtClean="0">
                <a:solidFill>
                  <a:srgbClr val="92D050"/>
                </a:solidFill>
                <a:effectLst>
                  <a:outerShdw blurRad="38100" dist="38100" dir="2700000" algn="tl">
                    <a:srgbClr val="000000">
                      <a:alpha val="43137"/>
                    </a:srgbClr>
                  </a:outerShdw>
                </a:effectLst>
              </a:rPr>
              <a:t>,*** </a:t>
            </a:r>
            <a:r>
              <a:rPr lang="de-DE" sz="1600" dirty="0">
                <a:effectLst>
                  <a:outerShdw blurRad="38100" dist="38100" dir="2700000" algn="tl">
                    <a:srgbClr val="000000">
                      <a:alpha val="43137"/>
                    </a:srgbClr>
                  </a:outerShdw>
                </a:effectLst>
              </a:rPr>
              <a:t>zu bezeichnen</a:t>
            </a:r>
            <a:r>
              <a:rPr lang="de-DE" sz="1600" dirty="0" smtClean="0">
                <a:effectLst>
                  <a:outerShdw blurRad="38100" dist="38100" dir="2700000" algn="tl">
                    <a:srgbClr val="000000">
                      <a:alpha val="43137"/>
                    </a:srgbClr>
                  </a:outerShdw>
                </a:effectLst>
              </a:rPr>
              <a:t>.</a:t>
            </a:r>
            <a:endParaRPr lang="de-DE" sz="1600" dirty="0">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fld id="{F82CC617-EC87-4E06-B92D-8D8AF591DFB6}" type="slidenum">
              <a:rPr lang="de-DE" smtClean="0"/>
              <a:t>44</a:t>
            </a:fld>
            <a:endParaRPr lang="de-DE"/>
          </a:p>
        </p:txBody>
      </p:sp>
      <p:sp>
        <p:nvSpPr>
          <p:cNvPr id="9" name="Untertitel 2"/>
          <p:cNvSpPr>
            <a:spLocks noGrp="1"/>
          </p:cNvSpPr>
          <p:nvPr>
            <p:ph type="subTitle" idx="1"/>
          </p:nvPr>
        </p:nvSpPr>
        <p:spPr>
          <a:xfrm>
            <a:off x="1942755" y="158697"/>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942755" y="5429377"/>
            <a:ext cx="9976718" cy="923330"/>
          </a:xfrm>
          <a:prstGeom prst="rect">
            <a:avLst/>
          </a:prstGeom>
          <a:noFill/>
        </p:spPr>
        <p:txBody>
          <a:bodyPr wrap="square" rtlCol="0">
            <a:spAutoFit/>
          </a:bodyPr>
          <a:lstStyle/>
          <a:p>
            <a:r>
              <a:rPr lang="de-DE" b="1" dirty="0" smtClean="0"/>
              <a:t>*</a:t>
            </a:r>
            <a:r>
              <a:rPr lang="de-DE" i="1" dirty="0" smtClean="0">
                <a:effectLst>
                  <a:outerShdw blurRad="38100" dist="38100" dir="2700000" algn="tl">
                    <a:srgbClr val="000000">
                      <a:alpha val="43137"/>
                    </a:srgbClr>
                  </a:outerShdw>
                </a:effectLst>
              </a:rPr>
              <a:t>Definition „Loseblattbuch“</a:t>
            </a:r>
          </a:p>
          <a:p>
            <a:r>
              <a:rPr lang="de-DE" i="1" dirty="0" smtClean="0">
                <a:effectLst>
                  <a:outerShdw blurRad="38100" dist="38100" dir="2700000" algn="tl">
                    <a:srgbClr val="000000">
                      <a:alpha val="43137"/>
                    </a:srgbClr>
                  </a:outerShdw>
                </a:effectLst>
              </a:rPr>
              <a:t>**Sonderregelung zur Vorsorgevollmacht</a:t>
            </a:r>
          </a:p>
          <a:p>
            <a:r>
              <a:rPr lang="de-DE" i="1" dirty="0" smtClean="0">
                <a:effectLst>
                  <a:outerShdw blurRad="38100" dist="38100" dir="2700000" algn="tl">
                    <a:srgbClr val="000000">
                      <a:alpha val="43137"/>
                    </a:srgbClr>
                  </a:outerShdw>
                </a:effectLst>
              </a:rPr>
              <a:t>*** Personalisierung der Unterlagen</a:t>
            </a:r>
          </a:p>
        </p:txBody>
      </p:sp>
    </p:spTree>
    <p:extLst>
      <p:ext uri="{BB962C8B-B14F-4D97-AF65-F5344CB8AC3E}">
        <p14:creationId xmlns:p14="http://schemas.microsoft.com/office/powerpoint/2010/main" val="20554515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492875"/>
            <a:ext cx="7619999" cy="365125"/>
          </a:xfrm>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839559" y="1434435"/>
            <a:ext cx="10352441" cy="4339650"/>
          </a:xfrm>
          <a:prstGeom prst="rect">
            <a:avLst/>
          </a:prstGeom>
          <a:noFill/>
        </p:spPr>
        <p:txBody>
          <a:bodyPr wrap="square" rtlCol="0">
            <a:spAutoFit/>
          </a:bodyPr>
          <a:lstStyle/>
          <a:p>
            <a:r>
              <a:rPr lang="de-DE" b="1" dirty="0" smtClean="0"/>
              <a:t>Ziffer 10 VV </a:t>
            </a:r>
            <a:r>
              <a:rPr lang="de-DE" b="1" dirty="0" err="1" smtClean="0"/>
              <a:t>SchStG</a:t>
            </a:r>
            <a:r>
              <a:rPr lang="de-DE" b="1" dirty="0" smtClean="0"/>
              <a:t> M-V</a:t>
            </a:r>
            <a:endParaRPr lang="de-DE" b="1" dirty="0"/>
          </a:p>
          <a:p>
            <a:r>
              <a:rPr lang="de-DE" b="1" dirty="0" smtClean="0"/>
              <a:t>Geschäftsunterlagen der Geschäftsstelle</a:t>
            </a:r>
            <a:endParaRPr lang="de-DE" b="1" dirty="0"/>
          </a:p>
          <a:p>
            <a:r>
              <a:rPr lang="de-DE" sz="1600" dirty="0" smtClean="0">
                <a:effectLst>
                  <a:outerShdw blurRad="38100" dist="38100" dir="2700000" algn="tl">
                    <a:srgbClr val="000000">
                      <a:alpha val="43137"/>
                    </a:srgbClr>
                  </a:outerShdw>
                </a:effectLst>
              </a:rPr>
              <a:t>10.2 </a:t>
            </a:r>
            <a:r>
              <a:rPr lang="de-DE" sz="1600" dirty="0">
                <a:effectLst>
                  <a:outerShdw blurRad="38100" dist="38100" dir="2700000" algn="tl">
                    <a:srgbClr val="000000">
                      <a:alpha val="43137"/>
                    </a:srgbClr>
                  </a:outerShdw>
                </a:effectLst>
              </a:rPr>
              <a:t>Amtliche Bücher und Schriftgut</a:t>
            </a:r>
          </a:p>
          <a:p>
            <a:r>
              <a:rPr lang="de-DE" sz="1600" dirty="0" smtClean="0">
                <a:effectLst>
                  <a:outerShdw blurRad="38100" dist="38100" dir="2700000" algn="tl">
                    <a:srgbClr val="000000">
                      <a:alpha val="43137"/>
                    </a:srgbClr>
                  </a:outerShdw>
                </a:effectLst>
              </a:rPr>
              <a:t>10.2.3 </a:t>
            </a:r>
            <a:r>
              <a:rPr lang="de-DE" sz="1600" dirty="0">
                <a:effectLst>
                  <a:outerShdw blurRad="38100" dist="38100" dir="2700000" algn="tl">
                    <a:srgbClr val="000000">
                      <a:alpha val="43137"/>
                    </a:srgbClr>
                  </a:outerShdw>
                </a:effectLst>
              </a:rPr>
              <a:t>Die Schiedsperson hat die amtlichen Bücher sorgfältig zu führen und sicher aufzubewahren</a:t>
            </a:r>
            <a:r>
              <a:rPr lang="de-DE" sz="1600" dirty="0" smtClean="0">
                <a:effectLst>
                  <a:outerShdw blurRad="38100" dist="38100" dir="2700000" algn="tl">
                    <a:srgbClr val="000000">
                      <a:alpha val="43137"/>
                    </a:srgbClr>
                  </a:outerShdw>
                </a:effectLst>
              </a:rPr>
              <a:t>. </a:t>
            </a:r>
            <a:r>
              <a:rPr lang="de-DE" sz="1600" dirty="0" smtClean="0">
                <a:solidFill>
                  <a:srgbClr val="92D050"/>
                </a:solidFill>
                <a:effectLst>
                  <a:outerShdw blurRad="38100" dist="38100" dir="2700000" algn="tl">
                    <a:srgbClr val="000000">
                      <a:alpha val="43137"/>
                    </a:srgbClr>
                  </a:outerShdw>
                </a:effectLst>
              </a:rPr>
              <a:t>Bei </a:t>
            </a:r>
            <a:r>
              <a:rPr lang="de-DE" sz="1600" dirty="0">
                <a:solidFill>
                  <a:srgbClr val="92D050"/>
                </a:solidFill>
                <a:effectLst>
                  <a:outerShdw blurRad="38100" dist="38100" dir="2700000" algn="tl">
                    <a:srgbClr val="000000">
                      <a:alpha val="43137"/>
                    </a:srgbClr>
                  </a:outerShdw>
                </a:effectLst>
              </a:rPr>
              <a:t>Verwendung eines Loseblattprotokollbuches ist jedes erstellte Protokoll mit </a:t>
            </a:r>
            <a:r>
              <a:rPr lang="de-DE" sz="1600" dirty="0" smtClean="0">
                <a:solidFill>
                  <a:srgbClr val="92D050"/>
                </a:solidFill>
                <a:effectLst>
                  <a:outerShdw blurRad="38100" dist="38100" dir="2700000" algn="tl">
                    <a:srgbClr val="000000">
                      <a:alpha val="43137"/>
                    </a:srgbClr>
                  </a:outerShdw>
                </a:effectLst>
              </a:rPr>
              <a:t>den entsprechenden </a:t>
            </a:r>
            <a:r>
              <a:rPr lang="de-DE" sz="1600" dirty="0" err="1" smtClean="0">
                <a:solidFill>
                  <a:srgbClr val="92D050"/>
                </a:solidFill>
                <a:effectLst>
                  <a:outerShdw blurRad="38100" dist="38100" dir="2700000" algn="tl">
                    <a:srgbClr val="000000">
                      <a:alpha val="43137"/>
                    </a:srgbClr>
                  </a:outerShdw>
                </a:effectLst>
              </a:rPr>
              <a:t>Anla</a:t>
            </a:r>
            <a:r>
              <a:rPr lang="de-DE" sz="1600" dirty="0" smtClean="0">
                <a:solidFill>
                  <a:srgbClr val="92D050"/>
                </a:solidFill>
                <a:effectLst>
                  <a:outerShdw blurRad="38100" dist="38100" dir="2700000" algn="tl">
                    <a:srgbClr val="000000">
                      <a:alpha val="43137"/>
                    </a:srgbClr>
                  </a:outerShdw>
                </a:effectLst>
              </a:rPr>
              <a:t>-gen </a:t>
            </a:r>
            <a:r>
              <a:rPr lang="de-DE" sz="1600" dirty="0">
                <a:solidFill>
                  <a:srgbClr val="92D050"/>
                </a:solidFill>
                <a:effectLst>
                  <a:outerShdw blurRad="38100" dist="38100" dir="2700000" algn="tl">
                    <a:srgbClr val="000000">
                      <a:alpha val="43137"/>
                    </a:srgbClr>
                  </a:outerShdw>
                </a:effectLst>
              </a:rPr>
              <a:t>unverzüglich einzuheften. Dies gilt entsprechend für das als </a:t>
            </a:r>
            <a:r>
              <a:rPr lang="de-DE" sz="1600" dirty="0" smtClean="0">
                <a:solidFill>
                  <a:srgbClr val="92D050"/>
                </a:solidFill>
                <a:effectLst>
                  <a:outerShdw blurRad="38100" dist="38100" dir="2700000" algn="tl">
                    <a:srgbClr val="000000">
                      <a:alpha val="43137"/>
                    </a:srgbClr>
                  </a:outerShdw>
                </a:effectLst>
              </a:rPr>
              <a:t>Loseblattbuch geführte </a:t>
            </a:r>
            <a:r>
              <a:rPr lang="de-DE" sz="1600" dirty="0">
                <a:solidFill>
                  <a:srgbClr val="92D050"/>
                </a:solidFill>
                <a:effectLst>
                  <a:outerShdw blurRad="38100" dist="38100" dir="2700000" algn="tl">
                    <a:srgbClr val="000000">
                      <a:alpha val="43137"/>
                    </a:srgbClr>
                  </a:outerShdw>
                </a:effectLst>
              </a:rPr>
              <a:t>Kassenbuch</a:t>
            </a:r>
            <a:r>
              <a:rPr lang="de-DE" sz="1600" dirty="0" smtClean="0">
                <a:solidFill>
                  <a:srgbClr val="92D050"/>
                </a:solidFill>
                <a:effectLst>
                  <a:outerShdw blurRad="38100" dist="38100" dir="2700000" algn="tl">
                    <a:srgbClr val="000000">
                      <a:alpha val="43137"/>
                    </a:srgbClr>
                  </a:outerShdw>
                </a:effectLst>
              </a:rPr>
              <a:t>.* </a:t>
            </a:r>
            <a:r>
              <a:rPr lang="de-DE" sz="1600" dirty="0" smtClean="0">
                <a:effectLst>
                  <a:outerShdw blurRad="38100" dist="38100" dir="2700000" algn="tl">
                    <a:srgbClr val="000000">
                      <a:alpha val="43137"/>
                    </a:srgbClr>
                  </a:outerShdw>
                </a:effectLst>
              </a:rPr>
              <a:t>Blätter </a:t>
            </a:r>
            <a:r>
              <a:rPr lang="de-DE" sz="1600" dirty="0">
                <a:effectLst>
                  <a:outerShdw blurRad="38100" dist="38100" dir="2700000" algn="tl">
                    <a:srgbClr val="000000">
                      <a:alpha val="43137"/>
                    </a:srgbClr>
                  </a:outerShdw>
                </a:effectLst>
              </a:rPr>
              <a:t>dürfen aus den Büchern nicht entfernt werden</a:t>
            </a:r>
            <a:r>
              <a:rPr lang="de-DE" sz="1600" dirty="0" smtClean="0">
                <a:effectLst>
                  <a:outerShdw blurRad="38100" dist="38100" dir="2700000" algn="tl">
                    <a:srgbClr val="000000">
                      <a:alpha val="43137"/>
                    </a:srgbClr>
                  </a:outerShdw>
                </a:effectLst>
              </a:rPr>
              <a:t>. Es </a:t>
            </a:r>
            <a:r>
              <a:rPr lang="de-DE" sz="1600" dirty="0">
                <a:effectLst>
                  <a:outerShdw blurRad="38100" dist="38100" dir="2700000" algn="tl">
                    <a:srgbClr val="000000">
                      <a:alpha val="43137"/>
                    </a:srgbClr>
                  </a:outerShdw>
                </a:effectLst>
              </a:rPr>
              <a:t>darf nicht radiert werden. Durchstreichungen sind so vorzunehmen, dass das </a:t>
            </a:r>
            <a:r>
              <a:rPr lang="de-DE" sz="1600" dirty="0" smtClean="0">
                <a:effectLst>
                  <a:outerShdw blurRad="38100" dist="38100" dir="2700000" algn="tl">
                    <a:srgbClr val="000000">
                      <a:alpha val="43137"/>
                    </a:srgbClr>
                  </a:outerShdw>
                </a:effectLst>
              </a:rPr>
              <a:t>Durchgestrichene noch </a:t>
            </a:r>
            <a:r>
              <a:rPr lang="de-DE" sz="1600" dirty="0">
                <a:effectLst>
                  <a:outerShdw blurRad="38100" dist="38100" dir="2700000" algn="tl">
                    <a:srgbClr val="000000">
                      <a:alpha val="43137"/>
                    </a:srgbClr>
                  </a:outerShdw>
                </a:effectLst>
              </a:rPr>
              <a:t>leserlich bleibt. Die Streichungen sind als solche zu kennzeichnen </a:t>
            </a:r>
            <a:r>
              <a:rPr lang="de-DE" sz="1600" dirty="0" smtClean="0">
                <a:effectLst>
                  <a:outerShdw blurRad="38100" dist="38100" dir="2700000" algn="tl">
                    <a:srgbClr val="000000">
                      <a:alpha val="43137"/>
                    </a:srgbClr>
                  </a:outerShdw>
                </a:effectLst>
              </a:rPr>
              <a:t>und zu </a:t>
            </a:r>
            <a:r>
              <a:rPr lang="de-DE" sz="1600" dirty="0">
                <a:effectLst>
                  <a:outerShdw blurRad="38100" dist="38100" dir="2700000" algn="tl">
                    <a:srgbClr val="000000">
                      <a:alpha val="43137"/>
                    </a:srgbClr>
                  </a:outerShdw>
                </a:effectLst>
              </a:rPr>
              <a:t>unterschreiben</a:t>
            </a:r>
            <a:r>
              <a:rPr lang="de-DE" sz="1600" dirty="0" smtClean="0">
                <a:effectLst>
                  <a:outerShdw blurRad="38100" dist="38100" dir="2700000" algn="tl">
                    <a:srgbClr val="000000">
                      <a:alpha val="43137"/>
                    </a:srgbClr>
                  </a:outerShdw>
                </a:effectLst>
              </a:rPr>
              <a:t>.</a:t>
            </a:r>
          </a:p>
          <a:p>
            <a:r>
              <a:rPr lang="de-DE" sz="1600" dirty="0">
                <a:effectLst>
                  <a:outerShdw blurRad="38100" dist="38100" dir="2700000" algn="tl">
                    <a:srgbClr val="000000">
                      <a:alpha val="43137"/>
                    </a:srgbClr>
                  </a:outerShdw>
                </a:effectLst>
              </a:rPr>
              <a:t>10.2.4 </a:t>
            </a:r>
            <a:r>
              <a:rPr lang="de-DE" sz="1600" dirty="0">
                <a:solidFill>
                  <a:srgbClr val="92D050"/>
                </a:solidFill>
                <a:effectLst>
                  <a:outerShdw blurRad="38100" dist="38100" dir="2700000" algn="tl">
                    <a:srgbClr val="000000">
                      <a:alpha val="43137"/>
                    </a:srgbClr>
                  </a:outerShdw>
                </a:effectLst>
              </a:rPr>
              <a:t>Die amtlichen Bücher sind spätestens bei einem Wechsel in der Person der </a:t>
            </a:r>
            <a:r>
              <a:rPr lang="de-DE" sz="1600" dirty="0" smtClean="0">
                <a:solidFill>
                  <a:srgbClr val="92D050"/>
                </a:solidFill>
                <a:effectLst>
                  <a:outerShdw blurRad="38100" dist="38100" dir="2700000" algn="tl">
                    <a:srgbClr val="000000">
                      <a:alpha val="43137"/>
                    </a:srgbClr>
                  </a:outerShdw>
                </a:effectLst>
              </a:rPr>
              <a:t>Schiedsperson zu </a:t>
            </a:r>
            <a:r>
              <a:rPr lang="de-DE" sz="1600" dirty="0">
                <a:solidFill>
                  <a:srgbClr val="92D050"/>
                </a:solidFill>
                <a:effectLst>
                  <a:outerShdw blurRad="38100" dist="38100" dir="2700000" algn="tl">
                    <a:srgbClr val="000000">
                      <a:alpha val="43137"/>
                    </a:srgbClr>
                  </a:outerShdw>
                </a:effectLst>
              </a:rPr>
              <a:t>schließen </a:t>
            </a:r>
            <a:r>
              <a:rPr lang="de-DE" sz="1600" dirty="0">
                <a:effectLst>
                  <a:outerShdw blurRad="38100" dist="38100" dir="2700000" algn="tl">
                    <a:srgbClr val="000000">
                      <a:alpha val="43137"/>
                    </a:srgbClr>
                  </a:outerShdw>
                </a:effectLst>
              </a:rPr>
              <a:t>(Niederlegung, Amtsenthebung, Ende der Amtsperiode). </a:t>
            </a:r>
            <a:r>
              <a:rPr lang="de-DE" sz="1600" dirty="0">
                <a:solidFill>
                  <a:srgbClr val="92D050"/>
                </a:solidFill>
                <a:effectLst>
                  <a:outerShdw blurRad="38100" dist="38100" dir="2700000" algn="tl">
                    <a:srgbClr val="000000">
                      <a:alpha val="43137"/>
                    </a:srgbClr>
                  </a:outerShdw>
                </a:effectLst>
              </a:rPr>
              <a:t>Die </a:t>
            </a:r>
            <a:r>
              <a:rPr lang="de-DE" sz="1600" dirty="0" smtClean="0">
                <a:solidFill>
                  <a:srgbClr val="92D050"/>
                </a:solidFill>
                <a:effectLst>
                  <a:outerShdw blurRad="38100" dist="38100" dir="2700000" algn="tl">
                    <a:srgbClr val="000000">
                      <a:alpha val="43137"/>
                    </a:srgbClr>
                  </a:outerShdw>
                </a:effectLst>
              </a:rPr>
              <a:t>Schließung der </a:t>
            </a:r>
            <a:r>
              <a:rPr lang="de-DE" sz="1600" dirty="0">
                <a:solidFill>
                  <a:srgbClr val="92D050"/>
                </a:solidFill>
                <a:effectLst>
                  <a:outerShdw blurRad="38100" dist="38100" dir="2700000" algn="tl">
                    <a:srgbClr val="000000">
                      <a:alpha val="43137"/>
                    </a:srgbClr>
                  </a:outerShdw>
                </a:effectLst>
              </a:rPr>
              <a:t>Bücher erfolgt jedoch nicht, wenn die Schiedsperson vertreten oder nach Ablauf </a:t>
            </a:r>
            <a:r>
              <a:rPr lang="de-DE" sz="1600" dirty="0" smtClean="0">
                <a:solidFill>
                  <a:srgbClr val="92D050"/>
                </a:solidFill>
                <a:effectLst>
                  <a:outerShdw blurRad="38100" dist="38100" dir="2700000" algn="tl">
                    <a:srgbClr val="000000">
                      <a:alpha val="43137"/>
                    </a:srgbClr>
                  </a:outerShdw>
                </a:effectLst>
              </a:rPr>
              <a:t>einer Amtsperiode </a:t>
            </a:r>
            <a:r>
              <a:rPr lang="de-DE" sz="1600" dirty="0">
                <a:solidFill>
                  <a:srgbClr val="92D050"/>
                </a:solidFill>
                <a:effectLst>
                  <a:outerShdw blurRad="38100" dist="38100" dir="2700000" algn="tl">
                    <a:srgbClr val="000000">
                      <a:alpha val="43137"/>
                    </a:srgbClr>
                  </a:outerShdw>
                </a:effectLst>
              </a:rPr>
              <a:t>wiedergewählt wird. </a:t>
            </a:r>
            <a:r>
              <a:rPr lang="de-DE" sz="1600" dirty="0">
                <a:effectLst>
                  <a:outerShdw blurRad="38100" dist="38100" dir="2700000" algn="tl">
                    <a:srgbClr val="000000">
                      <a:alpha val="43137"/>
                    </a:srgbClr>
                  </a:outerShdw>
                </a:effectLst>
              </a:rPr>
              <a:t>Vorhandenes sonstiges Schriftgut ist </a:t>
            </a:r>
            <a:r>
              <a:rPr lang="de-DE" sz="1600" dirty="0" smtClean="0">
                <a:effectLst>
                  <a:outerShdw blurRad="38100" dist="38100" dir="2700000" algn="tl">
                    <a:srgbClr val="000000">
                      <a:alpha val="43137"/>
                    </a:srgbClr>
                  </a:outerShdw>
                </a:effectLst>
              </a:rPr>
              <a:t>zusammen mit </a:t>
            </a:r>
            <a:r>
              <a:rPr lang="de-DE" sz="1600" dirty="0">
                <a:effectLst>
                  <a:outerShdw blurRad="38100" dist="38100" dir="2700000" algn="tl">
                    <a:srgbClr val="000000">
                      <a:alpha val="43137"/>
                    </a:srgbClr>
                  </a:outerShdw>
                </a:effectLst>
              </a:rPr>
              <a:t>den abgeschlossenen Büchern einzureichen. Nach Abschluss des Protokollbuchs </a:t>
            </a:r>
            <a:r>
              <a:rPr lang="de-DE" sz="1600" dirty="0" smtClean="0">
                <a:effectLst>
                  <a:outerShdw blurRad="38100" dist="38100" dir="2700000" algn="tl">
                    <a:srgbClr val="000000">
                      <a:alpha val="43137"/>
                    </a:srgbClr>
                  </a:outerShdw>
                </a:effectLst>
              </a:rPr>
              <a:t>oder Kassenbuchs </a:t>
            </a:r>
            <a:r>
              <a:rPr lang="de-DE" sz="1600" dirty="0">
                <a:effectLst>
                  <a:outerShdw blurRad="38100" dist="38100" dir="2700000" algn="tl">
                    <a:srgbClr val="000000">
                      <a:alpha val="43137"/>
                    </a:srgbClr>
                  </a:outerShdw>
                </a:effectLst>
              </a:rPr>
              <a:t>hat der Direktor oder die Direktorin des Amtsgerichts hinter der letzten </a:t>
            </a:r>
            <a:r>
              <a:rPr lang="de-DE" sz="1600" dirty="0" smtClean="0">
                <a:effectLst>
                  <a:outerShdw blurRad="38100" dist="38100" dir="2700000" algn="tl">
                    <a:srgbClr val="000000">
                      <a:alpha val="43137"/>
                    </a:srgbClr>
                  </a:outerShdw>
                </a:effectLst>
              </a:rPr>
              <a:t>Eintragung im </a:t>
            </a:r>
            <a:r>
              <a:rPr lang="de-DE" sz="1600" dirty="0">
                <a:effectLst>
                  <a:outerShdw blurRad="38100" dist="38100" dir="2700000" algn="tl">
                    <a:srgbClr val="000000">
                      <a:alpha val="43137"/>
                    </a:srgbClr>
                  </a:outerShdw>
                </a:effectLst>
              </a:rPr>
              <a:t>Vorblatt (siehe Nummer 10.2.6) den Abschluss zu vermerken. </a:t>
            </a:r>
            <a:r>
              <a:rPr lang="de-DE" sz="1600" dirty="0">
                <a:solidFill>
                  <a:srgbClr val="92D050"/>
                </a:solidFill>
                <a:effectLst>
                  <a:outerShdw blurRad="38100" dist="38100" dir="2700000" algn="tl">
                    <a:srgbClr val="000000">
                      <a:alpha val="43137"/>
                    </a:srgbClr>
                  </a:outerShdw>
                </a:effectLst>
              </a:rPr>
              <a:t>Dies soll </a:t>
            </a:r>
            <a:r>
              <a:rPr lang="de-DE" sz="1600" dirty="0" smtClean="0">
                <a:solidFill>
                  <a:srgbClr val="92D050"/>
                </a:solidFill>
                <a:effectLst>
                  <a:outerShdw blurRad="38100" dist="38100" dir="2700000" algn="tl">
                    <a:srgbClr val="000000">
                      <a:alpha val="43137"/>
                    </a:srgbClr>
                  </a:outerShdw>
                </a:effectLst>
              </a:rPr>
              <a:t>mit folgendem </a:t>
            </a:r>
            <a:r>
              <a:rPr lang="de-DE" sz="1600" dirty="0">
                <a:solidFill>
                  <a:srgbClr val="92D050"/>
                </a:solidFill>
                <a:effectLst>
                  <a:outerShdw blurRad="38100" dist="38100" dir="2700000" algn="tl">
                    <a:srgbClr val="000000">
                      <a:alpha val="43137"/>
                    </a:srgbClr>
                  </a:outerShdw>
                </a:effectLst>
              </a:rPr>
              <a:t>Vermerk erfolgen</a:t>
            </a:r>
            <a:r>
              <a:rPr lang="de-DE" sz="1600" dirty="0" smtClean="0">
                <a:solidFill>
                  <a:srgbClr val="92D050"/>
                </a:solidFill>
                <a:effectLst>
                  <a:outerShdw blurRad="38100" dist="38100" dir="2700000" algn="tl">
                    <a:srgbClr val="000000">
                      <a:alpha val="43137"/>
                    </a:srgbClr>
                  </a:outerShdw>
                </a:effectLst>
              </a:rPr>
              <a:t>: “</a:t>
            </a:r>
            <a:r>
              <a:rPr lang="de-DE" sz="1600" dirty="0">
                <a:solidFill>
                  <a:srgbClr val="92D050"/>
                </a:solidFill>
                <a:effectLst>
                  <a:outerShdw blurRad="38100" dist="38100" dir="2700000" algn="tl">
                    <a:srgbClr val="000000">
                      <a:alpha val="43137"/>
                    </a:srgbClr>
                  </a:outerShdw>
                </a:effectLst>
              </a:rPr>
              <a:t>Protokollbuch mit Vorblatt/Kassenbuch abgeschlossen</a:t>
            </a:r>
            <a:r>
              <a:rPr lang="de-DE" sz="1600" dirty="0" smtClean="0">
                <a:solidFill>
                  <a:srgbClr val="92D050"/>
                </a:solidFill>
                <a:effectLst>
                  <a:outerShdw blurRad="38100" dist="38100" dir="2700000" algn="tl">
                    <a:srgbClr val="000000">
                      <a:alpha val="43137"/>
                    </a:srgbClr>
                  </a:outerShdw>
                </a:effectLst>
              </a:rPr>
              <a:t>. (</a:t>
            </a:r>
            <a:r>
              <a:rPr lang="de-DE" sz="1600" dirty="0">
                <a:solidFill>
                  <a:srgbClr val="92D050"/>
                </a:solidFill>
                <a:effectLst>
                  <a:outerShdw blurRad="38100" dist="38100" dir="2700000" algn="tl">
                    <a:srgbClr val="000000">
                      <a:alpha val="43137"/>
                    </a:srgbClr>
                  </a:outerShdw>
                </a:effectLst>
              </a:rPr>
              <a:t>Ort und Datum, Unterschrift und Dienstsiegel)”</a:t>
            </a:r>
          </a:p>
        </p:txBody>
      </p:sp>
      <p:sp>
        <p:nvSpPr>
          <p:cNvPr id="2" name="Foliennummernplatzhalter 1"/>
          <p:cNvSpPr>
            <a:spLocks noGrp="1"/>
          </p:cNvSpPr>
          <p:nvPr>
            <p:ph type="sldNum" sz="quarter" idx="12"/>
          </p:nvPr>
        </p:nvSpPr>
        <p:spPr/>
        <p:txBody>
          <a:bodyPr/>
          <a:lstStyle/>
          <a:p>
            <a:fld id="{F82CC617-EC87-4E06-B92D-8D8AF591DFB6}" type="slidenum">
              <a:rPr lang="de-DE" smtClean="0"/>
              <a:t>45</a:t>
            </a:fld>
            <a:endParaRPr lang="de-DE"/>
          </a:p>
        </p:txBody>
      </p:sp>
      <p:sp>
        <p:nvSpPr>
          <p:cNvPr id="9" name="Untertitel 2"/>
          <p:cNvSpPr>
            <a:spLocks noGrp="1"/>
          </p:cNvSpPr>
          <p:nvPr>
            <p:ph type="subTitle" idx="1"/>
          </p:nvPr>
        </p:nvSpPr>
        <p:spPr>
          <a:xfrm>
            <a:off x="1942755" y="158697"/>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839559" y="5846544"/>
            <a:ext cx="9976718" cy="646331"/>
          </a:xfrm>
          <a:prstGeom prst="rect">
            <a:avLst/>
          </a:prstGeom>
          <a:noFill/>
        </p:spPr>
        <p:txBody>
          <a:bodyPr wrap="square" rtlCol="0">
            <a:spAutoFit/>
          </a:bodyPr>
          <a:lstStyle/>
          <a:p>
            <a:r>
              <a:rPr lang="de-DE" b="1" dirty="0" smtClean="0"/>
              <a:t>*</a:t>
            </a:r>
            <a:r>
              <a:rPr lang="de-DE" i="1" dirty="0" smtClean="0">
                <a:effectLst>
                  <a:outerShdw blurRad="38100" dist="38100" dir="2700000" algn="tl">
                    <a:srgbClr val="000000">
                      <a:alpha val="43137"/>
                    </a:srgbClr>
                  </a:outerShdw>
                </a:effectLst>
              </a:rPr>
              <a:t>besondere Anforderungen Loseblattbuch</a:t>
            </a:r>
          </a:p>
          <a:p>
            <a:r>
              <a:rPr lang="de-DE" i="1" dirty="0" smtClean="0">
                <a:effectLst>
                  <a:outerShdw blurRad="38100" dist="38100" dir="2700000" algn="tl">
                    <a:srgbClr val="000000">
                      <a:alpha val="43137"/>
                    </a:srgbClr>
                  </a:outerShdw>
                </a:effectLst>
              </a:rPr>
              <a:t>**konkretisierende Regelungen zur Schließung der Bücher</a:t>
            </a:r>
          </a:p>
        </p:txBody>
      </p:sp>
    </p:spTree>
    <p:extLst>
      <p:ext uri="{BB962C8B-B14F-4D97-AF65-F5344CB8AC3E}">
        <p14:creationId xmlns:p14="http://schemas.microsoft.com/office/powerpoint/2010/main" val="33181884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492875"/>
            <a:ext cx="7619999" cy="365125"/>
          </a:xfrm>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839559" y="1251404"/>
            <a:ext cx="10352441" cy="5109091"/>
          </a:xfrm>
          <a:prstGeom prst="rect">
            <a:avLst/>
          </a:prstGeom>
          <a:noFill/>
        </p:spPr>
        <p:txBody>
          <a:bodyPr wrap="square" rtlCol="0">
            <a:spAutoFit/>
          </a:bodyPr>
          <a:lstStyle/>
          <a:p>
            <a:r>
              <a:rPr lang="de-DE" b="1" dirty="0" smtClean="0"/>
              <a:t>Ziffer 10 VV </a:t>
            </a:r>
            <a:r>
              <a:rPr lang="de-DE" b="1" dirty="0" err="1" smtClean="0"/>
              <a:t>SchStG</a:t>
            </a:r>
            <a:r>
              <a:rPr lang="de-DE" b="1" dirty="0" smtClean="0"/>
              <a:t> M-V</a:t>
            </a:r>
            <a:endParaRPr lang="de-DE" b="1" dirty="0"/>
          </a:p>
          <a:p>
            <a:r>
              <a:rPr lang="de-DE" b="1" dirty="0" smtClean="0"/>
              <a:t>Geschäftsunterlagen der Geschäftsstelle</a:t>
            </a:r>
            <a:endParaRPr lang="de-DE" b="1" dirty="0"/>
          </a:p>
          <a:p>
            <a:r>
              <a:rPr lang="de-DE" sz="1600" dirty="0" smtClean="0">
                <a:effectLst>
                  <a:outerShdw blurRad="38100" dist="38100" dir="2700000" algn="tl">
                    <a:srgbClr val="000000">
                      <a:alpha val="43137"/>
                    </a:srgbClr>
                  </a:outerShdw>
                </a:effectLst>
              </a:rPr>
              <a:t>10.2 </a:t>
            </a:r>
            <a:r>
              <a:rPr lang="de-DE" sz="1600" dirty="0">
                <a:effectLst>
                  <a:outerShdw blurRad="38100" dist="38100" dir="2700000" algn="tl">
                    <a:srgbClr val="000000">
                      <a:alpha val="43137"/>
                    </a:srgbClr>
                  </a:outerShdw>
                </a:effectLst>
              </a:rPr>
              <a:t>Amtliche Bücher und Schriftgut</a:t>
            </a:r>
          </a:p>
          <a:p>
            <a:r>
              <a:rPr lang="de-DE" sz="1600" dirty="0">
                <a:effectLst>
                  <a:outerShdw blurRad="38100" dist="38100" dir="2700000" algn="tl">
                    <a:srgbClr val="000000">
                      <a:alpha val="43137"/>
                    </a:srgbClr>
                  </a:outerShdw>
                </a:effectLst>
              </a:rPr>
              <a:t>10.2.5 </a:t>
            </a:r>
            <a:r>
              <a:rPr lang="de-DE" sz="1600" dirty="0" smtClean="0">
                <a:effectLst>
                  <a:outerShdw blurRad="38100" dist="38100" dir="2700000" algn="tl">
                    <a:srgbClr val="000000">
                      <a:alpha val="43137"/>
                    </a:srgbClr>
                  </a:outerShdw>
                </a:effectLst>
              </a:rPr>
              <a:t>…</a:t>
            </a:r>
            <a:endParaRPr lang="de-DE" sz="1600" dirty="0">
              <a:effectLst>
                <a:outerShdw blurRad="38100" dist="38100" dir="2700000" algn="tl">
                  <a:srgbClr val="000000">
                    <a:alpha val="43137"/>
                  </a:srgbClr>
                </a:outerShdw>
              </a:effectLst>
            </a:endParaRPr>
          </a:p>
          <a:p>
            <a:r>
              <a:rPr lang="de-DE" sz="1600" dirty="0" smtClean="0">
                <a:effectLst>
                  <a:outerShdw blurRad="38100" dist="38100" dir="2700000" algn="tl">
                    <a:srgbClr val="000000">
                      <a:alpha val="43137"/>
                    </a:srgbClr>
                  </a:outerShdw>
                </a:effectLst>
              </a:rPr>
              <a:t>10.2.6 </a:t>
            </a:r>
            <a:r>
              <a:rPr lang="de-DE" sz="1600" dirty="0">
                <a:effectLst>
                  <a:outerShdw blurRad="38100" dist="38100" dir="2700000" algn="tl">
                    <a:srgbClr val="000000">
                      <a:alpha val="43137"/>
                    </a:srgbClr>
                  </a:outerShdw>
                </a:effectLst>
              </a:rPr>
              <a:t>Dem Protokollbuch ist ein Vorblatt gemäß Anlage 3, die Bestandteil dieser Verwaltungsvorschrift</a:t>
            </a:r>
          </a:p>
          <a:p>
            <a:r>
              <a:rPr lang="de-DE" sz="1600" dirty="0">
                <a:effectLst>
                  <a:outerShdw blurRad="38100" dist="38100" dir="2700000" algn="tl">
                    <a:srgbClr val="000000">
                      <a:alpha val="43137"/>
                    </a:srgbClr>
                  </a:outerShdw>
                </a:effectLst>
              </a:rPr>
              <a:t>ist, vorzuheften. Das Vorblatt ist laufend zu führen. </a:t>
            </a:r>
            <a:r>
              <a:rPr lang="de-DE" sz="1600" strike="sngStrike" dirty="0">
                <a:solidFill>
                  <a:srgbClr val="FF0000"/>
                </a:solidFill>
                <a:effectLst>
                  <a:outerShdw blurRad="38100" dist="38100" dir="2700000" algn="tl">
                    <a:srgbClr val="000000">
                      <a:alpha val="43137"/>
                    </a:srgbClr>
                  </a:outerShdw>
                </a:effectLst>
              </a:rPr>
              <a:t>Sofern das </a:t>
            </a:r>
            <a:r>
              <a:rPr lang="de-DE" sz="1600" strike="sngStrike" dirty="0" smtClean="0">
                <a:solidFill>
                  <a:srgbClr val="FF0000"/>
                </a:solidFill>
                <a:effectLst>
                  <a:outerShdw blurRad="38100" dist="38100" dir="2700000" algn="tl">
                    <a:srgbClr val="000000">
                      <a:alpha val="43137"/>
                    </a:srgbClr>
                  </a:outerShdw>
                </a:effectLst>
              </a:rPr>
              <a:t>Protokollbuch in </a:t>
            </a:r>
            <a:r>
              <a:rPr lang="de-DE" sz="1600" strike="sngStrike" dirty="0">
                <a:solidFill>
                  <a:srgbClr val="FF0000"/>
                </a:solidFill>
                <a:effectLst>
                  <a:outerShdw blurRad="38100" dist="38100" dir="2700000" algn="tl">
                    <a:srgbClr val="000000">
                      <a:alpha val="43137"/>
                    </a:srgbClr>
                  </a:outerShdw>
                </a:effectLst>
              </a:rPr>
              <a:t>dauerhaft gebundener Form geführt wird, gilt Nummer 10.2.1 entsprechend. </a:t>
            </a:r>
            <a:r>
              <a:rPr lang="de-DE" sz="1600" dirty="0" smtClean="0">
                <a:effectLst>
                  <a:outerShdw blurRad="38100" dist="38100" dir="2700000" algn="tl">
                    <a:srgbClr val="000000">
                      <a:alpha val="43137"/>
                    </a:srgbClr>
                  </a:outerShdw>
                </a:effectLst>
              </a:rPr>
              <a:t>(</a:t>
            </a:r>
            <a:r>
              <a:rPr lang="de-DE" sz="1600" dirty="0">
                <a:effectLst>
                  <a:outerShdw blurRad="38100" dist="38100" dir="2700000" algn="tl">
                    <a:srgbClr val="000000">
                      <a:alpha val="43137"/>
                    </a:srgbClr>
                  </a:outerShdw>
                </a:effectLst>
              </a:rPr>
              <a:t>Zu den Eintragungen </a:t>
            </a:r>
            <a:r>
              <a:rPr lang="de-DE" sz="1600" dirty="0" smtClean="0">
                <a:effectLst>
                  <a:outerShdw blurRad="38100" dist="38100" dir="2700000" algn="tl">
                    <a:srgbClr val="000000">
                      <a:alpha val="43137"/>
                    </a:srgbClr>
                  </a:outerShdw>
                </a:effectLst>
              </a:rPr>
              <a:t>in das </a:t>
            </a:r>
            <a:r>
              <a:rPr lang="de-DE" sz="1600" dirty="0">
                <a:effectLst>
                  <a:outerShdw blurRad="38100" dist="38100" dir="2700000" algn="tl">
                    <a:srgbClr val="000000">
                      <a:alpha val="43137"/>
                    </a:srgbClr>
                  </a:outerShdw>
                </a:effectLst>
              </a:rPr>
              <a:t>Vorblatt siehe die Anleitung zu Anlage 3.)</a:t>
            </a:r>
          </a:p>
          <a:p>
            <a:r>
              <a:rPr lang="de-DE" sz="1600" dirty="0">
                <a:effectLst>
                  <a:outerShdw blurRad="38100" dist="38100" dir="2700000" algn="tl">
                    <a:srgbClr val="000000">
                      <a:alpha val="43137"/>
                    </a:srgbClr>
                  </a:outerShdw>
                </a:effectLst>
              </a:rPr>
              <a:t>10.2.7 </a:t>
            </a:r>
            <a:r>
              <a:rPr lang="de-DE" sz="1600" dirty="0" smtClean="0">
                <a:effectLst>
                  <a:outerShdw blurRad="38100" dist="38100" dir="2700000" algn="tl">
                    <a:srgbClr val="000000">
                      <a:alpha val="43137"/>
                    </a:srgbClr>
                  </a:outerShdw>
                </a:effectLst>
              </a:rPr>
              <a:t>...</a:t>
            </a:r>
          </a:p>
          <a:p>
            <a:r>
              <a:rPr lang="de-DE" sz="1600" strike="sngStrike" dirty="0">
                <a:solidFill>
                  <a:srgbClr val="FF0000"/>
                </a:solidFill>
                <a:effectLst>
                  <a:outerShdw blurRad="38100" dist="38100" dir="2700000" algn="tl">
                    <a:srgbClr val="000000">
                      <a:alpha val="43137"/>
                    </a:srgbClr>
                  </a:outerShdw>
                </a:effectLst>
              </a:rPr>
              <a:t>10.2.8 Der Direktor oder die Direktorin des Amtsgerichts prüft das Protokollbuch mit Vorblatt</a:t>
            </a:r>
            <a:r>
              <a:rPr lang="de-DE" sz="1600" strike="sngStrike" dirty="0" smtClean="0">
                <a:solidFill>
                  <a:srgbClr val="FF0000"/>
                </a:solidFill>
                <a:effectLst>
                  <a:outerShdw blurRad="38100" dist="38100" dir="2700000" algn="tl">
                    <a:srgbClr val="000000">
                      <a:alpha val="43137"/>
                    </a:srgbClr>
                  </a:outerShdw>
                </a:effectLst>
              </a:rPr>
              <a:t>, das Kassen-buch </a:t>
            </a:r>
            <a:r>
              <a:rPr lang="de-DE" sz="1600" strike="sngStrike" dirty="0">
                <a:solidFill>
                  <a:srgbClr val="FF0000"/>
                </a:solidFill>
                <a:effectLst>
                  <a:outerShdw blurRad="38100" dist="38100" dir="2700000" algn="tl">
                    <a:srgbClr val="000000">
                      <a:alpha val="43137"/>
                    </a:srgbClr>
                  </a:outerShdw>
                </a:effectLst>
              </a:rPr>
              <a:t>und die Sammlung der Kostenrechnungen im Abstand von </a:t>
            </a:r>
            <a:r>
              <a:rPr lang="de-DE" sz="1600" strike="sngStrike" dirty="0" smtClean="0">
                <a:solidFill>
                  <a:srgbClr val="FF0000"/>
                </a:solidFill>
                <a:effectLst>
                  <a:outerShdw blurRad="38100" dist="38100" dir="2700000" algn="tl">
                    <a:srgbClr val="000000">
                      <a:alpha val="43137"/>
                    </a:srgbClr>
                  </a:outerShdw>
                </a:effectLst>
              </a:rPr>
              <a:t>höchstens vier </a:t>
            </a:r>
            <a:r>
              <a:rPr lang="de-DE" sz="1600" strike="sngStrike" dirty="0">
                <a:solidFill>
                  <a:srgbClr val="FF0000"/>
                </a:solidFill>
                <a:effectLst>
                  <a:outerShdw blurRad="38100" dist="38100" dir="2700000" algn="tl">
                    <a:srgbClr val="000000">
                      <a:alpha val="43137"/>
                    </a:srgbClr>
                  </a:outerShdw>
                </a:effectLst>
              </a:rPr>
              <a:t>Jahren. </a:t>
            </a:r>
            <a:r>
              <a:rPr lang="de-DE" sz="1600" strike="sngStrike" dirty="0" err="1" smtClean="0">
                <a:solidFill>
                  <a:srgbClr val="FF0000"/>
                </a:solidFill>
                <a:effectLst>
                  <a:outerShdw blurRad="38100" dist="38100" dir="2700000" algn="tl">
                    <a:srgbClr val="000000">
                      <a:alpha val="43137"/>
                    </a:srgbClr>
                  </a:outerShdw>
                </a:effectLst>
              </a:rPr>
              <a:t>Außerordent-liche</a:t>
            </a:r>
            <a:r>
              <a:rPr lang="de-DE" sz="1600" strike="sngStrike" dirty="0" smtClean="0">
                <a:solidFill>
                  <a:srgbClr val="FF0000"/>
                </a:solidFill>
                <a:effectLst>
                  <a:outerShdw blurRad="38100" dist="38100" dir="2700000" algn="tl">
                    <a:srgbClr val="000000">
                      <a:alpha val="43137"/>
                    </a:srgbClr>
                  </a:outerShdw>
                </a:effectLst>
              </a:rPr>
              <a:t> </a:t>
            </a:r>
            <a:r>
              <a:rPr lang="de-DE" sz="1600" strike="sngStrike" dirty="0">
                <a:solidFill>
                  <a:srgbClr val="FF0000"/>
                </a:solidFill>
                <a:effectLst>
                  <a:outerShdw blurRad="38100" dist="38100" dir="2700000" algn="tl">
                    <a:srgbClr val="000000">
                      <a:alpha val="43137"/>
                    </a:srgbClr>
                  </a:outerShdw>
                </a:effectLst>
              </a:rPr>
              <a:t>Prüfungen sollen aus besonderem Anlass </a:t>
            </a:r>
            <a:r>
              <a:rPr lang="de-DE" sz="1600" strike="sngStrike" dirty="0" smtClean="0">
                <a:solidFill>
                  <a:srgbClr val="FF0000"/>
                </a:solidFill>
                <a:effectLst>
                  <a:outerShdw blurRad="38100" dist="38100" dir="2700000" algn="tl">
                    <a:srgbClr val="000000">
                      <a:alpha val="43137"/>
                    </a:srgbClr>
                  </a:outerShdw>
                </a:effectLst>
              </a:rPr>
              <a:t>vorgenommen werden</a:t>
            </a:r>
            <a:r>
              <a:rPr lang="de-DE" sz="1600" strike="sngStrike" dirty="0">
                <a:solidFill>
                  <a:srgbClr val="FF0000"/>
                </a:solidFill>
                <a:effectLst>
                  <a:outerShdw blurRad="38100" dist="38100" dir="2700000" algn="tl">
                    <a:srgbClr val="000000">
                      <a:alpha val="43137"/>
                    </a:srgbClr>
                  </a:outerShdw>
                </a:effectLst>
              </a:rPr>
              <a:t>. Wenn die Schiedsstelle neu errichtet oder neu besetzt worden ist, soll die </a:t>
            </a:r>
            <a:r>
              <a:rPr lang="de-DE" sz="1600" strike="sngStrike" dirty="0" smtClean="0">
                <a:solidFill>
                  <a:srgbClr val="FF0000"/>
                </a:solidFill>
                <a:effectLst>
                  <a:outerShdw blurRad="38100" dist="38100" dir="2700000" algn="tl">
                    <a:srgbClr val="000000">
                      <a:alpha val="43137"/>
                    </a:srgbClr>
                  </a:outerShdw>
                </a:effectLst>
              </a:rPr>
              <a:t>erste Prüfung </a:t>
            </a:r>
            <a:r>
              <a:rPr lang="de-DE" sz="1600" strike="sngStrike" dirty="0">
                <a:solidFill>
                  <a:srgbClr val="FF0000"/>
                </a:solidFill>
                <a:effectLst>
                  <a:outerShdw blurRad="38100" dist="38100" dir="2700000" algn="tl">
                    <a:srgbClr val="000000">
                      <a:alpha val="43137"/>
                    </a:srgbClr>
                  </a:outerShdw>
                </a:effectLst>
              </a:rPr>
              <a:t>spätestens nach Ablauf eines halben Jahres erfolgen</a:t>
            </a:r>
            <a:r>
              <a:rPr lang="de-DE" sz="1600" strike="sngStrike" dirty="0" smtClean="0">
                <a:solidFill>
                  <a:srgbClr val="FF0000"/>
                </a:solidFill>
                <a:effectLst>
                  <a:outerShdw blurRad="38100" dist="38100" dir="2700000" algn="tl">
                    <a:srgbClr val="000000">
                      <a:alpha val="43137"/>
                    </a:srgbClr>
                  </a:outerShdw>
                </a:effectLst>
              </a:rPr>
              <a:t>. Über </a:t>
            </a:r>
            <a:r>
              <a:rPr lang="de-DE" sz="1600" strike="sngStrike" dirty="0">
                <a:solidFill>
                  <a:srgbClr val="FF0000"/>
                </a:solidFill>
                <a:effectLst>
                  <a:outerShdw blurRad="38100" dist="38100" dir="2700000" algn="tl">
                    <a:srgbClr val="000000">
                      <a:alpha val="43137"/>
                    </a:srgbClr>
                  </a:outerShdw>
                </a:effectLst>
              </a:rPr>
              <a:t>die Prüfung ist eine Niederschrift aufzunehmen, in der die wesentlichen </a:t>
            </a:r>
            <a:r>
              <a:rPr lang="de-DE" sz="1600" strike="sngStrike" dirty="0" smtClean="0">
                <a:solidFill>
                  <a:srgbClr val="FF0000"/>
                </a:solidFill>
                <a:effectLst>
                  <a:outerShdw blurRad="38100" dist="38100" dir="2700000" algn="tl">
                    <a:srgbClr val="000000">
                      <a:alpha val="43137"/>
                    </a:srgbClr>
                  </a:outerShdw>
                </a:effectLst>
              </a:rPr>
              <a:t>Ergebnisse der </a:t>
            </a:r>
            <a:r>
              <a:rPr lang="de-DE" sz="1600" strike="sngStrike" dirty="0">
                <a:solidFill>
                  <a:srgbClr val="FF0000"/>
                </a:solidFill>
                <a:effectLst>
                  <a:outerShdw blurRad="38100" dist="38100" dir="2700000" algn="tl">
                    <a:srgbClr val="000000">
                      <a:alpha val="43137"/>
                    </a:srgbClr>
                  </a:outerShdw>
                </a:effectLst>
              </a:rPr>
              <a:t>Prüfung festzuhalten und Beanstandungen von größerem Gewicht </a:t>
            </a:r>
            <a:r>
              <a:rPr lang="de-DE" sz="1600" strike="sngStrike" dirty="0" smtClean="0">
                <a:solidFill>
                  <a:srgbClr val="FF0000"/>
                </a:solidFill>
                <a:effectLst>
                  <a:outerShdw blurRad="38100" dist="38100" dir="2700000" algn="tl">
                    <a:srgbClr val="000000">
                      <a:alpha val="43137"/>
                    </a:srgbClr>
                  </a:outerShdw>
                </a:effectLst>
              </a:rPr>
              <a:t>aufzuführen sind</a:t>
            </a:r>
            <a:r>
              <a:rPr lang="de-DE" sz="1600" strike="sngStrike" dirty="0">
                <a:solidFill>
                  <a:srgbClr val="FF0000"/>
                </a:solidFill>
                <a:effectLst>
                  <a:outerShdw blurRad="38100" dist="38100" dir="2700000" algn="tl">
                    <a:srgbClr val="000000">
                      <a:alpha val="43137"/>
                    </a:srgbClr>
                  </a:outerShdw>
                </a:effectLst>
              </a:rPr>
              <a:t>. </a:t>
            </a:r>
            <a:r>
              <a:rPr lang="de-DE" sz="1600" strike="sngStrike" dirty="0" err="1" smtClean="0">
                <a:solidFill>
                  <a:srgbClr val="FF0000"/>
                </a:solidFill>
                <a:effectLst>
                  <a:outerShdw blurRad="38100" dist="38100" dir="2700000" algn="tl">
                    <a:srgbClr val="000000">
                      <a:alpha val="43137"/>
                    </a:srgbClr>
                  </a:outerShdw>
                </a:effectLst>
              </a:rPr>
              <a:t>Prüfungsfeststellun</a:t>
            </a:r>
            <a:r>
              <a:rPr lang="de-DE" sz="1600" strike="sngStrike" dirty="0" smtClean="0">
                <a:solidFill>
                  <a:srgbClr val="FF0000"/>
                </a:solidFill>
                <a:effectLst>
                  <a:outerShdw blurRad="38100" dist="38100" dir="2700000" algn="tl">
                    <a:srgbClr val="000000">
                      <a:alpha val="43137"/>
                    </a:srgbClr>
                  </a:outerShdw>
                </a:effectLst>
              </a:rPr>
              <a:t>-gen </a:t>
            </a:r>
            <a:r>
              <a:rPr lang="de-DE" sz="1600" strike="sngStrike" dirty="0">
                <a:solidFill>
                  <a:srgbClr val="FF0000"/>
                </a:solidFill>
                <a:effectLst>
                  <a:outerShdw blurRad="38100" dist="38100" dir="2700000" algn="tl">
                    <a:srgbClr val="000000">
                      <a:alpha val="43137"/>
                    </a:srgbClr>
                  </a:outerShdw>
                </a:effectLst>
              </a:rPr>
              <a:t>von geringer Bedeutung können – falls eine </a:t>
            </a:r>
            <a:r>
              <a:rPr lang="de-DE" sz="1600" strike="sngStrike" dirty="0" smtClean="0">
                <a:solidFill>
                  <a:srgbClr val="FF0000"/>
                </a:solidFill>
                <a:effectLst>
                  <a:outerShdw blurRad="38100" dist="38100" dir="2700000" algn="tl">
                    <a:srgbClr val="000000">
                      <a:alpha val="43137"/>
                    </a:srgbClr>
                  </a:outerShdw>
                </a:effectLst>
              </a:rPr>
              <a:t>Schiedsperson anwesend </a:t>
            </a:r>
            <a:r>
              <a:rPr lang="de-DE" sz="1600" strike="sngStrike" dirty="0">
                <a:solidFill>
                  <a:srgbClr val="FF0000"/>
                </a:solidFill>
                <a:effectLst>
                  <a:outerShdw blurRad="38100" dist="38100" dir="2700000" algn="tl">
                    <a:srgbClr val="000000">
                      <a:alpha val="43137"/>
                    </a:srgbClr>
                  </a:outerShdw>
                </a:effectLst>
              </a:rPr>
              <a:t>ist – im Laufe der Prüfung durch mündliche Besprechung erledigt werden. </a:t>
            </a:r>
            <a:r>
              <a:rPr lang="de-DE" sz="1600" strike="sngStrike" dirty="0" smtClean="0">
                <a:solidFill>
                  <a:srgbClr val="FF0000"/>
                </a:solidFill>
                <a:effectLst>
                  <a:outerShdw blurRad="38100" dist="38100" dir="2700000" algn="tl">
                    <a:srgbClr val="000000">
                      <a:alpha val="43137"/>
                    </a:srgbClr>
                  </a:outerShdw>
                </a:effectLst>
              </a:rPr>
              <a:t>Die Schiedsperson </a:t>
            </a:r>
            <a:r>
              <a:rPr lang="de-DE" sz="1600" strike="sngStrike" dirty="0">
                <a:solidFill>
                  <a:srgbClr val="FF0000"/>
                </a:solidFill>
                <a:effectLst>
                  <a:outerShdw blurRad="38100" dist="38100" dir="2700000" algn="tl">
                    <a:srgbClr val="000000">
                      <a:alpha val="43137"/>
                    </a:srgbClr>
                  </a:outerShdw>
                </a:effectLst>
              </a:rPr>
              <a:t>erhält eine Abschrift der </a:t>
            </a:r>
            <a:r>
              <a:rPr lang="de-DE" sz="1600" strike="sngStrike" dirty="0" smtClean="0">
                <a:solidFill>
                  <a:srgbClr val="FF0000"/>
                </a:solidFill>
                <a:effectLst>
                  <a:outerShdw blurRad="38100" dist="38100" dir="2700000" algn="tl">
                    <a:srgbClr val="000000">
                      <a:alpha val="43137"/>
                    </a:srgbClr>
                  </a:outerShdw>
                </a:effectLst>
              </a:rPr>
              <a:t>Prüfungs-niederschrift. Reisekosten</a:t>
            </a:r>
            <a:r>
              <a:rPr lang="de-DE" sz="1600" strike="sngStrike" dirty="0">
                <a:solidFill>
                  <a:srgbClr val="FF0000"/>
                </a:solidFill>
                <a:effectLst>
                  <a:outerShdw blurRad="38100" dist="38100" dir="2700000" algn="tl">
                    <a:srgbClr val="000000">
                      <a:alpha val="43137"/>
                    </a:srgbClr>
                  </a:outerShdw>
                </a:effectLst>
              </a:rPr>
              <a:t>, die dem Direktor oder der Direktorin des Amtsgerichts bei der Prüfung der</a:t>
            </a:r>
          </a:p>
          <a:p>
            <a:r>
              <a:rPr lang="de-DE" sz="1600" strike="sngStrike" dirty="0">
                <a:solidFill>
                  <a:srgbClr val="FF0000"/>
                </a:solidFill>
                <a:effectLst>
                  <a:outerShdw blurRad="38100" dist="38100" dir="2700000" algn="tl">
                    <a:srgbClr val="000000">
                      <a:alpha val="43137"/>
                    </a:srgbClr>
                  </a:outerShdw>
                </a:effectLst>
              </a:rPr>
              <a:t>Geschäfts- und Kassenführung der Schiedsstelle entstehen, werden aus Mitteln der Justizverwaltung</a:t>
            </a:r>
          </a:p>
          <a:p>
            <a:r>
              <a:rPr lang="de-DE" sz="1600" strike="sngStrike" dirty="0">
                <a:solidFill>
                  <a:srgbClr val="FF0000"/>
                </a:solidFill>
                <a:effectLst>
                  <a:outerShdw blurRad="38100" dist="38100" dir="2700000" algn="tl">
                    <a:srgbClr val="000000">
                      <a:alpha val="43137"/>
                    </a:srgbClr>
                  </a:outerShdw>
                </a:effectLst>
              </a:rPr>
              <a:t>bestritten</a:t>
            </a:r>
            <a:r>
              <a:rPr lang="de-DE" sz="1600" strike="sngStrike" dirty="0" smtClean="0">
                <a:solidFill>
                  <a:srgbClr val="FF0000"/>
                </a:solidFill>
                <a:effectLst>
                  <a:outerShdw blurRad="38100" dist="38100" dir="2700000" algn="tl">
                    <a:srgbClr val="000000">
                      <a:alpha val="43137"/>
                    </a:srgbClr>
                  </a:outerShdw>
                </a:effectLst>
              </a:rPr>
              <a:t>.*</a:t>
            </a:r>
            <a:endParaRPr lang="de-DE" sz="1600" strike="sngStrike" dirty="0">
              <a:solidFill>
                <a:srgbClr val="FF0000"/>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fld id="{F82CC617-EC87-4E06-B92D-8D8AF591DFB6}" type="slidenum">
              <a:rPr lang="de-DE" smtClean="0"/>
              <a:t>46</a:t>
            </a:fld>
            <a:endParaRPr lang="de-DE"/>
          </a:p>
        </p:txBody>
      </p:sp>
      <p:sp>
        <p:nvSpPr>
          <p:cNvPr id="9" name="Untertitel 2"/>
          <p:cNvSpPr>
            <a:spLocks noGrp="1"/>
          </p:cNvSpPr>
          <p:nvPr>
            <p:ph type="subTitle" idx="1"/>
          </p:nvPr>
        </p:nvSpPr>
        <p:spPr>
          <a:xfrm>
            <a:off x="1894830" y="94151"/>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839559" y="6268989"/>
            <a:ext cx="9976718" cy="369332"/>
          </a:xfrm>
          <a:prstGeom prst="rect">
            <a:avLst/>
          </a:prstGeom>
          <a:noFill/>
        </p:spPr>
        <p:txBody>
          <a:bodyPr wrap="square" rtlCol="0">
            <a:spAutoFit/>
          </a:bodyPr>
          <a:lstStyle/>
          <a:p>
            <a:r>
              <a:rPr lang="de-DE" b="1" dirty="0" smtClean="0"/>
              <a:t>*</a:t>
            </a:r>
            <a:r>
              <a:rPr lang="de-DE" i="1" dirty="0" smtClean="0">
                <a:effectLst>
                  <a:outerShdw blurRad="38100" dist="38100" dir="2700000" algn="tl">
                    <a:srgbClr val="000000">
                      <a:alpha val="43137"/>
                    </a:srgbClr>
                  </a:outerShdw>
                </a:effectLst>
              </a:rPr>
              <a:t>ersetzt durch Ziffer 9.6</a:t>
            </a:r>
          </a:p>
        </p:txBody>
      </p:sp>
    </p:spTree>
    <p:extLst>
      <p:ext uri="{BB962C8B-B14F-4D97-AF65-F5344CB8AC3E}">
        <p14:creationId xmlns:p14="http://schemas.microsoft.com/office/powerpoint/2010/main" val="14792874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492875"/>
            <a:ext cx="7619999" cy="365125"/>
          </a:xfrm>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839559" y="1251404"/>
            <a:ext cx="10352441" cy="4524315"/>
          </a:xfrm>
          <a:prstGeom prst="rect">
            <a:avLst/>
          </a:prstGeom>
          <a:noFill/>
        </p:spPr>
        <p:txBody>
          <a:bodyPr wrap="square" rtlCol="0">
            <a:spAutoFit/>
          </a:bodyPr>
          <a:lstStyle/>
          <a:p>
            <a:r>
              <a:rPr lang="de-DE" b="1" dirty="0" smtClean="0"/>
              <a:t>Ziffer 13 VV </a:t>
            </a:r>
            <a:r>
              <a:rPr lang="de-DE" b="1" dirty="0" err="1" smtClean="0"/>
              <a:t>SchStG</a:t>
            </a:r>
            <a:r>
              <a:rPr lang="de-DE" b="1" dirty="0" smtClean="0"/>
              <a:t> M-V</a:t>
            </a:r>
            <a:endParaRPr lang="de-DE" b="1" dirty="0"/>
          </a:p>
          <a:p>
            <a:r>
              <a:rPr lang="de-DE" b="1" dirty="0" smtClean="0"/>
              <a:t>Sachliche Zuständigkeit</a:t>
            </a:r>
            <a:endParaRPr lang="de-DE" b="1" dirty="0"/>
          </a:p>
          <a:p>
            <a:r>
              <a:rPr lang="de-DE" sz="1600" dirty="0">
                <a:effectLst>
                  <a:outerShdw blurRad="38100" dist="38100" dir="2700000" algn="tl">
                    <a:srgbClr val="000000">
                      <a:alpha val="43137"/>
                    </a:srgbClr>
                  </a:outerShdw>
                </a:effectLst>
              </a:rPr>
              <a:t>13.3 </a:t>
            </a:r>
            <a:endParaRPr lang="de-DE" sz="1600" dirty="0" smtClean="0">
              <a:effectLst>
                <a:outerShdw blurRad="38100" dist="38100" dir="2700000" algn="tl">
                  <a:srgbClr val="000000">
                    <a:alpha val="43137"/>
                  </a:srgbClr>
                </a:outerShdw>
              </a:effectLst>
            </a:endParaRPr>
          </a:p>
          <a:p>
            <a:r>
              <a:rPr lang="de-DE" sz="1600" strike="sngStrike" dirty="0">
                <a:solidFill>
                  <a:srgbClr val="FF0000"/>
                </a:solidFill>
                <a:effectLst>
                  <a:outerShdw blurRad="38100" dist="38100" dir="2700000" algn="tl">
                    <a:srgbClr val="000000">
                      <a:alpha val="43137"/>
                    </a:srgbClr>
                  </a:outerShdw>
                </a:effectLst>
              </a:rPr>
              <a:t>Nicht in die Zuständigkeit der Schiedsstelle fallen dagegen:</a:t>
            </a:r>
          </a:p>
          <a:p>
            <a:r>
              <a:rPr lang="de-DE" sz="1600" strike="sngStrike" dirty="0">
                <a:solidFill>
                  <a:srgbClr val="FF0000"/>
                </a:solidFill>
                <a:effectLst>
                  <a:outerShdw blurRad="38100" dist="38100" dir="2700000" algn="tl">
                    <a:srgbClr val="000000">
                      <a:alpha val="43137"/>
                    </a:srgbClr>
                  </a:outerShdw>
                </a:effectLst>
              </a:rPr>
              <a:t>a) Streitigkeiten des bürgerlichen Rechts, die den Familienstand oder die </a:t>
            </a:r>
            <a:r>
              <a:rPr lang="de-DE" sz="1600" strike="sngStrike" dirty="0" smtClean="0">
                <a:solidFill>
                  <a:srgbClr val="FF0000"/>
                </a:solidFill>
                <a:effectLst>
                  <a:outerShdw blurRad="38100" dist="38100" dir="2700000" algn="tl">
                    <a:srgbClr val="000000">
                      <a:alpha val="43137"/>
                    </a:srgbClr>
                  </a:outerShdw>
                </a:effectLst>
              </a:rPr>
              <a:t>Personenrechte betreffen </a:t>
            </a:r>
            <a:r>
              <a:rPr lang="de-DE" sz="1400" strike="sngStrike" dirty="0">
                <a:solidFill>
                  <a:srgbClr val="FF0000"/>
                </a:solidFill>
                <a:effectLst>
                  <a:outerShdw blurRad="38100" dist="38100" dir="2700000" algn="tl">
                    <a:srgbClr val="000000">
                      <a:alpha val="43137"/>
                    </a:srgbClr>
                  </a:outerShdw>
                </a:effectLst>
              </a:rPr>
              <a:t>(zum Beispiel Ehesachen, Lebenspartnerschaftssachen, </a:t>
            </a:r>
            <a:r>
              <a:rPr lang="de-DE" sz="1400" strike="sngStrike" dirty="0" smtClean="0">
                <a:solidFill>
                  <a:srgbClr val="FF0000"/>
                </a:solidFill>
                <a:effectLst>
                  <a:outerShdw blurRad="38100" dist="38100" dir="2700000" algn="tl">
                    <a:srgbClr val="000000">
                      <a:alpha val="43137"/>
                    </a:srgbClr>
                  </a:outerShdw>
                </a:effectLst>
              </a:rPr>
              <a:t>Feststellung </a:t>
            </a:r>
            <a:r>
              <a:rPr lang="de-DE" sz="1400" strike="sngStrike" dirty="0">
                <a:solidFill>
                  <a:srgbClr val="FF0000"/>
                </a:solidFill>
                <a:effectLst>
                  <a:outerShdw blurRad="38100" dist="38100" dir="2700000" algn="tl">
                    <a:srgbClr val="000000">
                      <a:alpha val="43137"/>
                    </a:srgbClr>
                  </a:outerShdw>
                </a:effectLst>
              </a:rPr>
              <a:t>des Rechtsverhältnisses zwischen Eltern und Kindern, Angelegenheiten der </a:t>
            </a:r>
            <a:r>
              <a:rPr lang="de-DE" sz="1400" strike="sngStrike" dirty="0" smtClean="0">
                <a:solidFill>
                  <a:srgbClr val="FF0000"/>
                </a:solidFill>
                <a:effectLst>
                  <a:outerShdw blurRad="38100" dist="38100" dir="2700000" algn="tl">
                    <a:srgbClr val="000000">
                      <a:alpha val="43137"/>
                    </a:srgbClr>
                  </a:outerShdw>
                </a:effectLst>
              </a:rPr>
              <a:t>elterlichen Sorge</a:t>
            </a:r>
            <a:r>
              <a:rPr lang="de-DE" sz="1400" strike="sngStrike" dirty="0">
                <a:solidFill>
                  <a:srgbClr val="FF0000"/>
                </a:solidFill>
                <a:effectLst>
                  <a:outerShdw blurRad="38100" dist="38100" dir="2700000" algn="tl">
                    <a:srgbClr val="000000">
                      <a:alpha val="43137"/>
                    </a:srgbClr>
                  </a:outerShdw>
                </a:effectLst>
              </a:rPr>
              <a:t>, Vormundschaftssachen, Namensstreitigkeiten),</a:t>
            </a:r>
          </a:p>
          <a:p>
            <a:r>
              <a:rPr lang="de-DE" sz="1600" strike="sngStrike" dirty="0">
                <a:solidFill>
                  <a:srgbClr val="FF0000"/>
                </a:solidFill>
                <a:effectLst>
                  <a:outerShdw blurRad="38100" dist="38100" dir="2700000" algn="tl">
                    <a:srgbClr val="000000">
                      <a:alpha val="43137"/>
                    </a:srgbClr>
                  </a:outerShdw>
                </a:effectLst>
              </a:rPr>
              <a:t>b) Streitigkeiten, für die die Gerichte der Arbeitsgerichtsbarkeit zuständig sind,</a:t>
            </a:r>
          </a:p>
          <a:p>
            <a:r>
              <a:rPr lang="de-DE" sz="1600" strike="sngStrike" dirty="0">
                <a:solidFill>
                  <a:srgbClr val="FF0000"/>
                </a:solidFill>
                <a:effectLst>
                  <a:outerShdw blurRad="38100" dist="38100" dir="2700000" algn="tl">
                    <a:srgbClr val="000000">
                      <a:alpha val="43137"/>
                    </a:srgbClr>
                  </a:outerShdw>
                </a:effectLst>
              </a:rPr>
              <a:t>c) Streitigkeiten, an denen Behörden oder Organe des Bundes, eines Landes, der </a:t>
            </a:r>
            <a:r>
              <a:rPr lang="de-DE" sz="1600" strike="sngStrike" dirty="0" smtClean="0">
                <a:solidFill>
                  <a:srgbClr val="FF0000"/>
                </a:solidFill>
                <a:effectLst>
                  <a:outerShdw blurRad="38100" dist="38100" dir="2700000" algn="tl">
                    <a:srgbClr val="000000">
                      <a:alpha val="43137"/>
                    </a:srgbClr>
                  </a:outerShdw>
                </a:effectLst>
              </a:rPr>
              <a:t>Gemeinden und </a:t>
            </a:r>
            <a:r>
              <a:rPr lang="de-DE" sz="1600" strike="sngStrike" dirty="0">
                <a:solidFill>
                  <a:srgbClr val="FF0000"/>
                </a:solidFill>
                <a:effectLst>
                  <a:outerShdw blurRad="38100" dist="38100" dir="2700000" algn="tl">
                    <a:srgbClr val="000000">
                      <a:alpha val="43137"/>
                    </a:srgbClr>
                  </a:outerShdw>
                </a:effectLst>
              </a:rPr>
              <a:t>Landkreise sowie der Körperschaften, Anstalten oder Stiftungen </a:t>
            </a:r>
            <a:r>
              <a:rPr lang="de-DE" sz="1600" strike="sngStrike" dirty="0" smtClean="0">
                <a:solidFill>
                  <a:srgbClr val="FF0000"/>
                </a:solidFill>
                <a:effectLst>
                  <a:outerShdw blurRad="38100" dist="38100" dir="2700000" algn="tl">
                    <a:srgbClr val="000000">
                      <a:alpha val="43137"/>
                    </a:srgbClr>
                  </a:outerShdw>
                </a:effectLst>
              </a:rPr>
              <a:t>des öffentlichen </a:t>
            </a:r>
            <a:r>
              <a:rPr lang="de-DE" sz="1600" strike="sngStrike" dirty="0">
                <a:solidFill>
                  <a:srgbClr val="FF0000"/>
                </a:solidFill>
                <a:effectLst>
                  <a:outerShdw blurRad="38100" dist="38100" dir="2700000" algn="tl">
                    <a:srgbClr val="000000">
                      <a:alpha val="43137"/>
                    </a:srgbClr>
                  </a:outerShdw>
                </a:effectLst>
              </a:rPr>
              <a:t>Rechts als Partei beteiligt sind,</a:t>
            </a:r>
          </a:p>
          <a:p>
            <a:r>
              <a:rPr lang="de-DE" sz="1600" strike="sngStrike" dirty="0">
                <a:solidFill>
                  <a:srgbClr val="FF0000"/>
                </a:solidFill>
                <a:effectLst>
                  <a:outerShdw blurRad="38100" dist="38100" dir="2700000" algn="tl">
                    <a:srgbClr val="000000">
                      <a:alpha val="43137"/>
                    </a:srgbClr>
                  </a:outerShdw>
                </a:effectLst>
              </a:rPr>
              <a:t>d) Angelegenheiten der freiwilligen Gerichtsbarkeit (zum Beispiel Betreuungssachen,</a:t>
            </a:r>
          </a:p>
          <a:p>
            <a:r>
              <a:rPr lang="de-DE" sz="1600" strike="sngStrike" dirty="0">
                <a:solidFill>
                  <a:srgbClr val="FF0000"/>
                </a:solidFill>
                <a:effectLst>
                  <a:outerShdw blurRad="38100" dist="38100" dir="2700000" algn="tl">
                    <a:srgbClr val="000000">
                      <a:alpha val="43137"/>
                    </a:srgbClr>
                  </a:outerShdw>
                </a:effectLst>
              </a:rPr>
              <a:t>Grundbuch-, Erbscheins- und Nachlass-, Wohnungseigentums-, registerrechtliche</a:t>
            </a:r>
          </a:p>
          <a:p>
            <a:r>
              <a:rPr lang="de-DE" sz="1600" strike="sngStrike" dirty="0">
                <a:solidFill>
                  <a:srgbClr val="FF0000"/>
                </a:solidFill>
                <a:effectLst>
                  <a:outerShdw blurRad="38100" dist="38100" dir="2700000" algn="tl">
                    <a:srgbClr val="000000">
                      <a:alpha val="43137"/>
                    </a:srgbClr>
                  </a:outerShdw>
                </a:effectLst>
              </a:rPr>
              <a:t>Angelegenheiten</a:t>
            </a:r>
            <a:r>
              <a:rPr lang="de-DE" sz="1600" strike="sngStrike" dirty="0" smtClean="0">
                <a:solidFill>
                  <a:srgbClr val="FF0000"/>
                </a:solidFill>
                <a:effectLst>
                  <a:outerShdw blurRad="38100" dist="38100" dir="2700000" algn="tl">
                    <a:srgbClr val="000000">
                      <a:alpha val="43137"/>
                    </a:srgbClr>
                  </a:outerShdw>
                </a:effectLst>
              </a:rPr>
              <a:t>).*</a:t>
            </a:r>
            <a:endParaRPr lang="de-DE" sz="1600" strike="sngStrike" dirty="0">
              <a:solidFill>
                <a:srgbClr val="FF0000"/>
              </a:solidFill>
              <a:effectLst>
                <a:outerShdw blurRad="38100" dist="38100" dir="2700000" algn="tl">
                  <a:srgbClr val="000000">
                    <a:alpha val="43137"/>
                  </a:srgbClr>
                </a:outerShdw>
              </a:effectLst>
            </a:endParaRPr>
          </a:p>
          <a:p>
            <a:r>
              <a:rPr lang="de-DE" sz="1600" dirty="0" smtClean="0">
                <a:solidFill>
                  <a:srgbClr val="92D050"/>
                </a:solidFill>
                <a:effectLst>
                  <a:outerShdw blurRad="38100" dist="38100" dir="2700000" algn="tl">
                    <a:srgbClr val="000000">
                      <a:alpha val="43137"/>
                    </a:srgbClr>
                  </a:outerShdw>
                </a:effectLst>
              </a:rPr>
              <a:t>Der </a:t>
            </a:r>
            <a:r>
              <a:rPr lang="de-DE" sz="1600" dirty="0">
                <a:solidFill>
                  <a:srgbClr val="92D050"/>
                </a:solidFill>
                <a:effectLst>
                  <a:outerShdw blurRad="38100" dist="38100" dir="2700000" algn="tl">
                    <a:srgbClr val="000000">
                      <a:alpha val="43137"/>
                    </a:srgbClr>
                  </a:outerShdw>
                </a:effectLst>
              </a:rPr>
              <a:t>Begriff Medien umfasst sämtliche Kommunikationsinstrumente, die einer </a:t>
            </a:r>
            <a:r>
              <a:rPr lang="de-DE" sz="1600" dirty="0" smtClean="0">
                <a:solidFill>
                  <a:srgbClr val="92D050"/>
                </a:solidFill>
                <a:effectLst>
                  <a:outerShdw blurRad="38100" dist="38100" dir="2700000" algn="tl">
                    <a:srgbClr val="000000">
                      <a:alpha val="43137"/>
                    </a:srgbClr>
                  </a:outerShdw>
                </a:effectLst>
              </a:rPr>
              <a:t>weiteren Öffentlichkeit </a:t>
            </a:r>
            <a:r>
              <a:rPr lang="de-DE" sz="1600" dirty="0">
                <a:solidFill>
                  <a:srgbClr val="92D050"/>
                </a:solidFill>
                <a:effectLst>
                  <a:outerShdw blurRad="38100" dist="38100" dir="2700000" algn="tl">
                    <a:srgbClr val="000000">
                      <a:alpha val="43137"/>
                    </a:srgbClr>
                  </a:outerShdw>
                </a:effectLst>
              </a:rPr>
              <a:t>zugänglich sind. Damit sind Print- und elektronische Medien aller Art (</a:t>
            </a:r>
            <a:r>
              <a:rPr lang="de-DE" sz="1600" dirty="0" smtClean="0">
                <a:solidFill>
                  <a:srgbClr val="92D050"/>
                </a:solidFill>
                <a:effectLst>
                  <a:outerShdw blurRad="38100" dist="38100" dir="2700000" algn="tl">
                    <a:srgbClr val="000000">
                      <a:alpha val="43137"/>
                    </a:srgbClr>
                  </a:outerShdw>
                </a:effectLst>
              </a:rPr>
              <a:t>zum Beispiel</a:t>
            </a:r>
            <a:r>
              <a:rPr lang="de-DE" sz="1600" dirty="0">
                <a:solidFill>
                  <a:srgbClr val="92D050"/>
                </a:solidFill>
                <a:effectLst>
                  <a:outerShdw blurRad="38100" dist="38100" dir="2700000" algn="tl">
                    <a:srgbClr val="000000">
                      <a:alpha val="43137"/>
                    </a:srgbClr>
                  </a:outerShdw>
                </a:effectLst>
              </a:rPr>
              <a:t>: Zeitungen, Bücher, Rundfunk, Fernsehen, Internet) erfasst. In die </a:t>
            </a:r>
            <a:r>
              <a:rPr lang="de-DE" sz="1600" dirty="0" smtClean="0">
                <a:solidFill>
                  <a:srgbClr val="92D050"/>
                </a:solidFill>
                <a:effectLst>
                  <a:outerShdw blurRad="38100" dist="38100" dir="2700000" algn="tl">
                    <a:srgbClr val="000000">
                      <a:alpha val="43137"/>
                    </a:srgbClr>
                  </a:outerShdw>
                </a:effectLst>
              </a:rPr>
              <a:t>Zuständigkeit der </a:t>
            </a:r>
            <a:r>
              <a:rPr lang="de-DE" sz="1600" dirty="0">
                <a:solidFill>
                  <a:srgbClr val="92D050"/>
                </a:solidFill>
                <a:effectLst>
                  <a:outerShdw blurRad="38100" dist="38100" dir="2700000" algn="tl">
                    <a:srgbClr val="000000">
                      <a:alpha val="43137"/>
                    </a:srgbClr>
                  </a:outerShdw>
                </a:effectLst>
              </a:rPr>
              <a:t>Schiedsleute fallen somit nur Verletzungen der persönlichen Ehre, die im </a:t>
            </a:r>
            <a:r>
              <a:rPr lang="de-DE" sz="1600" dirty="0" smtClean="0">
                <a:solidFill>
                  <a:srgbClr val="92D050"/>
                </a:solidFill>
                <a:effectLst>
                  <a:outerShdw blurRad="38100" dist="38100" dir="2700000" algn="tl">
                    <a:srgbClr val="000000">
                      <a:alpha val="43137"/>
                    </a:srgbClr>
                  </a:outerShdw>
                </a:effectLst>
              </a:rPr>
              <a:t>sozialen Nahbereich </a:t>
            </a:r>
            <a:r>
              <a:rPr lang="de-DE" sz="1600" dirty="0">
                <a:solidFill>
                  <a:srgbClr val="92D050"/>
                </a:solidFill>
                <a:effectLst>
                  <a:outerShdw blurRad="38100" dist="38100" dir="2700000" algn="tl">
                    <a:srgbClr val="000000">
                      <a:alpha val="43137"/>
                    </a:srgbClr>
                  </a:outerShdw>
                </a:effectLst>
              </a:rPr>
              <a:t>erfolgt sind</a:t>
            </a:r>
            <a:r>
              <a:rPr lang="de-DE" sz="1600" dirty="0" smtClean="0">
                <a:solidFill>
                  <a:srgbClr val="92D050"/>
                </a:solidFill>
                <a:effectLst>
                  <a:outerShdw blurRad="38100" dist="38100" dir="2700000" algn="tl">
                    <a:srgbClr val="000000">
                      <a:alpha val="43137"/>
                    </a:srgbClr>
                  </a:outerShdw>
                </a:effectLst>
              </a:rPr>
              <a:t>.**</a:t>
            </a:r>
            <a:endParaRPr lang="de-DE" sz="1600" strike="sngStrike" dirty="0">
              <a:solidFill>
                <a:srgbClr val="92D050"/>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fld id="{F82CC617-EC87-4E06-B92D-8D8AF591DFB6}" type="slidenum">
              <a:rPr lang="de-DE" smtClean="0"/>
              <a:t>47</a:t>
            </a:fld>
            <a:endParaRPr lang="de-DE"/>
          </a:p>
        </p:txBody>
      </p:sp>
      <p:sp>
        <p:nvSpPr>
          <p:cNvPr id="9" name="Untertitel 2"/>
          <p:cNvSpPr>
            <a:spLocks noGrp="1"/>
          </p:cNvSpPr>
          <p:nvPr>
            <p:ph type="subTitle" idx="1"/>
          </p:nvPr>
        </p:nvSpPr>
        <p:spPr>
          <a:xfrm>
            <a:off x="1894830" y="94151"/>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839559" y="5682252"/>
            <a:ext cx="9976718" cy="923330"/>
          </a:xfrm>
          <a:prstGeom prst="rect">
            <a:avLst/>
          </a:prstGeom>
          <a:noFill/>
        </p:spPr>
        <p:txBody>
          <a:bodyPr wrap="square" rtlCol="0">
            <a:spAutoFit/>
          </a:bodyPr>
          <a:lstStyle/>
          <a:p>
            <a:r>
              <a:rPr lang="de-DE" b="1" dirty="0" smtClean="0"/>
              <a:t>*</a:t>
            </a:r>
            <a:r>
              <a:rPr lang="de-DE" i="1" dirty="0" smtClean="0">
                <a:effectLst>
                  <a:outerShdw blurRad="38100" dist="38100" dir="2700000" algn="tl">
                    <a:srgbClr val="000000">
                      <a:alpha val="43137"/>
                    </a:srgbClr>
                  </a:outerShdw>
                </a:effectLst>
              </a:rPr>
              <a:t>ersetzt durch gesetzliche Normierung (Neufassung) § 13 </a:t>
            </a:r>
            <a:r>
              <a:rPr lang="de-DE" i="1" dirty="0" err="1" smtClean="0">
                <a:effectLst>
                  <a:outerShdw blurRad="38100" dist="38100" dir="2700000" algn="tl">
                    <a:srgbClr val="000000">
                      <a:alpha val="43137"/>
                    </a:srgbClr>
                  </a:outerShdw>
                </a:effectLst>
              </a:rPr>
              <a:t>SchstG</a:t>
            </a:r>
            <a:r>
              <a:rPr lang="de-DE" i="1" dirty="0" smtClean="0">
                <a:effectLst>
                  <a:outerShdw blurRad="38100" dist="38100" dir="2700000" algn="tl">
                    <a:srgbClr val="000000">
                      <a:alpha val="43137"/>
                    </a:srgbClr>
                  </a:outerShdw>
                </a:effectLst>
              </a:rPr>
              <a:t> M-V</a:t>
            </a:r>
          </a:p>
          <a:p>
            <a:r>
              <a:rPr lang="de-DE" i="1" dirty="0" smtClean="0">
                <a:effectLst>
                  <a:outerShdw blurRad="38100" dist="38100" dir="2700000" algn="tl">
                    <a:srgbClr val="000000">
                      <a:alpha val="43137"/>
                    </a:srgbClr>
                  </a:outerShdw>
                </a:effectLst>
              </a:rPr>
              <a:t>**Definition des Begriffs Medien </a:t>
            </a:r>
          </a:p>
          <a:p>
            <a:r>
              <a:rPr lang="de-DE" i="1" dirty="0" smtClean="0">
                <a:solidFill>
                  <a:srgbClr val="FFC000"/>
                </a:solidFill>
                <a:effectLst>
                  <a:outerShdw blurRad="38100" dist="38100" dir="2700000" algn="tl">
                    <a:srgbClr val="000000">
                      <a:alpha val="43137"/>
                    </a:srgbClr>
                  </a:outerShdw>
                </a:effectLst>
              </a:rPr>
              <a:t>   hier </a:t>
            </a:r>
            <a:r>
              <a:rPr lang="de-DE" i="1" dirty="0">
                <a:solidFill>
                  <a:srgbClr val="FFC000"/>
                </a:solidFill>
                <a:effectLst>
                  <a:outerShdw blurRad="38100" dist="38100" dir="2700000" algn="tl">
                    <a:srgbClr val="000000">
                      <a:alpha val="43137"/>
                    </a:srgbClr>
                  </a:outerShdw>
                </a:effectLst>
              </a:rPr>
              <a:t>hat der </a:t>
            </a:r>
            <a:r>
              <a:rPr lang="de-DE" i="1" dirty="0" smtClean="0">
                <a:solidFill>
                  <a:srgbClr val="FFC000"/>
                </a:solidFill>
                <a:effectLst>
                  <a:outerShdw blurRad="38100" dist="38100" dir="2700000" algn="tl">
                    <a:srgbClr val="000000">
                      <a:alpha val="43137"/>
                    </a:srgbClr>
                  </a:outerShdw>
                </a:effectLst>
              </a:rPr>
              <a:t>Verordnungsgeber </a:t>
            </a:r>
            <a:r>
              <a:rPr lang="de-DE" i="1" dirty="0">
                <a:solidFill>
                  <a:srgbClr val="FFC000"/>
                </a:solidFill>
                <a:effectLst>
                  <a:outerShdw blurRad="38100" dist="38100" dir="2700000" algn="tl">
                    <a:srgbClr val="000000">
                      <a:alpha val="43137"/>
                    </a:srgbClr>
                  </a:outerShdw>
                </a:effectLst>
              </a:rPr>
              <a:t>eine Anregung aus unserem LG-Bezirk aufgegriffen</a:t>
            </a:r>
            <a:r>
              <a:rPr lang="de-DE" i="1" dirty="0" smtClean="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1317830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839559" y="1251404"/>
            <a:ext cx="10352441" cy="5324535"/>
          </a:xfrm>
          <a:prstGeom prst="rect">
            <a:avLst/>
          </a:prstGeom>
          <a:noFill/>
        </p:spPr>
        <p:txBody>
          <a:bodyPr wrap="square" rtlCol="0">
            <a:spAutoFit/>
          </a:bodyPr>
          <a:lstStyle/>
          <a:p>
            <a:r>
              <a:rPr lang="de-DE" b="1" dirty="0" smtClean="0"/>
              <a:t>Ziffer 23 VV </a:t>
            </a:r>
            <a:r>
              <a:rPr lang="de-DE" b="1" dirty="0" err="1" smtClean="0"/>
              <a:t>SchStG</a:t>
            </a:r>
            <a:r>
              <a:rPr lang="de-DE" b="1" dirty="0" smtClean="0"/>
              <a:t> M-V</a:t>
            </a:r>
            <a:endParaRPr lang="de-DE" b="1" dirty="0"/>
          </a:p>
          <a:p>
            <a:r>
              <a:rPr lang="de-DE" b="1" dirty="0" smtClean="0"/>
              <a:t>Terminbestimmung, Ladung</a:t>
            </a:r>
            <a:endParaRPr lang="de-DE" b="1" dirty="0"/>
          </a:p>
          <a:p>
            <a:r>
              <a:rPr lang="de-DE" sz="1600" dirty="0">
                <a:effectLst>
                  <a:outerShdw blurRad="38100" dist="38100" dir="2700000" algn="tl">
                    <a:srgbClr val="000000">
                      <a:alpha val="43137"/>
                    </a:srgbClr>
                  </a:outerShdw>
                </a:effectLst>
              </a:rPr>
              <a:t>23.1 Steht eine Partei unter elterlicher Sorge oder Vormundschaft oder ist ein Betreuer </a:t>
            </a:r>
            <a:r>
              <a:rPr lang="de-DE" sz="1600" dirty="0" smtClean="0">
                <a:effectLst>
                  <a:outerShdw blurRad="38100" dist="38100" dir="2700000" algn="tl">
                    <a:srgbClr val="000000">
                      <a:alpha val="43137"/>
                    </a:srgbClr>
                  </a:outerShdw>
                </a:effectLst>
              </a:rPr>
              <a:t>für sie </a:t>
            </a:r>
            <a:r>
              <a:rPr lang="de-DE" sz="1600" dirty="0">
                <a:effectLst>
                  <a:outerShdw blurRad="38100" dist="38100" dir="2700000" algn="tl">
                    <a:srgbClr val="000000">
                      <a:alpha val="43137"/>
                    </a:srgbClr>
                  </a:outerShdw>
                </a:effectLst>
              </a:rPr>
              <a:t>bestellt, ist die Ladung dem gesetzlichen Vertreter zuzustellen. Bei mehreren </a:t>
            </a:r>
            <a:r>
              <a:rPr lang="de-DE" sz="1600" dirty="0" smtClean="0">
                <a:effectLst>
                  <a:outerShdw blurRad="38100" dist="38100" dir="2700000" algn="tl">
                    <a:srgbClr val="000000">
                      <a:alpha val="43137"/>
                    </a:srgbClr>
                  </a:outerShdw>
                </a:effectLst>
              </a:rPr>
              <a:t>gesetzlichen Vertretern </a:t>
            </a:r>
            <a:r>
              <a:rPr lang="de-DE" sz="1600" dirty="0">
                <a:effectLst>
                  <a:outerShdw blurRad="38100" dist="38100" dir="2700000" algn="tl">
                    <a:srgbClr val="000000">
                      <a:alpha val="43137"/>
                    </a:srgbClr>
                  </a:outerShdw>
                </a:effectLst>
              </a:rPr>
              <a:t>genügt die </a:t>
            </a:r>
            <a:r>
              <a:rPr lang="de-DE" sz="1600" dirty="0" smtClean="0">
                <a:effectLst>
                  <a:outerShdw blurRad="38100" dist="38100" dir="2700000" algn="tl">
                    <a:srgbClr val="000000">
                      <a:alpha val="43137"/>
                    </a:srgbClr>
                  </a:outerShdw>
                </a:effectLst>
              </a:rPr>
              <a:t>Zu-stellung </a:t>
            </a:r>
            <a:r>
              <a:rPr lang="de-DE" sz="1600" dirty="0">
                <a:effectLst>
                  <a:outerShdw blurRad="38100" dist="38100" dir="2700000" algn="tl">
                    <a:srgbClr val="000000">
                      <a:alpha val="43137"/>
                    </a:srgbClr>
                  </a:outerShdw>
                </a:effectLst>
              </a:rPr>
              <a:t>an einen von ihnen. Eltern als </a:t>
            </a:r>
            <a:r>
              <a:rPr lang="de-DE" sz="1600" dirty="0" smtClean="0">
                <a:effectLst>
                  <a:outerShdw blurRad="38100" dist="38100" dir="2700000" algn="tl">
                    <a:srgbClr val="000000">
                      <a:alpha val="43137"/>
                    </a:srgbClr>
                  </a:outerShdw>
                </a:effectLst>
              </a:rPr>
              <a:t>gesetzliche Vertreter </a:t>
            </a:r>
            <a:r>
              <a:rPr lang="de-DE" sz="1600" dirty="0">
                <a:effectLst>
                  <a:outerShdw blurRad="38100" dist="38100" dir="2700000" algn="tl">
                    <a:srgbClr val="000000">
                      <a:alpha val="43137"/>
                    </a:srgbClr>
                  </a:outerShdw>
                </a:effectLst>
              </a:rPr>
              <a:t>ihres Kindes können zusammen geladen </a:t>
            </a:r>
            <a:r>
              <a:rPr lang="de-DE" sz="1600" dirty="0" smtClean="0">
                <a:effectLst>
                  <a:outerShdw blurRad="38100" dist="38100" dir="2700000" algn="tl">
                    <a:srgbClr val="000000">
                      <a:alpha val="43137"/>
                    </a:srgbClr>
                  </a:outerShdw>
                </a:effectLst>
              </a:rPr>
              <a:t>werden</a:t>
            </a:r>
            <a:r>
              <a:rPr lang="de-DE" sz="1600" dirty="0">
                <a:effectLst>
                  <a:outerShdw blurRad="38100" dist="38100" dir="2700000" algn="tl">
                    <a:srgbClr val="000000">
                      <a:alpha val="43137"/>
                    </a:srgbClr>
                  </a:outerShdw>
                </a:effectLst>
              </a:rPr>
              <a:t>, wenn sie eine </a:t>
            </a:r>
            <a:r>
              <a:rPr lang="de-DE" sz="1600" dirty="0" smtClean="0">
                <a:effectLst>
                  <a:outerShdw blurRad="38100" dist="38100" dir="2700000" algn="tl">
                    <a:srgbClr val="000000">
                      <a:alpha val="43137"/>
                    </a:srgbClr>
                  </a:outerShdw>
                </a:effectLst>
              </a:rPr>
              <a:t>gemeinsame Wohnung </a:t>
            </a:r>
            <a:r>
              <a:rPr lang="de-DE" sz="1600" dirty="0">
                <a:effectLst>
                  <a:outerShdw blurRad="38100" dist="38100" dir="2700000" algn="tl">
                    <a:srgbClr val="000000">
                      <a:alpha val="43137"/>
                    </a:srgbClr>
                  </a:outerShdw>
                </a:effectLst>
              </a:rPr>
              <a:t>haben. Ist für eine Partei ein Betreuer bestellt, ist die </a:t>
            </a:r>
            <a:r>
              <a:rPr lang="de-DE" sz="1600" dirty="0" smtClean="0">
                <a:effectLst>
                  <a:outerShdw blurRad="38100" dist="38100" dir="2700000" algn="tl">
                    <a:srgbClr val="000000">
                      <a:alpha val="43137"/>
                    </a:srgbClr>
                  </a:outerShdw>
                </a:effectLst>
              </a:rPr>
              <a:t>La-dung grundsätzlich dem </a:t>
            </a:r>
            <a:r>
              <a:rPr lang="de-DE" sz="1600" dirty="0">
                <a:effectLst>
                  <a:outerShdw blurRad="38100" dist="38100" dir="2700000" algn="tl">
                    <a:srgbClr val="000000">
                      <a:alpha val="43137"/>
                    </a:srgbClr>
                  </a:outerShdw>
                </a:effectLst>
              </a:rPr>
              <a:t>Betreuten selbst und ferner dem Betreuer dann zuzustellen, wenn die </a:t>
            </a:r>
            <a:r>
              <a:rPr lang="de-DE" sz="1600" dirty="0" smtClean="0">
                <a:effectLst>
                  <a:outerShdw blurRad="38100" dist="38100" dir="2700000" algn="tl">
                    <a:srgbClr val="000000">
                      <a:alpha val="43137"/>
                    </a:srgbClr>
                  </a:outerShdw>
                </a:effectLst>
              </a:rPr>
              <a:t>Streitig-</a:t>
            </a:r>
            <a:r>
              <a:rPr lang="de-DE" sz="1600" dirty="0" err="1" smtClean="0">
                <a:effectLst>
                  <a:outerShdw blurRad="38100" dist="38100" dir="2700000" algn="tl">
                    <a:srgbClr val="000000">
                      <a:alpha val="43137"/>
                    </a:srgbClr>
                  </a:outerShdw>
                </a:effectLst>
              </a:rPr>
              <a:t>keit</a:t>
            </a:r>
            <a:r>
              <a:rPr lang="de-DE" sz="1600" dirty="0" smtClean="0">
                <a:effectLst>
                  <a:outerShdw blurRad="38100" dist="38100" dir="2700000" algn="tl">
                    <a:srgbClr val="000000">
                      <a:alpha val="43137"/>
                    </a:srgbClr>
                  </a:outerShdw>
                </a:effectLst>
              </a:rPr>
              <a:t> von </a:t>
            </a:r>
            <a:r>
              <a:rPr lang="de-DE" sz="1600" dirty="0">
                <a:effectLst>
                  <a:outerShdw blurRad="38100" dist="38100" dir="2700000" algn="tl">
                    <a:srgbClr val="000000">
                      <a:alpha val="43137"/>
                    </a:srgbClr>
                  </a:outerShdw>
                </a:effectLst>
              </a:rPr>
              <a:t>seinem Aufgabenkreis umfasst ist. Vormund oder Betreuer sind mit der Ladung </a:t>
            </a:r>
            <a:r>
              <a:rPr lang="de-DE" sz="1600" dirty="0" smtClean="0">
                <a:effectLst>
                  <a:outerShdw blurRad="38100" dist="38100" dir="2700000" algn="tl">
                    <a:srgbClr val="000000">
                      <a:alpha val="43137"/>
                    </a:srgbClr>
                  </a:outerShdw>
                </a:effectLst>
              </a:rPr>
              <a:t>zu bitten</a:t>
            </a:r>
            <a:r>
              <a:rPr lang="de-DE" sz="1600" dirty="0">
                <a:effectLst>
                  <a:outerShdw blurRad="38100" dist="38100" dir="2700000" algn="tl">
                    <a:srgbClr val="000000">
                      <a:alpha val="43137"/>
                    </a:srgbClr>
                  </a:outerShdw>
                </a:effectLst>
              </a:rPr>
              <a:t>, bei </a:t>
            </a:r>
            <a:r>
              <a:rPr lang="de-DE" sz="1600" dirty="0" smtClean="0">
                <a:effectLst>
                  <a:outerShdw blurRad="38100" dist="38100" dir="2700000" algn="tl">
                    <a:srgbClr val="000000">
                      <a:alpha val="43137"/>
                    </a:srgbClr>
                  </a:outerShdw>
                </a:effectLst>
              </a:rPr>
              <a:t>Er-scheinen </a:t>
            </a:r>
            <a:r>
              <a:rPr lang="de-DE" sz="1600" dirty="0">
                <a:effectLst>
                  <a:outerShdw blurRad="38100" dist="38100" dir="2700000" algn="tl">
                    <a:srgbClr val="000000">
                      <a:alpha val="43137"/>
                    </a:srgbClr>
                  </a:outerShdw>
                </a:effectLst>
              </a:rPr>
              <a:t>ihre Bestallungsurkunde vorzulegen. </a:t>
            </a:r>
            <a:r>
              <a:rPr lang="de-DE" sz="1600" dirty="0">
                <a:solidFill>
                  <a:srgbClr val="92D050"/>
                </a:solidFill>
                <a:effectLst>
                  <a:outerShdw blurRad="38100" dist="38100" dir="2700000" algn="tl">
                    <a:srgbClr val="000000">
                      <a:alpha val="43137"/>
                    </a:srgbClr>
                  </a:outerShdw>
                </a:effectLst>
              </a:rPr>
              <a:t>Wird eine Partei von </a:t>
            </a:r>
            <a:r>
              <a:rPr lang="de-DE" sz="1600" dirty="0" smtClean="0">
                <a:solidFill>
                  <a:srgbClr val="92D050"/>
                </a:solidFill>
                <a:effectLst>
                  <a:outerShdw blurRad="38100" dist="38100" dir="2700000" algn="tl">
                    <a:srgbClr val="000000">
                      <a:alpha val="43137"/>
                    </a:srgbClr>
                  </a:outerShdw>
                </a:effectLst>
              </a:rPr>
              <a:t>einem Vorsorgebevollmächtigten vertreten</a:t>
            </a:r>
            <a:r>
              <a:rPr lang="de-DE" sz="1600" dirty="0">
                <a:solidFill>
                  <a:srgbClr val="92D050"/>
                </a:solidFill>
                <a:effectLst>
                  <a:outerShdw blurRad="38100" dist="38100" dir="2700000" algn="tl">
                    <a:srgbClr val="000000">
                      <a:alpha val="43137"/>
                    </a:srgbClr>
                  </a:outerShdw>
                </a:effectLst>
              </a:rPr>
              <a:t>, ist die Ladung grundsätzlich dem </a:t>
            </a:r>
            <a:r>
              <a:rPr lang="de-DE" sz="1600" dirty="0" smtClean="0">
                <a:solidFill>
                  <a:srgbClr val="92D050"/>
                </a:solidFill>
                <a:effectLst>
                  <a:outerShdw blurRad="38100" dist="38100" dir="2700000" algn="tl">
                    <a:srgbClr val="000000">
                      <a:alpha val="43137"/>
                    </a:srgbClr>
                  </a:outerShdw>
                </a:effectLst>
              </a:rPr>
              <a:t>Vollmachtgeber selbst </a:t>
            </a:r>
            <a:r>
              <a:rPr lang="de-DE" sz="1600" dirty="0">
                <a:solidFill>
                  <a:srgbClr val="92D050"/>
                </a:solidFill>
                <a:effectLst>
                  <a:outerShdw blurRad="38100" dist="38100" dir="2700000" algn="tl">
                    <a:srgbClr val="000000">
                      <a:alpha val="43137"/>
                    </a:srgbClr>
                  </a:outerShdw>
                </a:effectLst>
              </a:rPr>
              <a:t>und zusätzlich dem </a:t>
            </a:r>
            <a:r>
              <a:rPr lang="de-DE" sz="1600" dirty="0" err="1" smtClean="0">
                <a:solidFill>
                  <a:srgbClr val="92D050"/>
                </a:solidFill>
                <a:effectLst>
                  <a:outerShdw blurRad="38100" dist="38100" dir="2700000" algn="tl">
                    <a:srgbClr val="000000">
                      <a:alpha val="43137"/>
                    </a:srgbClr>
                  </a:outerShdw>
                </a:effectLst>
              </a:rPr>
              <a:t>Vollmachtneh-mer</a:t>
            </a:r>
            <a:r>
              <a:rPr lang="de-DE" sz="1600" dirty="0" smtClean="0">
                <a:solidFill>
                  <a:srgbClr val="92D050"/>
                </a:solidFill>
                <a:effectLst>
                  <a:outerShdw blurRad="38100" dist="38100" dir="2700000" algn="tl">
                    <a:srgbClr val="000000">
                      <a:alpha val="43137"/>
                    </a:srgbClr>
                  </a:outerShdw>
                </a:effectLst>
              </a:rPr>
              <a:t> </a:t>
            </a:r>
            <a:r>
              <a:rPr lang="de-DE" sz="1600" dirty="0">
                <a:solidFill>
                  <a:srgbClr val="92D050"/>
                </a:solidFill>
                <a:effectLst>
                  <a:outerShdw blurRad="38100" dist="38100" dir="2700000" algn="tl">
                    <a:srgbClr val="000000">
                      <a:alpha val="43137"/>
                    </a:srgbClr>
                  </a:outerShdw>
                </a:effectLst>
              </a:rPr>
              <a:t>zuzustellen, wenn der </a:t>
            </a:r>
            <a:r>
              <a:rPr lang="de-DE" sz="1600" dirty="0" smtClean="0">
                <a:solidFill>
                  <a:srgbClr val="92D050"/>
                </a:solidFill>
                <a:effectLst>
                  <a:outerShdw blurRad="38100" dist="38100" dir="2700000" algn="tl">
                    <a:srgbClr val="000000">
                      <a:alpha val="43137"/>
                    </a:srgbClr>
                  </a:outerShdw>
                </a:effectLst>
              </a:rPr>
              <a:t>Bevollmächtigte durch </a:t>
            </a:r>
            <a:r>
              <a:rPr lang="de-DE" sz="1600" dirty="0">
                <a:solidFill>
                  <a:srgbClr val="92D050"/>
                </a:solidFill>
                <a:effectLst>
                  <a:outerShdw blurRad="38100" dist="38100" dir="2700000" algn="tl">
                    <a:srgbClr val="000000">
                      <a:alpha val="43137"/>
                    </a:srgbClr>
                  </a:outerShdw>
                </a:effectLst>
              </a:rPr>
              <a:t>die Vorsorgevollmacht (§ 1820 BGB) auch zur </a:t>
            </a:r>
            <a:r>
              <a:rPr lang="de-DE" sz="1600" dirty="0" err="1" smtClean="0">
                <a:solidFill>
                  <a:srgbClr val="92D050"/>
                </a:solidFill>
                <a:effectLst>
                  <a:outerShdw blurRad="38100" dist="38100" dir="2700000" algn="tl">
                    <a:srgbClr val="000000">
                      <a:alpha val="43137"/>
                    </a:srgbClr>
                  </a:outerShdw>
                </a:effectLst>
              </a:rPr>
              <a:t>Vertre-tung</a:t>
            </a:r>
            <a:r>
              <a:rPr lang="de-DE" sz="1600" dirty="0" smtClean="0">
                <a:solidFill>
                  <a:srgbClr val="92D050"/>
                </a:solidFill>
                <a:effectLst>
                  <a:outerShdw blurRad="38100" dist="38100" dir="2700000" algn="tl">
                    <a:srgbClr val="000000">
                      <a:alpha val="43137"/>
                    </a:srgbClr>
                  </a:outerShdw>
                </a:effectLst>
              </a:rPr>
              <a:t> </a:t>
            </a:r>
            <a:r>
              <a:rPr lang="de-DE" sz="1600" dirty="0">
                <a:solidFill>
                  <a:srgbClr val="92D050"/>
                </a:solidFill>
                <a:effectLst>
                  <a:outerShdw blurRad="38100" dist="38100" dir="2700000" algn="tl">
                    <a:srgbClr val="000000">
                      <a:alpha val="43137"/>
                    </a:srgbClr>
                  </a:outerShdw>
                </a:effectLst>
              </a:rPr>
              <a:t>vor Gerichten </a:t>
            </a:r>
            <a:r>
              <a:rPr lang="de-DE" sz="1600" dirty="0" smtClean="0">
                <a:solidFill>
                  <a:srgbClr val="92D050"/>
                </a:solidFill>
                <a:effectLst>
                  <a:outerShdw blurRad="38100" dist="38100" dir="2700000" algn="tl">
                    <a:srgbClr val="000000">
                      <a:alpha val="43137"/>
                    </a:srgbClr>
                  </a:outerShdw>
                </a:effectLst>
              </a:rPr>
              <a:t>berechtigt ist</a:t>
            </a:r>
            <a:r>
              <a:rPr lang="de-DE" sz="1600" dirty="0">
                <a:solidFill>
                  <a:srgbClr val="92D050"/>
                </a:solidFill>
                <a:effectLst>
                  <a:outerShdw blurRad="38100" dist="38100" dir="2700000" algn="tl">
                    <a:srgbClr val="000000">
                      <a:alpha val="43137"/>
                    </a:srgbClr>
                  </a:outerShdw>
                </a:effectLst>
              </a:rPr>
              <a:t>. Dem Vorsorgebevollmächtigten ist mit der Ladung aufzugeben, bei Erscheinen </a:t>
            </a:r>
            <a:r>
              <a:rPr lang="de-DE" sz="1600" dirty="0" smtClean="0">
                <a:solidFill>
                  <a:srgbClr val="92D050"/>
                </a:solidFill>
                <a:effectLst>
                  <a:outerShdw blurRad="38100" dist="38100" dir="2700000" algn="tl">
                    <a:srgbClr val="000000">
                      <a:alpha val="43137"/>
                    </a:srgbClr>
                  </a:outerShdw>
                </a:effectLst>
              </a:rPr>
              <a:t>die Vorsorgevollmacht </a:t>
            </a:r>
            <a:r>
              <a:rPr lang="de-DE" sz="1600" dirty="0">
                <a:solidFill>
                  <a:srgbClr val="92D050"/>
                </a:solidFill>
                <a:effectLst>
                  <a:outerShdw blurRad="38100" dist="38100" dir="2700000" algn="tl">
                    <a:srgbClr val="000000">
                      <a:alpha val="43137"/>
                    </a:srgbClr>
                  </a:outerShdw>
                </a:effectLst>
              </a:rPr>
              <a:t>im Original vorzulegen</a:t>
            </a:r>
            <a:r>
              <a:rPr lang="de-DE" sz="1600" dirty="0" smtClean="0">
                <a:solidFill>
                  <a:srgbClr val="92D050"/>
                </a:solidFill>
                <a:effectLst>
                  <a:outerShdw blurRad="38100" dist="38100" dir="2700000" algn="tl">
                    <a:srgbClr val="000000">
                      <a:alpha val="43137"/>
                    </a:srgbClr>
                  </a:outerShdw>
                </a:effectLst>
              </a:rPr>
              <a:t>.* </a:t>
            </a:r>
            <a:r>
              <a:rPr lang="de-DE" sz="1600" dirty="0">
                <a:effectLst>
                  <a:outerShdw blurRad="38100" dist="38100" dir="2700000" algn="tl">
                    <a:srgbClr val="000000">
                      <a:alpha val="43137"/>
                    </a:srgbClr>
                  </a:outerShdw>
                </a:effectLst>
              </a:rPr>
              <a:t>Bei ausländischen Parteien ist zu beachten</a:t>
            </a:r>
            <a:r>
              <a:rPr lang="de-DE" sz="1600" dirty="0" smtClean="0">
                <a:effectLst>
                  <a:outerShdw blurRad="38100" dist="38100" dir="2700000" algn="tl">
                    <a:srgbClr val="000000">
                      <a:alpha val="43137"/>
                    </a:srgbClr>
                  </a:outerShdw>
                </a:effectLst>
              </a:rPr>
              <a:t>, dass </a:t>
            </a:r>
            <a:r>
              <a:rPr lang="de-DE" sz="1600" dirty="0">
                <a:effectLst>
                  <a:outerShdw blurRad="38100" dist="38100" dir="2700000" algn="tl">
                    <a:srgbClr val="000000">
                      <a:alpha val="43137"/>
                    </a:srgbClr>
                  </a:outerShdw>
                </a:effectLst>
              </a:rPr>
              <a:t>der Eintritt der Volljährigkeit vom deutschen Recht abweichen kann. Auskunft </a:t>
            </a:r>
            <a:r>
              <a:rPr lang="de-DE" sz="1600" dirty="0" smtClean="0">
                <a:effectLst>
                  <a:outerShdw blurRad="38100" dist="38100" dir="2700000" algn="tl">
                    <a:srgbClr val="000000">
                      <a:alpha val="43137"/>
                    </a:srgbClr>
                  </a:outerShdw>
                </a:effectLst>
              </a:rPr>
              <a:t>dazu kann </a:t>
            </a:r>
            <a:r>
              <a:rPr lang="de-DE" sz="1600" dirty="0">
                <a:effectLst>
                  <a:outerShdw blurRad="38100" dist="38100" dir="2700000" algn="tl">
                    <a:srgbClr val="000000">
                      <a:alpha val="43137"/>
                    </a:srgbClr>
                  </a:outerShdw>
                </a:effectLst>
              </a:rPr>
              <a:t>beim </a:t>
            </a:r>
            <a:r>
              <a:rPr lang="de-DE" sz="1600" dirty="0" smtClean="0">
                <a:effectLst>
                  <a:outerShdw blurRad="38100" dist="38100" dir="2700000" algn="tl">
                    <a:srgbClr val="000000">
                      <a:alpha val="43137"/>
                    </a:srgbClr>
                  </a:outerShdw>
                </a:effectLst>
              </a:rPr>
              <a:t>Di-rektor </a:t>
            </a:r>
            <a:r>
              <a:rPr lang="de-DE" sz="1600" dirty="0">
                <a:effectLst>
                  <a:outerShdw blurRad="38100" dist="38100" dir="2700000" algn="tl">
                    <a:srgbClr val="000000">
                      <a:alpha val="43137"/>
                    </a:srgbClr>
                  </a:outerShdw>
                </a:effectLst>
              </a:rPr>
              <a:t>oder der Direktorin des Amtsgerichts eingeholt werden. Sofern </a:t>
            </a:r>
            <a:r>
              <a:rPr lang="de-DE" sz="1600" dirty="0" smtClean="0">
                <a:effectLst>
                  <a:outerShdw blurRad="38100" dist="38100" dir="2700000" algn="tl">
                    <a:srgbClr val="000000">
                      <a:alpha val="43137"/>
                    </a:srgbClr>
                  </a:outerShdw>
                </a:effectLst>
              </a:rPr>
              <a:t>es der Sachverhaltsklärung </a:t>
            </a:r>
            <a:r>
              <a:rPr lang="de-DE" sz="1600" dirty="0">
                <a:effectLst>
                  <a:outerShdw blurRad="38100" dist="38100" dir="2700000" algn="tl">
                    <a:srgbClr val="000000">
                      <a:alpha val="43137"/>
                    </a:srgbClr>
                  </a:outerShdw>
                </a:effectLst>
              </a:rPr>
              <a:t>dient, kann in der Ladung um persönliches Erscheinen des Minderjährigen</a:t>
            </a:r>
            <a:r>
              <a:rPr lang="de-DE" sz="1600" dirty="0" smtClean="0">
                <a:solidFill>
                  <a:srgbClr val="92D050"/>
                </a:solidFill>
                <a:effectLst>
                  <a:outerShdw blurRad="38100" dist="38100" dir="2700000" algn="tl">
                    <a:srgbClr val="000000">
                      <a:alpha val="43137"/>
                    </a:srgbClr>
                  </a:outerShdw>
                </a:effectLst>
              </a:rPr>
              <a:t>, des </a:t>
            </a:r>
            <a:r>
              <a:rPr lang="de-DE" sz="1600" dirty="0">
                <a:solidFill>
                  <a:srgbClr val="92D050"/>
                </a:solidFill>
                <a:effectLst>
                  <a:outerShdw blurRad="38100" dist="38100" dir="2700000" algn="tl">
                    <a:srgbClr val="000000">
                      <a:alpha val="43137"/>
                    </a:srgbClr>
                  </a:outerShdw>
                </a:effectLst>
              </a:rPr>
              <a:t>Betreuten oder des </a:t>
            </a:r>
            <a:r>
              <a:rPr lang="de-DE" sz="1600" dirty="0" smtClean="0">
                <a:solidFill>
                  <a:srgbClr val="92D050"/>
                </a:solidFill>
                <a:effectLst>
                  <a:outerShdw blurRad="38100" dist="38100" dir="2700000" algn="tl">
                    <a:srgbClr val="000000">
                      <a:alpha val="43137"/>
                    </a:srgbClr>
                  </a:outerShdw>
                </a:effectLst>
              </a:rPr>
              <a:t>Vorsorge-vollmachtgebers*</a:t>
            </a:r>
            <a:r>
              <a:rPr lang="de-DE" sz="1600" dirty="0" smtClean="0">
                <a:effectLst>
                  <a:outerShdw blurRad="38100" dist="38100" dir="2700000" algn="tl">
                    <a:srgbClr val="000000">
                      <a:alpha val="43137"/>
                    </a:srgbClr>
                  </a:outerShdw>
                </a:effectLst>
              </a:rPr>
              <a:t> </a:t>
            </a:r>
            <a:r>
              <a:rPr lang="de-DE" sz="1600" dirty="0">
                <a:effectLst>
                  <a:outerShdw blurRad="38100" dist="38100" dir="2700000" algn="tl">
                    <a:srgbClr val="000000">
                      <a:alpha val="43137"/>
                    </a:srgbClr>
                  </a:outerShdw>
                </a:effectLst>
              </a:rPr>
              <a:t>gebeten werden. </a:t>
            </a:r>
            <a:r>
              <a:rPr lang="de-DE" sz="1600" dirty="0" smtClean="0">
                <a:effectLst>
                  <a:outerShdw blurRad="38100" dist="38100" dir="2700000" algn="tl">
                    <a:srgbClr val="000000">
                      <a:alpha val="43137"/>
                    </a:srgbClr>
                  </a:outerShdw>
                </a:effectLst>
              </a:rPr>
              <a:t>Sollte für </a:t>
            </a:r>
            <a:r>
              <a:rPr lang="de-DE" sz="1600" dirty="0">
                <a:effectLst>
                  <a:outerShdw blurRad="38100" dist="38100" dir="2700000" algn="tl">
                    <a:srgbClr val="000000">
                      <a:alpha val="43137"/>
                    </a:srgbClr>
                  </a:outerShdw>
                </a:effectLst>
              </a:rPr>
              <a:t>den Vorsorgevollmachtgeber geltend gemacht werden, dass diesem eine </a:t>
            </a:r>
            <a:r>
              <a:rPr lang="de-DE" sz="1600" dirty="0" smtClean="0">
                <a:effectLst>
                  <a:outerShdw blurRad="38100" dist="38100" dir="2700000" algn="tl">
                    <a:srgbClr val="000000">
                      <a:alpha val="43137"/>
                    </a:srgbClr>
                  </a:outerShdw>
                </a:effectLst>
              </a:rPr>
              <a:t>Teilnahme an </a:t>
            </a:r>
            <a:r>
              <a:rPr lang="de-DE" sz="1600" dirty="0">
                <a:effectLst>
                  <a:outerShdw blurRad="38100" dist="38100" dir="2700000" algn="tl">
                    <a:srgbClr val="000000">
                      <a:alpha val="43137"/>
                    </a:srgbClr>
                  </a:outerShdw>
                </a:effectLst>
              </a:rPr>
              <a:t>der Schlichtungsverhandlung aufgrund von Erkrankung oder </a:t>
            </a:r>
            <a:r>
              <a:rPr lang="de-DE" sz="1600" dirty="0" err="1" smtClean="0">
                <a:effectLst>
                  <a:outerShdw blurRad="38100" dist="38100" dir="2700000" algn="tl">
                    <a:srgbClr val="000000">
                      <a:alpha val="43137"/>
                    </a:srgbClr>
                  </a:outerShdw>
                </a:effectLst>
              </a:rPr>
              <a:t>Behinde-rung</a:t>
            </a:r>
            <a:r>
              <a:rPr lang="de-DE" sz="1600" dirty="0" smtClean="0">
                <a:effectLst>
                  <a:outerShdw blurRad="38100" dist="38100" dir="2700000" algn="tl">
                    <a:srgbClr val="000000">
                      <a:alpha val="43137"/>
                    </a:srgbClr>
                  </a:outerShdw>
                </a:effectLst>
              </a:rPr>
              <a:t> </a:t>
            </a:r>
            <a:r>
              <a:rPr lang="de-DE" sz="1600" dirty="0">
                <a:effectLst>
                  <a:outerShdw blurRad="38100" dist="38100" dir="2700000" algn="tl">
                    <a:srgbClr val="000000">
                      <a:alpha val="43137"/>
                    </a:srgbClr>
                  </a:outerShdw>
                </a:effectLst>
              </a:rPr>
              <a:t>nicht </a:t>
            </a:r>
            <a:r>
              <a:rPr lang="de-DE" sz="1600" dirty="0" smtClean="0">
                <a:effectLst>
                  <a:outerShdw blurRad="38100" dist="38100" dir="2700000" algn="tl">
                    <a:srgbClr val="000000">
                      <a:alpha val="43137"/>
                    </a:srgbClr>
                  </a:outerShdw>
                </a:effectLst>
              </a:rPr>
              <a:t>möglich oder </a:t>
            </a:r>
            <a:r>
              <a:rPr lang="de-DE" sz="1600" dirty="0">
                <a:effectLst>
                  <a:outerShdw blurRad="38100" dist="38100" dir="2700000" algn="tl">
                    <a:srgbClr val="000000">
                      <a:alpha val="43137"/>
                    </a:srgbClr>
                  </a:outerShdw>
                </a:effectLst>
              </a:rPr>
              <a:t>nicht zumutbar sei, kann die Schiedsperson die Vorlage eines ärztlichen </a:t>
            </a:r>
            <a:r>
              <a:rPr lang="de-DE" sz="1600" dirty="0" err="1" smtClean="0">
                <a:effectLst>
                  <a:outerShdw blurRad="38100" dist="38100" dir="2700000" algn="tl">
                    <a:srgbClr val="000000">
                      <a:alpha val="43137"/>
                    </a:srgbClr>
                  </a:outerShdw>
                </a:effectLst>
              </a:rPr>
              <a:t>Atte-stes</a:t>
            </a:r>
            <a:r>
              <a:rPr lang="de-DE" sz="1600" dirty="0">
                <a:effectLst>
                  <a:outerShdw blurRad="38100" dist="38100" dir="2700000" algn="tl">
                    <a:srgbClr val="000000">
                      <a:alpha val="43137"/>
                    </a:srgbClr>
                  </a:outerShdw>
                </a:effectLst>
              </a:rPr>
              <a:t> </a:t>
            </a:r>
            <a:r>
              <a:rPr lang="de-DE" sz="1600" dirty="0" smtClean="0">
                <a:effectLst>
                  <a:outerShdw blurRad="38100" dist="38100" dir="2700000" algn="tl">
                    <a:srgbClr val="000000">
                      <a:alpha val="43137"/>
                    </a:srgbClr>
                  </a:outerShdw>
                </a:effectLst>
              </a:rPr>
              <a:t>verlangen</a:t>
            </a:r>
            <a:r>
              <a:rPr lang="de-DE" sz="1600" dirty="0">
                <a:effectLst>
                  <a:outerShdw blurRad="38100" dist="38100" dir="2700000" algn="tl">
                    <a:srgbClr val="000000">
                      <a:alpha val="43137"/>
                    </a:srgbClr>
                  </a:outerShdw>
                </a:effectLst>
              </a:rPr>
              <a:t>, wenn sie hieran Zweifel hat. Ist eine Partei blind oder sehbehindert, ist </a:t>
            </a:r>
            <a:r>
              <a:rPr lang="de-DE" sz="1600" dirty="0" smtClean="0">
                <a:effectLst>
                  <a:outerShdw blurRad="38100" dist="38100" dir="2700000" algn="tl">
                    <a:srgbClr val="000000">
                      <a:alpha val="43137"/>
                    </a:srgbClr>
                  </a:outerShdw>
                </a:effectLst>
              </a:rPr>
              <a:t>ihr auf </a:t>
            </a:r>
            <a:r>
              <a:rPr lang="de-DE" sz="1600" dirty="0">
                <a:effectLst>
                  <a:outerShdw blurRad="38100" dist="38100" dir="2700000" algn="tl">
                    <a:srgbClr val="000000">
                      <a:alpha val="43137"/>
                    </a:srgbClr>
                  </a:outerShdw>
                </a:effectLst>
              </a:rPr>
              <a:t>Verlangen die Ladung in einer für sie wahrnehmbaren Form zugänglich zu machen</a:t>
            </a:r>
            <a:r>
              <a:rPr lang="de-DE" sz="1600" dirty="0" smtClean="0">
                <a:effectLst>
                  <a:outerShdw blurRad="38100" dist="38100" dir="2700000" algn="tl">
                    <a:srgbClr val="000000">
                      <a:alpha val="43137"/>
                    </a:srgbClr>
                  </a:outerShdw>
                </a:effectLst>
              </a:rPr>
              <a:t>.</a:t>
            </a:r>
            <a:endParaRPr lang="de-DE" sz="1600" dirty="0">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fld id="{F82CC617-EC87-4E06-B92D-8D8AF591DFB6}" type="slidenum">
              <a:rPr lang="de-DE" smtClean="0"/>
              <a:t>48</a:t>
            </a:fld>
            <a:endParaRPr lang="de-DE"/>
          </a:p>
        </p:txBody>
      </p:sp>
      <p:sp>
        <p:nvSpPr>
          <p:cNvPr id="9" name="Untertitel 2"/>
          <p:cNvSpPr>
            <a:spLocks noGrp="1"/>
          </p:cNvSpPr>
          <p:nvPr>
            <p:ph type="subTitle" idx="1"/>
          </p:nvPr>
        </p:nvSpPr>
        <p:spPr>
          <a:xfrm>
            <a:off x="1894830" y="94151"/>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839559" y="6488668"/>
            <a:ext cx="9976718" cy="369332"/>
          </a:xfrm>
          <a:prstGeom prst="rect">
            <a:avLst/>
          </a:prstGeom>
          <a:noFill/>
        </p:spPr>
        <p:txBody>
          <a:bodyPr wrap="square" rtlCol="0">
            <a:spAutoFit/>
          </a:bodyPr>
          <a:lstStyle/>
          <a:p>
            <a:r>
              <a:rPr lang="de-DE" b="1" dirty="0" smtClean="0"/>
              <a:t>*</a:t>
            </a:r>
            <a:r>
              <a:rPr lang="de-DE" i="1" dirty="0" smtClean="0">
                <a:effectLst>
                  <a:outerShdw blurRad="38100" dist="38100" dir="2700000" algn="tl">
                    <a:srgbClr val="000000">
                      <a:alpha val="43137"/>
                    </a:srgbClr>
                  </a:outerShdw>
                </a:effectLst>
              </a:rPr>
              <a:t>Ergänzungen zur neu berücksichtigten Vorsorgevollmacht</a:t>
            </a:r>
          </a:p>
        </p:txBody>
      </p:sp>
    </p:spTree>
    <p:extLst>
      <p:ext uri="{BB962C8B-B14F-4D97-AF65-F5344CB8AC3E}">
        <p14:creationId xmlns:p14="http://schemas.microsoft.com/office/powerpoint/2010/main" val="28373064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492875"/>
            <a:ext cx="7619999" cy="365125"/>
          </a:xfrm>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839558" y="1355281"/>
            <a:ext cx="10352441" cy="1631216"/>
          </a:xfrm>
          <a:prstGeom prst="rect">
            <a:avLst/>
          </a:prstGeom>
          <a:noFill/>
        </p:spPr>
        <p:txBody>
          <a:bodyPr wrap="square" rtlCol="0">
            <a:spAutoFit/>
          </a:bodyPr>
          <a:lstStyle/>
          <a:p>
            <a:r>
              <a:rPr lang="de-DE" b="1" dirty="0" smtClean="0"/>
              <a:t>Ziffer 23 VV </a:t>
            </a:r>
            <a:r>
              <a:rPr lang="de-DE" b="1" dirty="0" err="1" smtClean="0"/>
              <a:t>SchStG</a:t>
            </a:r>
            <a:r>
              <a:rPr lang="de-DE" b="1" dirty="0" smtClean="0"/>
              <a:t> M-V</a:t>
            </a:r>
            <a:endParaRPr lang="de-DE" b="1" dirty="0"/>
          </a:p>
          <a:p>
            <a:r>
              <a:rPr lang="de-DE" b="1" dirty="0" smtClean="0"/>
              <a:t>Terminbestimmung, Ladung</a:t>
            </a:r>
            <a:endParaRPr lang="de-DE" b="1" dirty="0"/>
          </a:p>
          <a:p>
            <a:r>
              <a:rPr lang="de-DE" sz="1600" dirty="0" smtClean="0">
                <a:effectLst>
                  <a:outerShdw blurRad="38100" dist="38100" dir="2700000" algn="tl">
                    <a:srgbClr val="000000">
                      <a:alpha val="43137"/>
                    </a:srgbClr>
                  </a:outerShdw>
                </a:effectLst>
              </a:rPr>
              <a:t>23.2 </a:t>
            </a:r>
            <a:r>
              <a:rPr lang="de-DE" sz="1600" dirty="0">
                <a:effectLst>
                  <a:outerShdw blurRad="38100" dist="38100" dir="2700000" algn="tl">
                    <a:srgbClr val="000000">
                      <a:alpha val="43137"/>
                    </a:srgbClr>
                  </a:outerShdw>
                </a:effectLst>
              </a:rPr>
              <a:t>Zugleich mit der Ladung </a:t>
            </a:r>
            <a:r>
              <a:rPr lang="de-DE" sz="1600" dirty="0" smtClean="0">
                <a:effectLst>
                  <a:outerShdw blurRad="38100" dist="38100" dir="2700000" algn="tl">
                    <a:srgbClr val="000000">
                      <a:alpha val="43137"/>
                    </a:srgbClr>
                  </a:outerShdw>
                </a:effectLst>
              </a:rPr>
              <a:t>… </a:t>
            </a:r>
            <a:r>
              <a:rPr lang="de-DE" sz="1600" dirty="0">
                <a:effectLst>
                  <a:outerShdw blurRad="38100" dist="38100" dir="2700000" algn="tl">
                    <a:srgbClr val="000000">
                      <a:alpha val="43137"/>
                    </a:srgbClr>
                  </a:outerShdw>
                </a:effectLst>
              </a:rPr>
              <a:t>weist die Schiedsperson auf Folgendes hin:</a:t>
            </a:r>
          </a:p>
          <a:p>
            <a:r>
              <a:rPr lang="de-DE" sz="1600" dirty="0">
                <a:effectLst>
                  <a:outerShdw blurRad="38100" dist="38100" dir="2700000" algn="tl">
                    <a:srgbClr val="000000">
                      <a:alpha val="43137"/>
                    </a:srgbClr>
                  </a:outerShdw>
                </a:effectLst>
              </a:rPr>
              <a:t>a) die Pflicht zum persönlichen Erscheinen und </a:t>
            </a:r>
            <a:r>
              <a:rPr lang="de-DE" sz="1400" dirty="0">
                <a:effectLst>
                  <a:outerShdw blurRad="38100" dist="38100" dir="2700000" algn="tl">
                    <a:srgbClr val="000000">
                      <a:alpha val="43137"/>
                    </a:srgbClr>
                  </a:outerShdw>
                </a:effectLst>
              </a:rPr>
              <a:t>– wenn Anlass dazu besteht – </a:t>
            </a:r>
            <a:r>
              <a:rPr lang="de-DE" sz="1600" dirty="0">
                <a:effectLst>
                  <a:outerShdw blurRad="38100" dist="38100" dir="2700000" algn="tl">
                    <a:srgbClr val="000000">
                      <a:alpha val="43137"/>
                    </a:srgbClr>
                  </a:outerShdw>
                </a:effectLst>
              </a:rPr>
              <a:t>auf </a:t>
            </a:r>
            <a:r>
              <a:rPr lang="de-DE" sz="1600" dirty="0" smtClean="0">
                <a:effectLst>
                  <a:outerShdw blurRad="38100" dist="38100" dir="2700000" algn="tl">
                    <a:srgbClr val="000000">
                      <a:alpha val="43137"/>
                    </a:srgbClr>
                  </a:outerShdw>
                </a:effectLst>
              </a:rPr>
              <a:t>die nach </a:t>
            </a:r>
            <a:r>
              <a:rPr lang="de-DE" sz="1600" dirty="0">
                <a:effectLst>
                  <a:outerShdw blurRad="38100" dist="38100" dir="2700000" algn="tl">
                    <a:srgbClr val="000000">
                      <a:alpha val="43137"/>
                    </a:srgbClr>
                  </a:outerShdw>
                </a:effectLst>
              </a:rPr>
              <a:t>§ 28 </a:t>
            </a:r>
            <a:r>
              <a:rPr lang="de-DE" sz="1600" strike="sngStrike" dirty="0" smtClean="0">
                <a:solidFill>
                  <a:srgbClr val="FF0000"/>
                </a:solidFill>
                <a:effectLst>
                  <a:outerShdw blurRad="38100" dist="38100" dir="2700000" algn="tl">
                    <a:srgbClr val="000000">
                      <a:alpha val="43137"/>
                    </a:srgbClr>
                  </a:outerShdw>
                </a:effectLst>
              </a:rPr>
              <a:t>Satz 2</a:t>
            </a:r>
            <a:r>
              <a:rPr lang="de-DE" sz="1600" dirty="0" smtClean="0">
                <a:solidFill>
                  <a:srgbClr val="FF0000"/>
                </a:solidFill>
                <a:effectLst>
                  <a:outerShdw blurRad="38100" dist="38100" dir="2700000" algn="tl">
                    <a:srgbClr val="000000">
                      <a:alpha val="43137"/>
                    </a:srgbClr>
                  </a:outerShdw>
                </a:effectLst>
              </a:rPr>
              <a:t>*</a:t>
            </a:r>
            <a:r>
              <a:rPr lang="de-DE" sz="1600" dirty="0" smtClean="0">
                <a:effectLst>
                  <a:outerShdw blurRad="38100" dist="38100" dir="2700000" algn="tl">
                    <a:srgbClr val="000000">
                      <a:alpha val="43137"/>
                    </a:srgbClr>
                  </a:outerShdw>
                </a:effectLst>
              </a:rPr>
              <a:t> des Schiedsstellen- </a:t>
            </a:r>
            <a:r>
              <a:rPr lang="de-DE" sz="1600" dirty="0">
                <a:effectLst>
                  <a:outerShdw blurRad="38100" dist="38100" dir="2700000" algn="tl">
                    <a:srgbClr val="000000">
                      <a:alpha val="43137"/>
                    </a:srgbClr>
                  </a:outerShdw>
                </a:effectLst>
              </a:rPr>
              <a:t>und Schlichtungsgesetzes ausnahmsweise </a:t>
            </a:r>
            <a:r>
              <a:rPr lang="de-DE" sz="1600" dirty="0" smtClean="0">
                <a:effectLst>
                  <a:outerShdw blurRad="38100" dist="38100" dir="2700000" algn="tl">
                    <a:srgbClr val="000000">
                      <a:alpha val="43137"/>
                    </a:srgbClr>
                  </a:outerShdw>
                </a:effectLst>
              </a:rPr>
              <a:t>bestehende Möglichkeit</a:t>
            </a:r>
            <a:r>
              <a:rPr lang="de-DE" sz="1600" dirty="0">
                <a:effectLst>
                  <a:outerShdw blurRad="38100" dist="38100" dir="2700000" algn="tl">
                    <a:srgbClr val="000000">
                      <a:alpha val="43137"/>
                    </a:srgbClr>
                  </a:outerShdw>
                </a:effectLst>
              </a:rPr>
              <a:t>, sich vertreten zu lassen</a:t>
            </a:r>
            <a:r>
              <a:rPr lang="de-DE" sz="1600" dirty="0" smtClean="0">
                <a:effectLst>
                  <a:outerShdw blurRad="38100" dist="38100" dir="2700000" algn="tl">
                    <a:srgbClr val="000000">
                      <a:alpha val="43137"/>
                    </a:srgbClr>
                  </a:outerShdw>
                </a:effectLst>
              </a:rPr>
              <a:t>, …</a:t>
            </a:r>
            <a:endParaRPr lang="de-DE" sz="1600" strike="sngStrike" dirty="0">
              <a:solidFill>
                <a:srgbClr val="92D050"/>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fld id="{F82CC617-EC87-4E06-B92D-8D8AF591DFB6}" type="slidenum">
              <a:rPr lang="de-DE" smtClean="0"/>
              <a:t>49</a:t>
            </a:fld>
            <a:endParaRPr lang="de-DE"/>
          </a:p>
        </p:txBody>
      </p:sp>
      <p:sp>
        <p:nvSpPr>
          <p:cNvPr id="9" name="Untertitel 2"/>
          <p:cNvSpPr>
            <a:spLocks noGrp="1"/>
          </p:cNvSpPr>
          <p:nvPr>
            <p:ph type="subTitle" idx="1"/>
          </p:nvPr>
        </p:nvSpPr>
        <p:spPr>
          <a:xfrm>
            <a:off x="1894830" y="94151"/>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784288" y="6015980"/>
            <a:ext cx="9976718" cy="369332"/>
          </a:xfrm>
          <a:prstGeom prst="rect">
            <a:avLst/>
          </a:prstGeom>
          <a:noFill/>
        </p:spPr>
        <p:txBody>
          <a:bodyPr wrap="square" rtlCol="0">
            <a:spAutoFit/>
          </a:bodyPr>
          <a:lstStyle/>
          <a:p>
            <a:r>
              <a:rPr lang="de-DE" b="1" dirty="0" smtClean="0"/>
              <a:t>*</a:t>
            </a:r>
            <a:r>
              <a:rPr lang="de-DE" i="1" dirty="0" smtClean="0">
                <a:effectLst>
                  <a:outerShdw blurRad="38100" dist="38100" dir="2700000" algn="tl">
                    <a:srgbClr val="000000">
                      <a:alpha val="43137"/>
                    </a:srgbClr>
                  </a:outerShdw>
                </a:effectLst>
              </a:rPr>
              <a:t>Anpassung an Neufassung § 28 </a:t>
            </a:r>
            <a:r>
              <a:rPr lang="de-DE" i="1" dirty="0" err="1" smtClean="0">
                <a:effectLst>
                  <a:outerShdw blurRad="38100" dist="38100" dir="2700000" algn="tl">
                    <a:srgbClr val="000000">
                      <a:alpha val="43137"/>
                    </a:srgbClr>
                  </a:outerShdw>
                </a:effectLst>
              </a:rPr>
              <a:t>SchStG</a:t>
            </a:r>
            <a:r>
              <a:rPr lang="de-DE" i="1" dirty="0" smtClean="0">
                <a:effectLst>
                  <a:outerShdw blurRad="38100" dist="38100" dir="2700000" algn="tl">
                    <a:srgbClr val="000000">
                      <a:alpha val="43137"/>
                    </a:srgbClr>
                  </a:outerShdw>
                </a:effectLst>
              </a:rPr>
              <a:t> M-V (Aufwertung Vorsorgevollmacht)</a:t>
            </a:r>
          </a:p>
        </p:txBody>
      </p:sp>
      <p:sp>
        <p:nvSpPr>
          <p:cNvPr id="7" name="Textfeld 6"/>
          <p:cNvSpPr txBox="1"/>
          <p:nvPr/>
        </p:nvSpPr>
        <p:spPr>
          <a:xfrm>
            <a:off x="1839557" y="3023911"/>
            <a:ext cx="10352441" cy="3139321"/>
          </a:xfrm>
          <a:prstGeom prst="rect">
            <a:avLst/>
          </a:prstGeom>
          <a:noFill/>
        </p:spPr>
        <p:txBody>
          <a:bodyPr wrap="square" rtlCol="0">
            <a:spAutoFit/>
          </a:bodyPr>
          <a:lstStyle/>
          <a:p>
            <a:r>
              <a:rPr lang="de-DE" b="1" dirty="0" smtClean="0"/>
              <a:t>Ziffer 24 VV </a:t>
            </a:r>
            <a:r>
              <a:rPr lang="de-DE" b="1" dirty="0" err="1" smtClean="0"/>
              <a:t>SchStG</a:t>
            </a:r>
            <a:r>
              <a:rPr lang="de-DE" b="1" dirty="0" smtClean="0"/>
              <a:t> M-V</a:t>
            </a:r>
            <a:endParaRPr lang="de-DE" b="1" dirty="0"/>
          </a:p>
          <a:p>
            <a:r>
              <a:rPr lang="de-DE" b="1" dirty="0"/>
              <a:t>Persönliches Erscheinen der Parteien, Sanktionen bei Ausbleiben oder vorzeitiger</a:t>
            </a:r>
          </a:p>
          <a:p>
            <a:r>
              <a:rPr lang="de-DE" b="1" dirty="0"/>
              <a:t>Entfernung</a:t>
            </a:r>
          </a:p>
          <a:p>
            <a:r>
              <a:rPr lang="de-DE" sz="1600" dirty="0">
                <a:effectLst>
                  <a:outerShdw blurRad="38100" dist="38100" dir="2700000" algn="tl">
                    <a:srgbClr val="000000">
                      <a:alpha val="43137"/>
                    </a:srgbClr>
                  </a:outerShdw>
                </a:effectLst>
              </a:rPr>
              <a:t>24.1 Von der Pflicht zum persönlichen Erscheinen (siehe die Ausnahmen nach § 28 </a:t>
            </a:r>
            <a:r>
              <a:rPr lang="de-DE" sz="1600" strike="sngStrike" dirty="0">
                <a:solidFill>
                  <a:srgbClr val="FF0000"/>
                </a:solidFill>
                <a:effectLst>
                  <a:outerShdw blurRad="38100" dist="38100" dir="2700000" algn="tl">
                    <a:srgbClr val="000000">
                      <a:alpha val="43137"/>
                    </a:srgbClr>
                  </a:outerShdw>
                </a:effectLst>
              </a:rPr>
              <a:t>Satz 2</a:t>
            </a:r>
            <a:r>
              <a:rPr lang="de-DE" sz="1600" dirty="0">
                <a:solidFill>
                  <a:srgbClr val="FF0000"/>
                </a:solidFill>
                <a:effectLst>
                  <a:outerShdw blurRad="38100" dist="38100" dir="2700000" algn="tl">
                    <a:srgbClr val="000000">
                      <a:alpha val="43137"/>
                    </a:srgbClr>
                  </a:outerShdw>
                </a:effectLst>
              </a:rPr>
              <a:t>* </a:t>
            </a:r>
            <a:r>
              <a:rPr lang="de-DE" sz="1600" dirty="0" smtClean="0">
                <a:effectLst>
                  <a:outerShdw blurRad="38100" dist="38100" dir="2700000" algn="tl">
                    <a:srgbClr val="000000">
                      <a:alpha val="43137"/>
                    </a:srgbClr>
                  </a:outerShdw>
                </a:effectLst>
              </a:rPr>
              <a:t>des</a:t>
            </a:r>
            <a:endParaRPr lang="de-DE" sz="1600" dirty="0">
              <a:effectLst>
                <a:outerShdw blurRad="38100" dist="38100" dir="2700000" algn="tl">
                  <a:srgbClr val="000000">
                    <a:alpha val="43137"/>
                  </a:srgbClr>
                </a:outerShdw>
              </a:effectLst>
            </a:endParaRPr>
          </a:p>
          <a:p>
            <a:r>
              <a:rPr lang="de-DE" sz="1600" dirty="0">
                <a:effectLst>
                  <a:outerShdw blurRad="38100" dist="38100" dir="2700000" algn="tl">
                    <a:srgbClr val="000000">
                      <a:alpha val="43137"/>
                    </a:srgbClr>
                  </a:outerShdw>
                </a:effectLst>
              </a:rPr>
              <a:t>Schiedsstellen- und Schlichtungsgesetzes) ist die Partei nur entbunden, wenn sie </a:t>
            </a:r>
            <a:r>
              <a:rPr lang="de-DE" sz="1600" dirty="0" smtClean="0">
                <a:effectLst>
                  <a:outerShdw blurRad="38100" dist="38100" dir="2700000" algn="tl">
                    <a:srgbClr val="000000">
                      <a:alpha val="43137"/>
                    </a:srgbClr>
                  </a:outerShdw>
                </a:effectLst>
              </a:rPr>
              <a:t>sich aus </a:t>
            </a:r>
            <a:r>
              <a:rPr lang="de-DE" sz="1600" dirty="0">
                <a:effectLst>
                  <a:outerShdw blurRad="38100" dist="38100" dir="2700000" algn="tl">
                    <a:srgbClr val="000000">
                      <a:alpha val="43137"/>
                    </a:srgbClr>
                  </a:outerShdw>
                </a:effectLst>
              </a:rPr>
              <a:t>den in § 23 Absatz 4 Satz 1 des Schiedsstellen- und Schlichtungsgesetzes </a:t>
            </a:r>
            <a:r>
              <a:rPr lang="de-DE" sz="1600" dirty="0" smtClean="0">
                <a:effectLst>
                  <a:outerShdw blurRad="38100" dist="38100" dir="2700000" algn="tl">
                    <a:srgbClr val="000000">
                      <a:alpha val="43137"/>
                    </a:srgbClr>
                  </a:outerShdw>
                </a:effectLst>
              </a:rPr>
              <a:t>genannten Gründen </a:t>
            </a:r>
            <a:r>
              <a:rPr lang="de-DE" sz="1600" dirty="0">
                <a:effectLst>
                  <a:outerShdw blurRad="38100" dist="38100" dir="2700000" algn="tl">
                    <a:srgbClr val="000000">
                      <a:alpha val="43137"/>
                    </a:srgbClr>
                  </a:outerShdw>
                </a:effectLst>
              </a:rPr>
              <a:t>entschuldigt </a:t>
            </a:r>
            <a:r>
              <a:rPr lang="de-DE" sz="1600" dirty="0" smtClean="0">
                <a:effectLst>
                  <a:outerShdw blurRad="38100" dist="38100" dir="2700000" algn="tl">
                    <a:srgbClr val="000000">
                      <a:alpha val="43137"/>
                    </a:srgbClr>
                  </a:outerShdw>
                </a:effectLst>
              </a:rPr>
              <a:t>…</a:t>
            </a:r>
          </a:p>
          <a:p>
            <a:r>
              <a:rPr lang="de-DE" sz="1600" dirty="0" smtClean="0">
                <a:effectLst>
                  <a:outerShdw blurRad="38100" dist="38100" dir="2700000" algn="tl">
                    <a:srgbClr val="000000">
                      <a:alpha val="43137"/>
                    </a:srgbClr>
                  </a:outerShdw>
                </a:effectLst>
              </a:rPr>
              <a:t>…</a:t>
            </a:r>
          </a:p>
          <a:p>
            <a:r>
              <a:rPr lang="de-DE" sz="1600" dirty="0">
                <a:effectLst>
                  <a:outerShdw blurRad="38100" dist="38100" dir="2700000" algn="tl">
                    <a:srgbClr val="000000">
                      <a:alpha val="43137"/>
                    </a:srgbClr>
                  </a:outerShdw>
                </a:effectLst>
              </a:rPr>
              <a:t>24.4 Wird die ausgebliebene Partei gesetzlich </a:t>
            </a:r>
            <a:r>
              <a:rPr lang="de-DE" sz="1600" dirty="0">
                <a:solidFill>
                  <a:srgbClr val="92D050"/>
                </a:solidFill>
                <a:effectLst>
                  <a:outerShdw blurRad="38100" dist="38100" dir="2700000" algn="tl">
                    <a:srgbClr val="000000">
                      <a:alpha val="43137"/>
                    </a:srgbClr>
                  </a:outerShdw>
                </a:effectLst>
              </a:rPr>
              <a:t>oder rechtsgeschäftlich* </a:t>
            </a:r>
            <a:r>
              <a:rPr lang="de-DE" sz="1600" dirty="0">
                <a:effectLst>
                  <a:outerShdw blurRad="38100" dist="38100" dir="2700000" algn="tl">
                    <a:srgbClr val="000000">
                      <a:alpha val="43137"/>
                    </a:srgbClr>
                  </a:outerShdw>
                </a:effectLst>
              </a:rPr>
              <a:t>vertreten (zum Beispiel</a:t>
            </a:r>
          </a:p>
          <a:p>
            <a:r>
              <a:rPr lang="de-DE" sz="1600" dirty="0">
                <a:effectLst>
                  <a:outerShdw blurRad="38100" dist="38100" dir="2700000" algn="tl">
                    <a:srgbClr val="000000">
                      <a:alpha val="43137"/>
                    </a:srgbClr>
                  </a:outerShdw>
                </a:effectLst>
              </a:rPr>
              <a:t>eine minderjährige oder gegebenenfalls eine betreute Person </a:t>
            </a:r>
            <a:r>
              <a:rPr lang="de-DE" sz="1600" dirty="0">
                <a:solidFill>
                  <a:srgbClr val="92D050"/>
                </a:solidFill>
                <a:effectLst>
                  <a:outerShdw blurRad="38100" dist="38100" dir="2700000" algn="tl">
                    <a:srgbClr val="000000">
                      <a:alpha val="43137"/>
                    </a:srgbClr>
                  </a:outerShdw>
                </a:effectLst>
              </a:rPr>
              <a:t>oder ein Vorsorgevollmachtgeber*</a:t>
            </a:r>
            <a:r>
              <a:rPr lang="de-DE" sz="1600" dirty="0">
                <a:effectLst>
                  <a:outerShdw blurRad="38100" dist="38100" dir="2700000" algn="tl">
                    <a:srgbClr val="000000">
                      <a:alpha val="43137"/>
                    </a:srgbClr>
                  </a:outerShdw>
                </a:effectLst>
              </a:rPr>
              <a:t>),</a:t>
            </a:r>
          </a:p>
          <a:p>
            <a:r>
              <a:rPr lang="de-DE" sz="1600" dirty="0">
                <a:effectLst>
                  <a:outerShdw blurRad="38100" dist="38100" dir="2700000" algn="tl">
                    <a:srgbClr val="000000">
                      <a:alpha val="43137"/>
                    </a:srgbClr>
                  </a:outerShdw>
                </a:effectLst>
              </a:rPr>
              <a:t>ist das Ordnungsgeld gegen den gesetzlichen Vertreter oder gegen den</a:t>
            </a:r>
          </a:p>
          <a:p>
            <a:r>
              <a:rPr lang="de-DE" sz="1600" dirty="0">
                <a:effectLst>
                  <a:outerShdw blurRad="38100" dist="38100" dir="2700000" algn="tl">
                    <a:srgbClr val="000000">
                      <a:alpha val="43137"/>
                    </a:srgbClr>
                  </a:outerShdw>
                </a:effectLst>
              </a:rPr>
              <a:t>Vertretungsberechtigten </a:t>
            </a:r>
            <a:r>
              <a:rPr lang="de-DE" sz="1600" dirty="0">
                <a:solidFill>
                  <a:srgbClr val="92D050"/>
                </a:solidFill>
                <a:effectLst>
                  <a:outerShdw blurRad="38100" dist="38100" dir="2700000" algn="tl">
                    <a:srgbClr val="000000">
                      <a:alpha val="43137"/>
                    </a:srgbClr>
                  </a:outerShdw>
                </a:effectLst>
              </a:rPr>
              <a:t>oder gegen den rechtsgeschäftlichen Vertreter* </a:t>
            </a:r>
            <a:r>
              <a:rPr lang="de-DE" sz="1600" dirty="0">
                <a:effectLst>
                  <a:outerShdw blurRad="38100" dist="38100" dir="2700000" algn="tl">
                    <a:srgbClr val="000000">
                      <a:alpha val="43137"/>
                    </a:srgbClr>
                  </a:outerShdw>
                </a:effectLst>
              </a:rPr>
              <a:t>zu verhängen.</a:t>
            </a:r>
            <a:endParaRPr lang="de-DE" sz="1600" strike="sngStrike" dirty="0">
              <a:solidFill>
                <a:srgbClr val="92D050"/>
              </a:solidFill>
              <a:effectLst>
                <a:outerShdw blurRad="38100" dist="38100" dir="2700000" algn="tl">
                  <a:srgbClr val="000000">
                    <a:alpha val="43137"/>
                  </a:srgbClr>
                </a:outerShdw>
              </a:effectLst>
            </a:endParaRPr>
          </a:p>
          <a:p>
            <a:endParaRPr lang="de-DE" sz="1600" strike="sngStrike" dirty="0">
              <a:solidFill>
                <a:srgbClr val="92D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7419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373745" y="779228"/>
            <a:ext cx="9130867" cy="1713325"/>
          </a:xfrm>
        </p:spPr>
        <p:txBody>
          <a:bodyPr>
            <a:noAutofit/>
          </a:bodyPr>
          <a:lstStyle/>
          <a:p>
            <a:r>
              <a:rPr lang="de-DE" dirty="0" smtClean="0"/>
              <a:t>Top 3 – 	Wirkungsweise der Fachaufsicht im Auftrage und in Verantwortung der </a:t>
            </a:r>
          </a:p>
          <a:p>
            <a:r>
              <a:rPr lang="de-DE" dirty="0"/>
              <a:t> </a:t>
            </a:r>
            <a:r>
              <a:rPr lang="de-DE" dirty="0" smtClean="0"/>
              <a:t>              Amtsgerichtsdirektorin/en der Amtsgerichte Neubrandenburg, Pasewalk </a:t>
            </a:r>
          </a:p>
          <a:p>
            <a:r>
              <a:rPr lang="de-DE" dirty="0"/>
              <a:t> </a:t>
            </a:r>
            <a:r>
              <a:rPr lang="de-DE" dirty="0" smtClean="0"/>
              <a:t>              und Waren (Müritz) gegenüber den Schiedsmännern und -frauen</a:t>
            </a:r>
            <a:endParaRPr lang="de-DE" dirty="0"/>
          </a:p>
        </p:txBody>
      </p:sp>
      <p:sp>
        <p:nvSpPr>
          <p:cNvPr id="4" name="Fußzeilenplatzhalter 3"/>
          <p:cNvSpPr>
            <a:spLocks noGrp="1"/>
          </p:cNvSpPr>
          <p:nvPr>
            <p:ph type="ftr" sz="quarter" idx="11"/>
          </p:nvPr>
        </p:nvSpPr>
        <p:spPr/>
        <p:txBody>
          <a:bodyPr/>
          <a:lstStyle/>
          <a:p>
            <a:r>
              <a:rPr lang="de-DE" sz="1000" dirty="0" smtClean="0"/>
              <a:t>Beiträge Amtsgericht Neubrandenburg, Matthias Brandt, Direktor des Amtsgerichts</a:t>
            </a:r>
            <a:endParaRPr lang="de-DE" sz="1000" dirty="0"/>
          </a:p>
        </p:txBody>
      </p:sp>
      <p:sp>
        <p:nvSpPr>
          <p:cNvPr id="8" name="Foliennummernplatzhalter 7"/>
          <p:cNvSpPr>
            <a:spLocks noGrp="1"/>
          </p:cNvSpPr>
          <p:nvPr>
            <p:ph type="sldNum" sz="quarter" idx="12"/>
          </p:nvPr>
        </p:nvSpPr>
        <p:spPr/>
        <p:txBody>
          <a:bodyPr/>
          <a:lstStyle/>
          <a:p>
            <a:fld id="{F82CC617-EC87-4E06-B92D-8D8AF591DFB6}" type="slidenum">
              <a:rPr lang="de-DE" smtClean="0"/>
              <a:t>5</a:t>
            </a:fld>
            <a:endParaRPr lang="de-DE"/>
          </a:p>
        </p:txBody>
      </p:sp>
      <p:sp>
        <p:nvSpPr>
          <p:cNvPr id="10" name="Textfeld 9"/>
          <p:cNvSpPr txBox="1"/>
          <p:nvPr/>
        </p:nvSpPr>
        <p:spPr>
          <a:xfrm>
            <a:off x="2730570" y="2760351"/>
            <a:ext cx="8995265" cy="2585323"/>
          </a:xfrm>
          <a:prstGeom prst="rect">
            <a:avLst/>
          </a:prstGeom>
          <a:noFill/>
        </p:spPr>
        <p:txBody>
          <a:bodyPr wrap="square" rtlCol="0">
            <a:spAutoFit/>
          </a:bodyPr>
          <a:lstStyle/>
          <a:p>
            <a:pPr marL="285750" indent="-285750">
              <a:buFontTx/>
              <a:buChar char="-"/>
            </a:pPr>
            <a:r>
              <a:rPr lang="de-DE" dirty="0" smtClean="0">
                <a:effectLst>
                  <a:outerShdw blurRad="38100" dist="38100" dir="2700000" algn="tl">
                    <a:srgbClr val="000000">
                      <a:alpha val="43137"/>
                    </a:srgbClr>
                  </a:outerShdw>
                </a:effectLst>
              </a:rPr>
              <a:t>Prüfungsformalien: - Niederschrift (mit wesentlichen Ergebnissen der Prüfung,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insbesondere Beanstandungen von größerem Gewicht)</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Feststellungen von geringerer Bedeutung können mit der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anwesenden Schiedsperson durch mündliche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Besprechung erledigt werden</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Schiedsperson erhält Abschrift der Prüfungsniederschrift</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im Nachgang Überwachung der Behebung aufgeführter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Beanstandungen</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Bestimmung und Dokumentation Frist für nächste Prüfung</a:t>
            </a:r>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6110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492875"/>
            <a:ext cx="7619999" cy="365125"/>
          </a:xfrm>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839559" y="1430062"/>
            <a:ext cx="10352441" cy="4339650"/>
          </a:xfrm>
          <a:prstGeom prst="rect">
            <a:avLst/>
          </a:prstGeom>
          <a:noFill/>
        </p:spPr>
        <p:txBody>
          <a:bodyPr wrap="square" rtlCol="0">
            <a:spAutoFit/>
          </a:bodyPr>
          <a:lstStyle/>
          <a:p>
            <a:r>
              <a:rPr lang="de-DE" b="1" dirty="0"/>
              <a:t>Ziffer </a:t>
            </a:r>
            <a:r>
              <a:rPr lang="de-DE" b="1" dirty="0" smtClean="0"/>
              <a:t>27 </a:t>
            </a:r>
            <a:r>
              <a:rPr lang="de-DE" b="1" dirty="0"/>
              <a:t>VV </a:t>
            </a:r>
            <a:r>
              <a:rPr lang="de-DE" b="1" dirty="0" err="1"/>
              <a:t>SchStG</a:t>
            </a:r>
            <a:r>
              <a:rPr lang="de-DE" b="1" dirty="0"/>
              <a:t> M-V</a:t>
            </a:r>
          </a:p>
          <a:p>
            <a:r>
              <a:rPr lang="de-DE" b="1" dirty="0" smtClean="0"/>
              <a:t>Verhandlungsgrundsätze</a:t>
            </a:r>
          </a:p>
          <a:p>
            <a:r>
              <a:rPr lang="de-DE" sz="1600" dirty="0">
                <a:effectLst>
                  <a:outerShdw blurRad="38100" dist="38100" dir="2700000" algn="tl">
                    <a:srgbClr val="000000">
                      <a:alpha val="43137"/>
                    </a:srgbClr>
                  </a:outerShdw>
                </a:effectLst>
              </a:rPr>
              <a:t>27.3.1 Tritt für eine Person ein Vormund oder Betreuer auf, muss sich die Schiedsperson die</a:t>
            </a:r>
          </a:p>
          <a:p>
            <a:r>
              <a:rPr lang="de-DE" sz="1600" dirty="0">
                <a:effectLst>
                  <a:outerShdw blurRad="38100" dist="38100" dir="2700000" algn="tl">
                    <a:srgbClr val="000000">
                      <a:alpha val="43137"/>
                    </a:srgbClr>
                  </a:outerShdw>
                </a:effectLst>
              </a:rPr>
              <a:t>von dem Amtsgericht ausgestellte Bestallungsurkunde vorlegen lassen (siehe auch Nummer</a:t>
            </a:r>
          </a:p>
          <a:p>
            <a:r>
              <a:rPr lang="de-DE" sz="1600" dirty="0">
                <a:effectLst>
                  <a:outerShdw blurRad="38100" dist="38100" dir="2700000" algn="tl">
                    <a:srgbClr val="000000">
                      <a:alpha val="43137"/>
                    </a:srgbClr>
                  </a:outerShdw>
                </a:effectLst>
              </a:rPr>
              <a:t>23.1</a:t>
            </a:r>
            <a:r>
              <a:rPr lang="de-DE" sz="1600" dirty="0">
                <a:solidFill>
                  <a:srgbClr val="92D050"/>
                </a:solidFill>
                <a:effectLst>
                  <a:outerShdw blurRad="38100" dist="38100" dir="2700000" algn="tl">
                    <a:srgbClr val="000000">
                      <a:alpha val="43137"/>
                    </a:srgbClr>
                  </a:outerShdw>
                </a:effectLst>
              </a:rPr>
              <a:t>). Tritt für eine Person ein Vorsorgebevollmächtigter auf, muss sich die Schiedsperson</a:t>
            </a:r>
          </a:p>
          <a:p>
            <a:r>
              <a:rPr lang="de-DE" sz="1600" dirty="0">
                <a:solidFill>
                  <a:srgbClr val="92D050"/>
                </a:solidFill>
                <a:effectLst>
                  <a:outerShdw blurRad="38100" dist="38100" dir="2700000" algn="tl">
                    <a:srgbClr val="000000">
                      <a:alpha val="43137"/>
                    </a:srgbClr>
                  </a:outerShdw>
                </a:effectLst>
              </a:rPr>
              <a:t>die Vorsorgevollmacht im Original vorlegen lassen (siehe auch Nummer 23.1).</a:t>
            </a:r>
          </a:p>
          <a:p>
            <a:r>
              <a:rPr lang="de-DE" sz="1600" dirty="0">
                <a:effectLst>
                  <a:outerShdw blurRad="38100" dist="38100" dir="2700000" algn="tl">
                    <a:srgbClr val="000000">
                      <a:alpha val="43137"/>
                    </a:srgbClr>
                  </a:outerShdw>
                </a:effectLst>
              </a:rPr>
              <a:t>Aus </a:t>
            </a:r>
            <a:r>
              <a:rPr lang="de-DE" sz="1600" dirty="0">
                <a:solidFill>
                  <a:srgbClr val="92D050"/>
                </a:solidFill>
                <a:effectLst>
                  <a:outerShdw blurRad="38100" dist="38100" dir="2700000" algn="tl">
                    <a:srgbClr val="000000">
                      <a:alpha val="43137"/>
                    </a:srgbClr>
                  </a:outerShdw>
                </a:effectLst>
              </a:rPr>
              <a:t>der</a:t>
            </a:r>
            <a:r>
              <a:rPr lang="de-DE" sz="1600" dirty="0">
                <a:effectLst>
                  <a:outerShdw blurRad="38100" dist="38100" dir="2700000" algn="tl">
                    <a:srgbClr val="000000">
                      <a:alpha val="43137"/>
                    </a:srgbClr>
                  </a:outerShdw>
                </a:effectLst>
              </a:rPr>
              <a:t> </a:t>
            </a:r>
            <a:r>
              <a:rPr lang="de-DE" sz="1600" dirty="0">
                <a:solidFill>
                  <a:srgbClr val="92D050"/>
                </a:solidFill>
                <a:effectLst>
                  <a:outerShdw blurRad="38100" dist="38100" dir="2700000" algn="tl">
                    <a:srgbClr val="000000">
                      <a:alpha val="43137"/>
                    </a:srgbClr>
                  </a:outerShdw>
                </a:effectLst>
              </a:rPr>
              <a:t>Bestallungsurkunde oder aus der Vorsorgevollmacht </a:t>
            </a:r>
            <a:r>
              <a:rPr lang="de-DE" sz="1600" dirty="0">
                <a:effectLst>
                  <a:outerShdw blurRad="38100" dist="38100" dir="2700000" algn="tl">
                    <a:srgbClr val="000000">
                      <a:alpha val="43137"/>
                    </a:srgbClr>
                  </a:outerShdw>
                </a:effectLst>
              </a:rPr>
              <a:t>ergibt sich, ob der Vormund</a:t>
            </a:r>
          </a:p>
          <a:p>
            <a:r>
              <a:rPr lang="de-DE" sz="1600" dirty="0">
                <a:solidFill>
                  <a:srgbClr val="92D050"/>
                </a:solidFill>
                <a:effectLst>
                  <a:outerShdw blurRad="38100" dist="38100" dir="2700000" algn="tl">
                    <a:srgbClr val="000000">
                      <a:alpha val="43137"/>
                    </a:srgbClr>
                  </a:outerShdw>
                </a:effectLst>
              </a:rPr>
              <a:t>oder der Vorsorgebevollmächtigte </a:t>
            </a:r>
            <a:r>
              <a:rPr lang="de-DE" sz="1600" dirty="0">
                <a:effectLst>
                  <a:outerShdw blurRad="38100" dist="38100" dir="2700000" algn="tl">
                    <a:srgbClr val="000000">
                      <a:alpha val="43137"/>
                    </a:srgbClr>
                  </a:outerShdw>
                </a:effectLst>
              </a:rPr>
              <a:t>allein zu handeln befugt ist, ob ein Gegenvormund bestellt</a:t>
            </a:r>
          </a:p>
          <a:p>
            <a:r>
              <a:rPr lang="de-DE" sz="1600" dirty="0">
                <a:effectLst>
                  <a:outerShdw blurRad="38100" dist="38100" dir="2700000" algn="tl">
                    <a:srgbClr val="000000">
                      <a:alpha val="43137"/>
                    </a:srgbClr>
                  </a:outerShdw>
                </a:effectLst>
              </a:rPr>
              <a:t>ist, </a:t>
            </a:r>
            <a:r>
              <a:rPr lang="de-DE" sz="1600" strike="sngStrike" dirty="0" smtClean="0">
                <a:solidFill>
                  <a:srgbClr val="FF0000"/>
                </a:solidFill>
                <a:effectLst>
                  <a:outerShdw blurRad="38100" dist="38100" dir="2700000" algn="tl">
                    <a:srgbClr val="000000">
                      <a:alpha val="43137"/>
                    </a:srgbClr>
                  </a:outerShdw>
                </a:effectLst>
              </a:rPr>
              <a:t>oder </a:t>
            </a:r>
            <a:r>
              <a:rPr lang="de-DE" sz="1600" dirty="0" smtClean="0">
                <a:effectLst>
                  <a:outerShdw blurRad="38100" dist="38100" dir="2700000" algn="tl">
                    <a:srgbClr val="000000">
                      <a:alpha val="43137"/>
                    </a:srgbClr>
                  </a:outerShdw>
                </a:effectLst>
              </a:rPr>
              <a:t>welchen </a:t>
            </a:r>
            <a:r>
              <a:rPr lang="de-DE" sz="1600" dirty="0">
                <a:effectLst>
                  <a:outerShdw blurRad="38100" dist="38100" dir="2700000" algn="tl">
                    <a:srgbClr val="000000">
                      <a:alpha val="43137"/>
                    </a:srgbClr>
                  </a:outerShdw>
                </a:effectLst>
              </a:rPr>
              <a:t>Aufgabenkreis der Betreuer hat </a:t>
            </a:r>
            <a:r>
              <a:rPr lang="de-DE" sz="1600" dirty="0">
                <a:solidFill>
                  <a:srgbClr val="92D050"/>
                </a:solidFill>
                <a:effectLst>
                  <a:outerShdw blurRad="38100" dist="38100" dir="2700000" algn="tl">
                    <a:srgbClr val="000000">
                      <a:alpha val="43137"/>
                    </a:srgbClr>
                  </a:outerShdw>
                </a:effectLst>
              </a:rPr>
              <a:t>oder ob die Vorsorgevollmacht auch</a:t>
            </a:r>
          </a:p>
          <a:p>
            <a:r>
              <a:rPr lang="de-DE" sz="1600" dirty="0">
                <a:solidFill>
                  <a:srgbClr val="92D050"/>
                </a:solidFill>
                <a:effectLst>
                  <a:outerShdw blurRad="38100" dist="38100" dir="2700000" algn="tl">
                    <a:srgbClr val="000000">
                      <a:alpha val="43137"/>
                    </a:srgbClr>
                  </a:outerShdw>
                </a:effectLst>
              </a:rPr>
              <a:t>zur Vertretung vor Gerichten berechtigt</a:t>
            </a:r>
            <a:r>
              <a:rPr lang="de-DE" sz="1600" dirty="0" smtClean="0">
                <a:solidFill>
                  <a:srgbClr val="92D050"/>
                </a:solidFill>
                <a:effectLst>
                  <a:outerShdw blurRad="38100" dist="38100" dir="2700000" algn="tl">
                    <a:srgbClr val="000000">
                      <a:alpha val="43137"/>
                    </a:srgbClr>
                  </a:outerShdw>
                </a:effectLst>
              </a:rPr>
              <a:t>.*</a:t>
            </a:r>
          </a:p>
          <a:p>
            <a:r>
              <a:rPr lang="de-DE" sz="1600" dirty="0">
                <a:effectLst>
                  <a:outerShdw blurRad="38100" dist="38100" dir="2700000" algn="tl">
                    <a:srgbClr val="000000">
                      <a:alpha val="43137"/>
                    </a:srgbClr>
                  </a:outerShdw>
                </a:effectLst>
              </a:rPr>
              <a:t>27.4 Die Schiedsperson soll, wenn beide Parteien oder eine von ihnen nicht voll geschäftsfähig</a:t>
            </a:r>
          </a:p>
          <a:p>
            <a:r>
              <a:rPr lang="de-DE" sz="1600" dirty="0">
                <a:effectLst>
                  <a:outerShdw blurRad="38100" dist="38100" dir="2700000" algn="tl">
                    <a:srgbClr val="000000">
                      <a:alpha val="43137"/>
                    </a:srgbClr>
                  </a:outerShdw>
                </a:effectLst>
              </a:rPr>
              <a:t>sind, nur in solchen Streitigkeiten tätig werden, die Rechtsverhältnisse des täglichen</a:t>
            </a:r>
          </a:p>
          <a:p>
            <a:r>
              <a:rPr lang="de-DE" sz="1600" dirty="0">
                <a:effectLst>
                  <a:outerShdw blurRad="38100" dist="38100" dir="2700000" algn="tl">
                    <a:srgbClr val="000000">
                      <a:alpha val="43137"/>
                    </a:srgbClr>
                  </a:outerShdw>
                </a:effectLst>
              </a:rPr>
              <a:t>Lebens betreffen (hierunter fallen solche Rechtsgeschäfte, die zur täglichen Lebensführung</a:t>
            </a:r>
          </a:p>
          <a:p>
            <a:r>
              <a:rPr lang="de-DE" sz="1600" dirty="0">
                <a:effectLst>
                  <a:outerShdw blurRad="38100" dist="38100" dir="2700000" algn="tl">
                    <a:srgbClr val="000000">
                      <a:alpha val="43137"/>
                    </a:srgbClr>
                  </a:outerShdw>
                </a:effectLst>
              </a:rPr>
              <a:t>notwendig sind). Dabei ist zu beachten, dass ein Vormund oder Betreuer ohne die</a:t>
            </a:r>
          </a:p>
          <a:p>
            <a:r>
              <a:rPr lang="de-DE" sz="1600" dirty="0">
                <a:effectLst>
                  <a:outerShdw blurRad="38100" dist="38100" dir="2700000" algn="tl">
                    <a:srgbClr val="000000">
                      <a:alpha val="43137"/>
                    </a:srgbClr>
                  </a:outerShdw>
                </a:effectLst>
              </a:rPr>
              <a:t>Genehmigung des Familien- oder Betreuungsgerichts einen Vergleich nur abschließen</a:t>
            </a:r>
          </a:p>
          <a:p>
            <a:r>
              <a:rPr lang="de-DE" sz="1600" dirty="0">
                <a:effectLst>
                  <a:outerShdw blurRad="38100" dist="38100" dir="2700000" algn="tl">
                    <a:srgbClr val="000000">
                      <a:alpha val="43137"/>
                    </a:srgbClr>
                  </a:outerShdw>
                </a:effectLst>
              </a:rPr>
              <a:t>kann, wenn der Wert des Vergleichs </a:t>
            </a:r>
            <a:r>
              <a:rPr lang="de-DE" sz="1600" dirty="0" smtClean="0">
                <a:solidFill>
                  <a:srgbClr val="92D050"/>
                </a:solidFill>
                <a:effectLst>
                  <a:outerShdw blurRad="38100" dist="38100" dir="2700000" algn="tl">
                    <a:srgbClr val="000000">
                      <a:alpha val="43137"/>
                    </a:srgbClr>
                  </a:outerShdw>
                </a:effectLst>
              </a:rPr>
              <a:t>6</a:t>
            </a:r>
            <a:r>
              <a:rPr lang="de-DE" sz="1600" dirty="0" smtClean="0">
                <a:effectLst>
                  <a:outerShdw blurRad="38100" dist="38100" dir="2700000" algn="tl">
                    <a:srgbClr val="000000">
                      <a:alpha val="43137"/>
                    </a:srgbClr>
                  </a:outerShdw>
                </a:effectLst>
              </a:rPr>
              <a:t>.000 </a:t>
            </a:r>
            <a:r>
              <a:rPr lang="de-DE" sz="1600" dirty="0">
                <a:effectLst>
                  <a:outerShdw blurRad="38100" dist="38100" dir="2700000" algn="tl">
                    <a:srgbClr val="000000">
                      <a:alpha val="43137"/>
                    </a:srgbClr>
                  </a:outerShdw>
                </a:effectLst>
              </a:rPr>
              <a:t>Euro nicht übersteigt (§ </a:t>
            </a:r>
            <a:r>
              <a:rPr lang="de-DE" sz="1600" dirty="0" smtClean="0">
                <a:effectLst>
                  <a:outerShdw blurRad="38100" dist="38100" dir="2700000" algn="tl">
                    <a:srgbClr val="000000">
                      <a:alpha val="43137"/>
                    </a:srgbClr>
                  </a:outerShdw>
                </a:effectLst>
              </a:rPr>
              <a:t>18</a:t>
            </a:r>
            <a:r>
              <a:rPr lang="de-DE" sz="1600" dirty="0" smtClean="0">
                <a:solidFill>
                  <a:srgbClr val="92D050"/>
                </a:solidFill>
                <a:effectLst>
                  <a:outerShdw blurRad="38100" dist="38100" dir="2700000" algn="tl">
                    <a:srgbClr val="000000">
                      <a:alpha val="43137"/>
                    </a:srgbClr>
                  </a:outerShdw>
                </a:effectLst>
              </a:rPr>
              <a:t>54</a:t>
            </a:r>
            <a:r>
              <a:rPr lang="de-DE" sz="1600" dirty="0" smtClean="0">
                <a:effectLst>
                  <a:outerShdw blurRad="38100" dist="38100" dir="2700000" algn="tl">
                    <a:srgbClr val="000000">
                      <a:alpha val="43137"/>
                    </a:srgbClr>
                  </a:outerShdw>
                </a:effectLst>
              </a:rPr>
              <a:t> </a:t>
            </a:r>
            <a:r>
              <a:rPr lang="de-DE" sz="1600" dirty="0">
                <a:effectLst>
                  <a:outerShdw blurRad="38100" dist="38100" dir="2700000" algn="tl">
                    <a:srgbClr val="000000">
                      <a:alpha val="43137"/>
                    </a:srgbClr>
                  </a:outerShdw>
                </a:effectLst>
              </a:rPr>
              <a:t>Nummer </a:t>
            </a:r>
            <a:r>
              <a:rPr lang="de-DE" sz="1600" dirty="0" smtClean="0">
                <a:solidFill>
                  <a:srgbClr val="92D050"/>
                </a:solidFill>
                <a:effectLst>
                  <a:outerShdw blurRad="38100" dist="38100" dir="2700000" algn="tl">
                    <a:srgbClr val="000000">
                      <a:alpha val="43137"/>
                    </a:srgbClr>
                  </a:outerShdw>
                </a:effectLst>
              </a:rPr>
              <a:t>6**</a:t>
            </a:r>
            <a:endParaRPr lang="de-DE" sz="1600" dirty="0">
              <a:solidFill>
                <a:srgbClr val="92D050"/>
              </a:solidFill>
              <a:effectLst>
                <a:outerShdw blurRad="38100" dist="38100" dir="2700000" algn="tl">
                  <a:srgbClr val="000000">
                    <a:alpha val="43137"/>
                  </a:srgbClr>
                </a:outerShdw>
              </a:effectLst>
            </a:endParaRPr>
          </a:p>
          <a:p>
            <a:r>
              <a:rPr lang="de-DE" sz="1600" dirty="0">
                <a:effectLst>
                  <a:outerShdw blurRad="38100" dist="38100" dir="2700000" algn="tl">
                    <a:srgbClr val="000000">
                      <a:alpha val="43137"/>
                    </a:srgbClr>
                  </a:outerShdw>
                </a:effectLst>
              </a:rPr>
              <a:t>BGB).</a:t>
            </a:r>
            <a:endParaRPr lang="de-DE" sz="1600" b="1" dirty="0">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fld id="{F82CC617-EC87-4E06-B92D-8D8AF591DFB6}" type="slidenum">
              <a:rPr lang="de-DE" smtClean="0"/>
              <a:t>50</a:t>
            </a:fld>
            <a:endParaRPr lang="de-DE"/>
          </a:p>
        </p:txBody>
      </p:sp>
      <p:sp>
        <p:nvSpPr>
          <p:cNvPr id="9" name="Untertitel 2"/>
          <p:cNvSpPr>
            <a:spLocks noGrp="1"/>
          </p:cNvSpPr>
          <p:nvPr>
            <p:ph type="subTitle" idx="1"/>
          </p:nvPr>
        </p:nvSpPr>
        <p:spPr>
          <a:xfrm>
            <a:off x="1894830" y="94151"/>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784288" y="5808128"/>
            <a:ext cx="9976718" cy="646331"/>
          </a:xfrm>
          <a:prstGeom prst="rect">
            <a:avLst/>
          </a:prstGeom>
          <a:noFill/>
        </p:spPr>
        <p:txBody>
          <a:bodyPr wrap="square" rtlCol="0">
            <a:spAutoFit/>
          </a:bodyPr>
          <a:lstStyle/>
          <a:p>
            <a:r>
              <a:rPr lang="de-DE" i="1" dirty="0" smtClean="0"/>
              <a:t>*</a:t>
            </a:r>
            <a:r>
              <a:rPr lang="de-DE" i="1" dirty="0" smtClean="0">
                <a:effectLst>
                  <a:outerShdw blurRad="38100" dist="38100" dir="2700000" algn="tl">
                    <a:srgbClr val="000000">
                      <a:alpha val="43137"/>
                    </a:srgbClr>
                  </a:outerShdw>
                </a:effectLst>
              </a:rPr>
              <a:t>Folgeanpassung an Berücksichtigung Vorsorgevollmacht in § 28 </a:t>
            </a:r>
            <a:r>
              <a:rPr lang="de-DE" i="1" dirty="0" err="1" smtClean="0">
                <a:effectLst>
                  <a:outerShdw blurRad="38100" dist="38100" dir="2700000" algn="tl">
                    <a:srgbClr val="000000">
                      <a:alpha val="43137"/>
                    </a:srgbClr>
                  </a:outerShdw>
                </a:effectLst>
              </a:rPr>
              <a:t>SchStG</a:t>
            </a:r>
            <a:r>
              <a:rPr lang="de-DE" i="1" dirty="0" smtClean="0">
                <a:effectLst>
                  <a:outerShdw blurRad="38100" dist="38100" dir="2700000" algn="tl">
                    <a:srgbClr val="000000">
                      <a:alpha val="43137"/>
                    </a:srgbClr>
                  </a:outerShdw>
                </a:effectLst>
              </a:rPr>
              <a:t> M-V</a:t>
            </a:r>
          </a:p>
          <a:p>
            <a:r>
              <a:rPr lang="de-DE" i="1" dirty="0" smtClean="0">
                <a:effectLst>
                  <a:outerShdw blurRad="38100" dist="38100" dir="2700000" algn="tl">
                    <a:srgbClr val="000000">
                      <a:alpha val="43137"/>
                    </a:srgbClr>
                  </a:outerShdw>
                </a:effectLst>
              </a:rPr>
              <a:t>**Berücksichtigung Änderungen BGB, gültig ab 01.01.2023</a:t>
            </a:r>
          </a:p>
        </p:txBody>
      </p:sp>
    </p:spTree>
    <p:extLst>
      <p:ext uri="{BB962C8B-B14F-4D97-AF65-F5344CB8AC3E}">
        <p14:creationId xmlns:p14="http://schemas.microsoft.com/office/powerpoint/2010/main" val="23548591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492875"/>
            <a:ext cx="7619999" cy="365125"/>
          </a:xfrm>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839559" y="1430062"/>
            <a:ext cx="10352441" cy="4339650"/>
          </a:xfrm>
          <a:prstGeom prst="rect">
            <a:avLst/>
          </a:prstGeom>
          <a:noFill/>
        </p:spPr>
        <p:txBody>
          <a:bodyPr wrap="square" rtlCol="0">
            <a:spAutoFit/>
          </a:bodyPr>
          <a:lstStyle/>
          <a:p>
            <a:r>
              <a:rPr lang="de-DE" b="1" dirty="0"/>
              <a:t>Ziffer </a:t>
            </a:r>
            <a:r>
              <a:rPr lang="de-DE" b="1" dirty="0" smtClean="0"/>
              <a:t>28 </a:t>
            </a:r>
            <a:r>
              <a:rPr lang="de-DE" b="1" dirty="0"/>
              <a:t>VV </a:t>
            </a:r>
            <a:r>
              <a:rPr lang="de-DE" b="1" dirty="0" err="1"/>
              <a:t>SchStG</a:t>
            </a:r>
            <a:r>
              <a:rPr lang="de-DE" b="1" dirty="0"/>
              <a:t> M-V</a:t>
            </a:r>
          </a:p>
          <a:p>
            <a:r>
              <a:rPr lang="de-DE" b="1" dirty="0"/>
              <a:t>Vertretung natürlicher Personen in der Schlichtungsverhandlung</a:t>
            </a:r>
          </a:p>
          <a:p>
            <a:r>
              <a:rPr lang="de-DE" sz="1600" dirty="0">
                <a:effectLst>
                  <a:outerShdw blurRad="38100" dist="38100" dir="2700000" algn="tl">
                    <a:srgbClr val="000000">
                      <a:alpha val="43137"/>
                    </a:srgbClr>
                  </a:outerShdw>
                </a:effectLst>
              </a:rPr>
              <a:t>28.1 Minderjährige und Personen, für die ein rechtlicher Betreuer bestellt ist (§ 18</a:t>
            </a:r>
            <a:r>
              <a:rPr lang="de-DE" sz="1600" dirty="0">
                <a:solidFill>
                  <a:srgbClr val="92D050"/>
                </a:solidFill>
                <a:effectLst>
                  <a:outerShdw blurRad="38100" dist="38100" dir="2700000" algn="tl">
                    <a:srgbClr val="000000">
                      <a:alpha val="43137"/>
                    </a:srgbClr>
                  </a:outerShdw>
                </a:effectLst>
              </a:rPr>
              <a:t>96</a:t>
            </a:r>
            <a:r>
              <a:rPr lang="de-DE" sz="1600" dirty="0">
                <a:effectLst>
                  <a:outerShdw blurRad="38100" dist="38100" dir="2700000" algn="tl">
                    <a:srgbClr val="000000">
                      <a:alpha val="43137"/>
                    </a:srgbClr>
                  </a:outerShdw>
                </a:effectLst>
              </a:rPr>
              <a:t> </a:t>
            </a:r>
            <a:r>
              <a:rPr lang="de-DE" sz="1600" dirty="0" smtClean="0">
                <a:effectLst>
                  <a:outerShdw blurRad="38100" dist="38100" dir="2700000" algn="tl">
                    <a:srgbClr val="000000">
                      <a:alpha val="43137"/>
                    </a:srgbClr>
                  </a:outerShdw>
                </a:effectLst>
              </a:rPr>
              <a:t>BGB*),</a:t>
            </a:r>
            <a:endParaRPr lang="de-DE" sz="1600" dirty="0">
              <a:effectLst>
                <a:outerShdw blurRad="38100" dist="38100" dir="2700000" algn="tl">
                  <a:srgbClr val="000000">
                    <a:alpha val="43137"/>
                  </a:srgbClr>
                </a:outerShdw>
              </a:effectLst>
            </a:endParaRPr>
          </a:p>
          <a:p>
            <a:r>
              <a:rPr lang="de-DE" sz="1600" dirty="0">
                <a:effectLst>
                  <a:outerShdw blurRad="38100" dist="38100" dir="2700000" algn="tl">
                    <a:srgbClr val="000000">
                      <a:alpha val="43137"/>
                    </a:srgbClr>
                  </a:outerShdw>
                </a:effectLst>
              </a:rPr>
              <a:t>werden durch ihre gesetzlichen Vertreter vertreten. </a:t>
            </a:r>
            <a:r>
              <a:rPr lang="de-DE" sz="1600" dirty="0">
                <a:solidFill>
                  <a:srgbClr val="92D050"/>
                </a:solidFill>
                <a:effectLst>
                  <a:outerShdw blurRad="38100" dist="38100" dir="2700000" algn="tl">
                    <a:srgbClr val="000000">
                      <a:alpha val="43137"/>
                    </a:srgbClr>
                  </a:outerShdw>
                </a:effectLst>
              </a:rPr>
              <a:t>Hat eine Partei eine andere Person</a:t>
            </a:r>
          </a:p>
          <a:p>
            <a:r>
              <a:rPr lang="de-DE" sz="1600" dirty="0">
                <a:solidFill>
                  <a:srgbClr val="92D050"/>
                </a:solidFill>
                <a:effectLst>
                  <a:outerShdw blurRad="38100" dist="38100" dir="2700000" algn="tl">
                    <a:srgbClr val="000000">
                      <a:alpha val="43137"/>
                    </a:srgbClr>
                  </a:outerShdw>
                </a:effectLst>
              </a:rPr>
              <a:t>mit der Wahrnehmung ihrer Angelegenheiten mit einer Vorsorgevollmacht bevollmächtigt</a:t>
            </a:r>
          </a:p>
          <a:p>
            <a:r>
              <a:rPr lang="de-DE" sz="1600" dirty="0">
                <a:solidFill>
                  <a:srgbClr val="92D050"/>
                </a:solidFill>
                <a:effectLst>
                  <a:outerShdw blurRad="38100" dist="38100" dir="2700000" algn="tl">
                    <a:srgbClr val="000000">
                      <a:alpha val="43137"/>
                    </a:srgbClr>
                  </a:outerShdw>
                </a:effectLst>
              </a:rPr>
              <a:t>(§ 1901c BGB, Hinweis: voraussichtlich neuer Regelungsort ab dem 1. Januar 2023</a:t>
            </a:r>
          </a:p>
          <a:p>
            <a:r>
              <a:rPr lang="de-DE" sz="1600" dirty="0">
                <a:solidFill>
                  <a:srgbClr val="92D050"/>
                </a:solidFill>
                <a:effectLst>
                  <a:outerShdw blurRad="38100" dist="38100" dir="2700000" algn="tl">
                    <a:srgbClr val="000000">
                      <a:alpha val="43137"/>
                    </a:srgbClr>
                  </a:outerShdw>
                </a:effectLst>
              </a:rPr>
              <a:t>§ 1820 BGB, vergleiche BGBl. I 2021 S. 882), ist eine Vertretung in der Schlichtungsverhandlung</a:t>
            </a:r>
          </a:p>
          <a:p>
            <a:r>
              <a:rPr lang="de-DE" sz="1600" dirty="0">
                <a:solidFill>
                  <a:srgbClr val="92D050"/>
                </a:solidFill>
                <a:effectLst>
                  <a:outerShdw blurRad="38100" dist="38100" dir="2700000" algn="tl">
                    <a:srgbClr val="000000">
                      <a:alpha val="43137"/>
                    </a:srgbClr>
                  </a:outerShdw>
                </a:effectLst>
              </a:rPr>
              <a:t>durch den Vollmachtnehmer zulässig, wenn die Vorsorgevollmacht im Original</a:t>
            </a:r>
          </a:p>
          <a:p>
            <a:r>
              <a:rPr lang="de-DE" sz="1600" dirty="0">
                <a:solidFill>
                  <a:srgbClr val="92D050"/>
                </a:solidFill>
                <a:effectLst>
                  <a:outerShdw blurRad="38100" dist="38100" dir="2700000" algn="tl">
                    <a:srgbClr val="000000">
                      <a:alpha val="43137"/>
                    </a:srgbClr>
                  </a:outerShdw>
                </a:effectLst>
              </a:rPr>
              <a:t>(siehe auch Nummer 23.1) vorgelegt wird</a:t>
            </a:r>
            <a:r>
              <a:rPr lang="de-DE" sz="1600" dirty="0" smtClean="0">
                <a:solidFill>
                  <a:srgbClr val="92D050"/>
                </a:solidFill>
                <a:effectLst>
                  <a:outerShdw blurRad="38100" dist="38100" dir="2700000" algn="tl">
                    <a:srgbClr val="000000">
                      <a:alpha val="43137"/>
                    </a:srgbClr>
                  </a:outerShdw>
                </a:effectLst>
              </a:rPr>
              <a:t>.**</a:t>
            </a:r>
            <a:endParaRPr lang="de-DE" sz="1600" dirty="0">
              <a:solidFill>
                <a:srgbClr val="92D050"/>
              </a:solidFill>
              <a:effectLst>
                <a:outerShdw blurRad="38100" dist="38100" dir="2700000" algn="tl">
                  <a:srgbClr val="000000">
                    <a:alpha val="43137"/>
                  </a:srgbClr>
                </a:outerShdw>
              </a:effectLst>
            </a:endParaRPr>
          </a:p>
          <a:p>
            <a:r>
              <a:rPr lang="de-DE" sz="1600" dirty="0">
                <a:effectLst>
                  <a:outerShdw blurRad="38100" dist="38100" dir="2700000" algn="tl">
                    <a:srgbClr val="000000">
                      <a:alpha val="43137"/>
                    </a:srgbClr>
                  </a:outerShdw>
                </a:effectLst>
              </a:rPr>
              <a:t>28.2 Außerhalb der Schlichtungsverhandlung (zum Beispiel bei der Antragstellung) ist eine</a:t>
            </a:r>
          </a:p>
          <a:p>
            <a:r>
              <a:rPr lang="de-DE" sz="1600" dirty="0">
                <a:effectLst>
                  <a:outerShdw blurRad="38100" dist="38100" dir="2700000" algn="tl">
                    <a:srgbClr val="000000">
                      <a:alpha val="43137"/>
                    </a:srgbClr>
                  </a:outerShdw>
                </a:effectLst>
              </a:rPr>
              <a:t>Vertretung durch Bevollmächtigte </a:t>
            </a:r>
            <a:r>
              <a:rPr lang="de-DE" sz="1600" dirty="0">
                <a:solidFill>
                  <a:srgbClr val="92D050"/>
                </a:solidFill>
                <a:effectLst>
                  <a:outerShdw blurRad="38100" dist="38100" dir="2700000" algn="tl">
                    <a:srgbClr val="000000">
                      <a:alpha val="43137"/>
                    </a:srgbClr>
                  </a:outerShdw>
                </a:effectLst>
              </a:rPr>
              <a:t>generell</a:t>
            </a:r>
            <a:r>
              <a:rPr lang="de-DE" sz="1600" dirty="0">
                <a:effectLst>
                  <a:outerShdw blurRad="38100" dist="38100" dir="2700000" algn="tl">
                    <a:srgbClr val="000000">
                      <a:alpha val="43137"/>
                    </a:srgbClr>
                  </a:outerShdw>
                </a:effectLst>
              </a:rPr>
              <a:t> zulässig.</a:t>
            </a:r>
          </a:p>
          <a:p>
            <a:r>
              <a:rPr lang="de-DE" sz="1600" dirty="0">
                <a:effectLst>
                  <a:outerShdw blurRad="38100" dist="38100" dir="2700000" algn="tl">
                    <a:srgbClr val="000000">
                      <a:alpha val="43137"/>
                    </a:srgbClr>
                  </a:outerShdw>
                </a:effectLst>
              </a:rPr>
              <a:t>28.3 In der Schlichtungsverhandlung in bürgerlichen Rechtsstreitigkeiten ist – abgesehen von</a:t>
            </a:r>
          </a:p>
          <a:p>
            <a:r>
              <a:rPr lang="de-DE" sz="1600" dirty="0">
                <a:effectLst>
                  <a:outerShdw blurRad="38100" dist="38100" dir="2700000" algn="tl">
                    <a:srgbClr val="000000">
                      <a:alpha val="43137"/>
                    </a:srgbClr>
                  </a:outerShdw>
                </a:effectLst>
              </a:rPr>
              <a:t>dem in § 28 </a:t>
            </a:r>
            <a:r>
              <a:rPr lang="de-DE" sz="1600" strike="sngStrike" dirty="0">
                <a:solidFill>
                  <a:srgbClr val="FF0000"/>
                </a:solidFill>
                <a:effectLst>
                  <a:outerShdw blurRad="38100" dist="38100" dir="2700000" algn="tl">
                    <a:srgbClr val="000000">
                      <a:alpha val="43137"/>
                    </a:srgbClr>
                  </a:outerShdw>
                </a:effectLst>
              </a:rPr>
              <a:t>Satz 2</a:t>
            </a:r>
            <a:r>
              <a:rPr lang="de-DE" sz="1600" dirty="0" smtClean="0">
                <a:solidFill>
                  <a:srgbClr val="FF0000"/>
                </a:solidFill>
                <a:effectLst>
                  <a:outerShdw blurRad="38100" dist="38100" dir="2700000" algn="tl">
                    <a:srgbClr val="000000">
                      <a:alpha val="43137"/>
                    </a:srgbClr>
                  </a:outerShdw>
                </a:effectLst>
              </a:rPr>
              <a:t>** </a:t>
            </a:r>
            <a:r>
              <a:rPr lang="de-DE" sz="1600" dirty="0" smtClean="0">
                <a:effectLst>
                  <a:outerShdw blurRad="38100" dist="38100" dir="2700000" algn="tl">
                    <a:srgbClr val="000000">
                      <a:alpha val="43137"/>
                    </a:srgbClr>
                  </a:outerShdw>
                </a:effectLst>
              </a:rPr>
              <a:t>des </a:t>
            </a:r>
            <a:r>
              <a:rPr lang="de-DE" sz="1600" dirty="0">
                <a:effectLst>
                  <a:outerShdw blurRad="38100" dist="38100" dir="2700000" algn="tl">
                    <a:srgbClr val="000000">
                      <a:alpha val="43137"/>
                    </a:srgbClr>
                  </a:outerShdw>
                </a:effectLst>
              </a:rPr>
              <a:t>Schiedsstellen- und Schlichtungsgesetzes geregelten Fall – eine Vertretung</a:t>
            </a:r>
          </a:p>
          <a:p>
            <a:r>
              <a:rPr lang="de-DE" sz="1600" dirty="0">
                <a:effectLst>
                  <a:outerShdw blurRad="38100" dist="38100" dir="2700000" algn="tl">
                    <a:srgbClr val="000000">
                      <a:alpha val="43137"/>
                    </a:srgbClr>
                  </a:outerShdw>
                </a:effectLst>
              </a:rPr>
              <a:t>durch Bevollmächtigte nur dann zulässig, wenn die Partei eine juristische Person</a:t>
            </a:r>
          </a:p>
          <a:p>
            <a:r>
              <a:rPr lang="de-DE" sz="1600" dirty="0">
                <a:effectLst>
                  <a:outerShdw blurRad="38100" dist="38100" dir="2700000" algn="tl">
                    <a:srgbClr val="000000">
                      <a:alpha val="43137"/>
                    </a:srgbClr>
                  </a:outerShdw>
                </a:effectLst>
              </a:rPr>
              <a:t>(zum Beispiel eingetragener Verein, Stiftung, Aktiengesellschaft, Gesellschaft mit beschränkter</a:t>
            </a:r>
          </a:p>
          <a:p>
            <a:r>
              <a:rPr lang="de-DE" sz="1600" dirty="0">
                <a:effectLst>
                  <a:outerShdw blurRad="38100" dist="38100" dir="2700000" algn="tl">
                    <a:srgbClr val="000000">
                      <a:alpha val="43137"/>
                    </a:srgbClr>
                  </a:outerShdw>
                </a:effectLst>
              </a:rPr>
              <a:t>Haftung, Erwerbs- und Wirtschaftsgenossenschaft) oder eine Handelsgesellschaft</a:t>
            </a:r>
          </a:p>
          <a:p>
            <a:r>
              <a:rPr lang="de-DE" sz="1600" dirty="0">
                <a:effectLst>
                  <a:outerShdw blurRad="38100" dist="38100" dir="2700000" algn="tl">
                    <a:srgbClr val="000000">
                      <a:alpha val="43137"/>
                    </a:srgbClr>
                  </a:outerShdw>
                </a:effectLst>
              </a:rPr>
              <a:t>(zum Beispiel OHG, KG) ist.</a:t>
            </a:r>
            <a:endParaRPr lang="de-DE" sz="1600" b="1" dirty="0">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fld id="{F82CC617-EC87-4E06-B92D-8D8AF591DFB6}" type="slidenum">
              <a:rPr lang="de-DE" smtClean="0"/>
              <a:t>51</a:t>
            </a:fld>
            <a:endParaRPr lang="de-DE"/>
          </a:p>
        </p:txBody>
      </p:sp>
      <p:sp>
        <p:nvSpPr>
          <p:cNvPr id="9" name="Untertitel 2"/>
          <p:cNvSpPr>
            <a:spLocks noGrp="1"/>
          </p:cNvSpPr>
          <p:nvPr>
            <p:ph type="subTitle" idx="1"/>
          </p:nvPr>
        </p:nvSpPr>
        <p:spPr>
          <a:xfrm>
            <a:off x="1894830" y="94151"/>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784288" y="5808128"/>
            <a:ext cx="9976718" cy="923330"/>
          </a:xfrm>
          <a:prstGeom prst="rect">
            <a:avLst/>
          </a:prstGeom>
          <a:noFill/>
        </p:spPr>
        <p:txBody>
          <a:bodyPr wrap="square" rtlCol="0">
            <a:spAutoFit/>
          </a:bodyPr>
          <a:lstStyle/>
          <a:p>
            <a:r>
              <a:rPr lang="de-DE" i="1" dirty="0" smtClean="0">
                <a:effectLst>
                  <a:outerShdw blurRad="38100" dist="38100" dir="2700000" algn="tl">
                    <a:srgbClr val="000000">
                      <a:alpha val="43137"/>
                    </a:srgbClr>
                  </a:outerShdw>
                </a:effectLst>
              </a:rPr>
              <a:t>*Berücksichtigung Änderungen BGB, gültig ab 01.01.2023</a:t>
            </a:r>
          </a:p>
          <a:p>
            <a:r>
              <a:rPr lang="de-DE" i="1" dirty="0" smtClean="0"/>
              <a:t>**</a:t>
            </a:r>
            <a:r>
              <a:rPr lang="de-DE" i="1" dirty="0" smtClean="0">
                <a:effectLst>
                  <a:outerShdw blurRad="38100" dist="38100" dir="2700000" algn="tl">
                    <a:srgbClr val="000000">
                      <a:alpha val="43137"/>
                    </a:srgbClr>
                  </a:outerShdw>
                </a:effectLst>
              </a:rPr>
              <a:t>Folgeanpassung </a:t>
            </a:r>
            <a:r>
              <a:rPr lang="de-DE" i="1" dirty="0">
                <a:effectLst>
                  <a:outerShdw blurRad="38100" dist="38100" dir="2700000" algn="tl">
                    <a:srgbClr val="000000">
                      <a:alpha val="43137"/>
                    </a:srgbClr>
                  </a:outerShdw>
                </a:effectLst>
              </a:rPr>
              <a:t>an Berücksichtigung Vorsorgevollmacht in § 28 </a:t>
            </a:r>
            <a:r>
              <a:rPr lang="de-DE" i="1" dirty="0" err="1">
                <a:effectLst>
                  <a:outerShdw blurRad="38100" dist="38100" dir="2700000" algn="tl">
                    <a:srgbClr val="000000">
                      <a:alpha val="43137"/>
                    </a:srgbClr>
                  </a:outerShdw>
                </a:effectLst>
              </a:rPr>
              <a:t>SchStG</a:t>
            </a:r>
            <a:r>
              <a:rPr lang="de-DE" i="1" dirty="0">
                <a:effectLst>
                  <a:outerShdw blurRad="38100" dist="38100" dir="2700000" algn="tl">
                    <a:srgbClr val="000000">
                      <a:alpha val="43137"/>
                    </a:srgbClr>
                  </a:outerShdw>
                </a:effectLst>
              </a:rPr>
              <a:t> M-V</a:t>
            </a:r>
          </a:p>
          <a:p>
            <a:endParaRPr lang="de-DE" i="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12032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492875"/>
            <a:ext cx="7619999" cy="365125"/>
          </a:xfrm>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839559" y="1289972"/>
            <a:ext cx="10352441" cy="1138773"/>
          </a:xfrm>
          <a:prstGeom prst="rect">
            <a:avLst/>
          </a:prstGeom>
          <a:noFill/>
        </p:spPr>
        <p:txBody>
          <a:bodyPr wrap="square" rtlCol="0">
            <a:spAutoFit/>
          </a:bodyPr>
          <a:lstStyle/>
          <a:p>
            <a:r>
              <a:rPr lang="de-DE" b="1" dirty="0"/>
              <a:t>Ziffer </a:t>
            </a:r>
            <a:r>
              <a:rPr lang="de-DE" b="1" dirty="0" smtClean="0"/>
              <a:t>31 </a:t>
            </a:r>
            <a:r>
              <a:rPr lang="de-DE" b="1" dirty="0"/>
              <a:t>VV </a:t>
            </a:r>
            <a:r>
              <a:rPr lang="de-DE" b="1" dirty="0" err="1"/>
              <a:t>SchStG</a:t>
            </a:r>
            <a:r>
              <a:rPr lang="de-DE" b="1" dirty="0"/>
              <a:t> M-V</a:t>
            </a:r>
          </a:p>
          <a:p>
            <a:r>
              <a:rPr lang="de-DE" b="1" dirty="0" smtClean="0"/>
              <a:t>Protokollierung </a:t>
            </a:r>
            <a:r>
              <a:rPr lang="de-DE" b="1" dirty="0"/>
              <a:t>der Schlichtungsverhandlung</a:t>
            </a:r>
          </a:p>
          <a:p>
            <a:r>
              <a:rPr lang="de-DE" sz="1600" dirty="0">
                <a:solidFill>
                  <a:srgbClr val="92D050"/>
                </a:solidFill>
                <a:effectLst>
                  <a:outerShdw blurRad="38100" dist="38100" dir="2700000" algn="tl">
                    <a:srgbClr val="000000">
                      <a:alpha val="43137"/>
                    </a:srgbClr>
                  </a:outerShdw>
                </a:effectLst>
              </a:rPr>
              <a:t>31.3 Die im Original vorgelegte Vorsorgevollmacht ist in Kopie als Anlage zum Protokoll zu</a:t>
            </a:r>
          </a:p>
          <a:p>
            <a:r>
              <a:rPr lang="de-DE" sz="1600" dirty="0">
                <a:solidFill>
                  <a:srgbClr val="92D050"/>
                </a:solidFill>
                <a:effectLst>
                  <a:outerShdw blurRad="38100" dist="38100" dir="2700000" algn="tl">
                    <a:srgbClr val="000000">
                      <a:alpha val="43137"/>
                    </a:srgbClr>
                  </a:outerShdw>
                </a:effectLst>
              </a:rPr>
              <a:t>nehmen. Das Original ist dem Vorsorgevollmachtnehmer wieder auszuhändigen</a:t>
            </a:r>
            <a:r>
              <a:rPr lang="de-DE" sz="1600" dirty="0" smtClean="0">
                <a:solidFill>
                  <a:srgbClr val="92D050"/>
                </a:solidFill>
                <a:effectLst>
                  <a:outerShdw blurRad="38100" dist="38100" dir="2700000" algn="tl">
                    <a:srgbClr val="000000">
                      <a:alpha val="43137"/>
                    </a:srgbClr>
                  </a:outerShdw>
                </a:effectLst>
              </a:rPr>
              <a:t>.*</a:t>
            </a:r>
            <a:endParaRPr lang="de-DE" sz="1600" b="1" dirty="0">
              <a:solidFill>
                <a:srgbClr val="92D050"/>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fld id="{F82CC617-EC87-4E06-B92D-8D8AF591DFB6}" type="slidenum">
              <a:rPr lang="de-DE" smtClean="0"/>
              <a:t>52</a:t>
            </a:fld>
            <a:endParaRPr lang="de-DE"/>
          </a:p>
        </p:txBody>
      </p:sp>
      <p:sp>
        <p:nvSpPr>
          <p:cNvPr id="9" name="Untertitel 2"/>
          <p:cNvSpPr>
            <a:spLocks noGrp="1"/>
          </p:cNvSpPr>
          <p:nvPr>
            <p:ph type="subTitle" idx="1"/>
          </p:nvPr>
        </p:nvSpPr>
        <p:spPr>
          <a:xfrm>
            <a:off x="1894830" y="94151"/>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784288" y="5706510"/>
            <a:ext cx="9976718" cy="1200329"/>
          </a:xfrm>
          <a:prstGeom prst="rect">
            <a:avLst/>
          </a:prstGeom>
          <a:noFill/>
        </p:spPr>
        <p:txBody>
          <a:bodyPr wrap="square" rtlCol="0">
            <a:spAutoFit/>
          </a:bodyPr>
          <a:lstStyle/>
          <a:p>
            <a:r>
              <a:rPr lang="de-DE" i="1" dirty="0" smtClean="0">
                <a:effectLst>
                  <a:outerShdw blurRad="38100" dist="38100" dir="2700000" algn="tl">
                    <a:srgbClr val="000000">
                      <a:alpha val="43137"/>
                    </a:srgbClr>
                  </a:outerShdw>
                </a:effectLst>
              </a:rPr>
              <a:t>*Berücksichtigung der Bedeutung des Besitzes des Originals der Vollmacht </a:t>
            </a:r>
          </a:p>
          <a:p>
            <a:r>
              <a:rPr lang="de-DE" i="1" dirty="0" smtClean="0">
                <a:effectLst>
                  <a:outerShdw blurRad="38100" dist="38100" dir="2700000" algn="tl">
                    <a:srgbClr val="000000">
                      <a:alpha val="43137"/>
                    </a:srgbClr>
                  </a:outerShdw>
                </a:effectLst>
              </a:rPr>
              <a:t>**Neufassung in Ziffer 13.3</a:t>
            </a:r>
          </a:p>
          <a:p>
            <a:r>
              <a:rPr lang="de-DE" i="1" dirty="0" smtClean="0">
                <a:effectLst>
                  <a:outerShdw blurRad="38100" dist="38100" dir="2700000" algn="tl">
                    <a:srgbClr val="000000">
                      <a:alpha val="43137"/>
                    </a:srgbClr>
                  </a:outerShdw>
                </a:effectLst>
              </a:rPr>
              <a:t>***Regelung zur Zuständigkeitsbestimmung</a:t>
            </a:r>
            <a:endParaRPr lang="de-DE" i="1" dirty="0">
              <a:effectLst>
                <a:outerShdw blurRad="38100" dist="38100" dir="2700000" algn="tl">
                  <a:srgbClr val="000000">
                    <a:alpha val="43137"/>
                  </a:srgbClr>
                </a:outerShdw>
              </a:effectLst>
            </a:endParaRPr>
          </a:p>
          <a:p>
            <a:endParaRPr lang="de-DE" i="1" dirty="0" smtClean="0">
              <a:effectLst>
                <a:outerShdw blurRad="38100" dist="38100" dir="2700000" algn="tl">
                  <a:srgbClr val="000000">
                    <a:alpha val="43137"/>
                  </a:srgbClr>
                </a:outerShdw>
              </a:effectLst>
            </a:endParaRPr>
          </a:p>
        </p:txBody>
      </p:sp>
      <p:sp>
        <p:nvSpPr>
          <p:cNvPr id="7" name="Textfeld 6"/>
          <p:cNvSpPr txBox="1"/>
          <p:nvPr/>
        </p:nvSpPr>
        <p:spPr>
          <a:xfrm>
            <a:off x="1839559" y="2428745"/>
            <a:ext cx="10352441" cy="1877437"/>
          </a:xfrm>
          <a:prstGeom prst="rect">
            <a:avLst/>
          </a:prstGeom>
          <a:noFill/>
        </p:spPr>
        <p:txBody>
          <a:bodyPr wrap="square" rtlCol="0">
            <a:spAutoFit/>
          </a:bodyPr>
          <a:lstStyle/>
          <a:p>
            <a:r>
              <a:rPr lang="de-DE" b="1" dirty="0"/>
              <a:t>Ziffer </a:t>
            </a:r>
            <a:r>
              <a:rPr lang="de-DE" b="1" dirty="0" smtClean="0"/>
              <a:t>34a </a:t>
            </a:r>
            <a:r>
              <a:rPr lang="de-DE" b="1" dirty="0"/>
              <a:t>VV </a:t>
            </a:r>
            <a:r>
              <a:rPr lang="de-DE" b="1" dirty="0" err="1"/>
              <a:t>SchStG</a:t>
            </a:r>
            <a:r>
              <a:rPr lang="de-DE" b="1" dirty="0"/>
              <a:t> M-V</a:t>
            </a:r>
          </a:p>
          <a:p>
            <a:r>
              <a:rPr lang="de-DE" b="1" dirty="0" smtClean="0"/>
              <a:t>Vergleich als Vollstreckungstitel</a:t>
            </a:r>
            <a:endParaRPr lang="de-DE" b="1" dirty="0"/>
          </a:p>
          <a:p>
            <a:r>
              <a:rPr lang="de-DE" sz="1600" dirty="0">
                <a:effectLst>
                  <a:outerShdw blurRad="38100" dist="38100" dir="2700000" algn="tl">
                    <a:srgbClr val="000000">
                      <a:alpha val="43137"/>
                    </a:srgbClr>
                  </a:outerShdw>
                </a:effectLst>
              </a:rPr>
              <a:t>34a.3 Ansprüche wegen Verletzung der persönlichen Ehre nach Absatz 1 Nummer 2 des</a:t>
            </a:r>
          </a:p>
          <a:p>
            <a:r>
              <a:rPr lang="de-DE" sz="1600" dirty="0">
                <a:effectLst>
                  <a:outerShdw blurRad="38100" dist="38100" dir="2700000" algn="tl">
                    <a:srgbClr val="000000">
                      <a:alpha val="43137"/>
                    </a:srgbClr>
                  </a:outerShdw>
                </a:effectLst>
              </a:rPr>
              <a:t>Schiedsstellen- und Schlichtungsgesetzes setzen eine Ehrverletzung im Sinne der strafrechtlichen</a:t>
            </a:r>
          </a:p>
          <a:p>
            <a:r>
              <a:rPr lang="de-DE" sz="1600" dirty="0">
                <a:effectLst>
                  <a:outerShdw blurRad="38100" dist="38100" dir="2700000" algn="tl">
                    <a:srgbClr val="000000">
                      <a:alpha val="43137"/>
                    </a:srgbClr>
                  </a:outerShdw>
                </a:effectLst>
              </a:rPr>
              <a:t>Bestimmungen der §§ 185 bis 189 des Strafgesetzbuches voraus. </a:t>
            </a:r>
            <a:r>
              <a:rPr lang="de-DE" sz="1600" strike="sngStrike" dirty="0">
                <a:solidFill>
                  <a:srgbClr val="FF0000"/>
                </a:solidFill>
                <a:effectLst>
                  <a:outerShdw blurRad="38100" dist="38100" dir="2700000" algn="tl">
                    <a:srgbClr val="000000">
                      <a:alpha val="43137"/>
                    </a:srgbClr>
                  </a:outerShdw>
                </a:effectLst>
              </a:rPr>
              <a:t>Die </a:t>
            </a:r>
            <a:r>
              <a:rPr lang="de-DE" sz="1600" strike="sngStrike" dirty="0" smtClean="0">
                <a:solidFill>
                  <a:srgbClr val="FF0000"/>
                </a:solidFill>
                <a:effectLst>
                  <a:outerShdw blurRad="38100" dist="38100" dir="2700000" algn="tl">
                    <a:srgbClr val="000000">
                      <a:alpha val="43137"/>
                    </a:srgbClr>
                  </a:outerShdw>
                </a:effectLst>
              </a:rPr>
              <a:t>Begriffe „</a:t>
            </a:r>
            <a:r>
              <a:rPr lang="de-DE" sz="1600" strike="sngStrike" dirty="0">
                <a:solidFill>
                  <a:srgbClr val="FF0000"/>
                </a:solidFill>
                <a:effectLst>
                  <a:outerShdw blurRad="38100" dist="38100" dir="2700000" algn="tl">
                    <a:srgbClr val="000000">
                      <a:alpha val="43137"/>
                    </a:srgbClr>
                  </a:outerShdw>
                </a:effectLst>
              </a:rPr>
              <a:t>Presse“ und „Rundfunk“ umfassen Zeitungen und Zeitschriften sowie </a:t>
            </a:r>
            <a:r>
              <a:rPr lang="de-DE" sz="1600" strike="sngStrike" dirty="0" smtClean="0">
                <a:solidFill>
                  <a:srgbClr val="FF0000"/>
                </a:solidFill>
                <a:effectLst>
                  <a:outerShdw blurRad="38100" dist="38100" dir="2700000" algn="tl">
                    <a:srgbClr val="000000">
                      <a:alpha val="43137"/>
                    </a:srgbClr>
                  </a:outerShdw>
                </a:effectLst>
              </a:rPr>
              <a:t>elektronische Medien </a:t>
            </a:r>
            <a:r>
              <a:rPr lang="de-DE" sz="1600" strike="sngStrike" dirty="0">
                <a:solidFill>
                  <a:srgbClr val="FF0000"/>
                </a:solidFill>
                <a:effectLst>
                  <a:outerShdw blurRad="38100" dist="38100" dir="2700000" algn="tl">
                    <a:srgbClr val="000000">
                      <a:alpha val="43137"/>
                    </a:srgbClr>
                  </a:outerShdw>
                </a:effectLst>
              </a:rPr>
              <a:t>aller Art, beispielsweise auch das Internet</a:t>
            </a:r>
            <a:r>
              <a:rPr lang="de-DE" sz="1600" strike="sngStrike" dirty="0" smtClean="0">
                <a:solidFill>
                  <a:srgbClr val="FF0000"/>
                </a:solidFill>
                <a:effectLst>
                  <a:outerShdw blurRad="38100" dist="38100" dir="2700000" algn="tl">
                    <a:srgbClr val="000000">
                      <a:alpha val="43137"/>
                    </a:srgbClr>
                  </a:outerShdw>
                </a:effectLst>
              </a:rPr>
              <a:t>.</a:t>
            </a:r>
            <a:r>
              <a:rPr lang="de-DE" sz="1600" dirty="0" smtClean="0">
                <a:solidFill>
                  <a:srgbClr val="FF0000"/>
                </a:solidFill>
                <a:effectLst>
                  <a:outerShdw blurRad="38100" dist="38100" dir="2700000" algn="tl">
                    <a:srgbClr val="000000">
                      <a:alpha val="43137"/>
                    </a:srgbClr>
                  </a:outerShdw>
                </a:effectLst>
              </a:rPr>
              <a:t>**</a:t>
            </a:r>
            <a:endParaRPr lang="de-DE" sz="1600" b="1" dirty="0">
              <a:solidFill>
                <a:srgbClr val="FF0000"/>
              </a:solidFill>
              <a:effectLst>
                <a:outerShdw blurRad="38100" dist="38100" dir="2700000" algn="tl">
                  <a:srgbClr val="000000">
                    <a:alpha val="43137"/>
                  </a:srgbClr>
                </a:outerShdw>
              </a:effectLst>
            </a:endParaRPr>
          </a:p>
        </p:txBody>
      </p:sp>
      <p:sp>
        <p:nvSpPr>
          <p:cNvPr id="11" name="Textfeld 10"/>
          <p:cNvSpPr txBox="1"/>
          <p:nvPr/>
        </p:nvSpPr>
        <p:spPr>
          <a:xfrm>
            <a:off x="1839558" y="4321515"/>
            <a:ext cx="10352441" cy="1384995"/>
          </a:xfrm>
          <a:prstGeom prst="rect">
            <a:avLst/>
          </a:prstGeom>
          <a:noFill/>
        </p:spPr>
        <p:txBody>
          <a:bodyPr wrap="square" rtlCol="0">
            <a:spAutoFit/>
          </a:bodyPr>
          <a:lstStyle/>
          <a:p>
            <a:r>
              <a:rPr lang="de-DE" b="1" dirty="0"/>
              <a:t>Ziffer </a:t>
            </a:r>
            <a:r>
              <a:rPr lang="de-DE" b="1" dirty="0" smtClean="0"/>
              <a:t>34b </a:t>
            </a:r>
            <a:r>
              <a:rPr lang="de-DE" b="1" dirty="0"/>
              <a:t>VV </a:t>
            </a:r>
            <a:r>
              <a:rPr lang="de-DE" b="1" dirty="0" err="1"/>
              <a:t>SchStG</a:t>
            </a:r>
            <a:r>
              <a:rPr lang="de-DE" b="1" dirty="0"/>
              <a:t> </a:t>
            </a:r>
            <a:r>
              <a:rPr lang="de-DE" b="1" dirty="0" smtClean="0"/>
              <a:t>M-V</a:t>
            </a:r>
          </a:p>
          <a:p>
            <a:r>
              <a:rPr lang="de-DE" b="1" dirty="0" smtClean="0"/>
              <a:t>Örtliche Zuständigkeit der Schiedsstelle</a:t>
            </a:r>
            <a:endParaRPr lang="de-DE" b="1" dirty="0"/>
          </a:p>
          <a:p>
            <a:r>
              <a:rPr lang="de-DE" sz="1600" dirty="0">
                <a:effectLst>
                  <a:outerShdw blurRad="38100" dist="38100" dir="2700000" algn="tl">
                    <a:srgbClr val="000000">
                      <a:alpha val="43137"/>
                    </a:srgbClr>
                  </a:outerShdw>
                </a:effectLst>
              </a:rPr>
              <a:t>34b.1 Erstreckt sich das Nachbarrechtsverhältnis auf das Gebiet mehrerer Gemeinden, für die</a:t>
            </a:r>
          </a:p>
          <a:p>
            <a:r>
              <a:rPr lang="de-DE" sz="1600" dirty="0">
                <a:effectLst>
                  <a:outerShdw blurRad="38100" dist="38100" dir="2700000" algn="tl">
                    <a:srgbClr val="000000">
                      <a:alpha val="43137"/>
                    </a:srgbClr>
                  </a:outerShdw>
                </a:effectLst>
              </a:rPr>
              <a:t>verschiedene Schiedsstellen eingerichtet sind, so ist jede dieser Schiedsstellen zuständig</a:t>
            </a:r>
            <a:r>
              <a:rPr lang="de-DE" sz="1600" dirty="0">
                <a:solidFill>
                  <a:srgbClr val="92D050"/>
                </a:solidFill>
                <a:effectLst>
                  <a:outerShdw blurRad="38100" dist="38100" dir="2700000" algn="tl">
                    <a:srgbClr val="000000">
                      <a:alpha val="43137"/>
                    </a:srgbClr>
                  </a:outerShdw>
                </a:effectLst>
              </a:rPr>
              <a:t>;</a:t>
            </a:r>
          </a:p>
          <a:p>
            <a:r>
              <a:rPr lang="de-DE" sz="1600" dirty="0">
                <a:solidFill>
                  <a:srgbClr val="92D050"/>
                </a:solidFill>
                <a:effectLst>
                  <a:outerShdw blurRad="38100" dist="38100" dir="2700000" algn="tl">
                    <a:srgbClr val="000000">
                      <a:alpha val="43137"/>
                    </a:srgbClr>
                  </a:outerShdw>
                </a:effectLst>
              </a:rPr>
              <a:t>insoweit besteht ein Wahlrecht des </a:t>
            </a:r>
            <a:r>
              <a:rPr lang="de-DE" sz="1600" dirty="0" smtClean="0">
                <a:solidFill>
                  <a:srgbClr val="92D050"/>
                </a:solidFill>
                <a:effectLst>
                  <a:outerShdw blurRad="38100" dist="38100" dir="2700000" algn="tl">
                    <a:srgbClr val="000000">
                      <a:alpha val="43137"/>
                    </a:srgbClr>
                  </a:outerShdw>
                </a:effectLst>
              </a:rPr>
              <a:t>Antragstellers.***</a:t>
            </a:r>
            <a:endParaRPr lang="de-DE" sz="1600" b="1" dirty="0">
              <a:solidFill>
                <a:srgbClr val="92D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13343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492875"/>
            <a:ext cx="7619999" cy="365125"/>
          </a:xfrm>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839559" y="1667218"/>
            <a:ext cx="10352441" cy="2862322"/>
          </a:xfrm>
          <a:prstGeom prst="rect">
            <a:avLst/>
          </a:prstGeom>
          <a:noFill/>
        </p:spPr>
        <p:txBody>
          <a:bodyPr wrap="square" rtlCol="0">
            <a:spAutoFit/>
          </a:bodyPr>
          <a:lstStyle/>
          <a:p>
            <a:r>
              <a:rPr lang="de-DE" b="1" dirty="0"/>
              <a:t>Ziffer </a:t>
            </a:r>
            <a:r>
              <a:rPr lang="de-DE" b="1" dirty="0" smtClean="0"/>
              <a:t>34e </a:t>
            </a:r>
            <a:r>
              <a:rPr lang="de-DE" b="1" dirty="0"/>
              <a:t>VV </a:t>
            </a:r>
            <a:r>
              <a:rPr lang="de-DE" b="1" dirty="0" err="1"/>
              <a:t>SchStG</a:t>
            </a:r>
            <a:r>
              <a:rPr lang="de-DE" b="1" dirty="0"/>
              <a:t> M-V</a:t>
            </a:r>
          </a:p>
          <a:p>
            <a:r>
              <a:rPr lang="de-DE" b="1" dirty="0" smtClean="0"/>
              <a:t>Ausbleiben oder vorzeitige Entfernung</a:t>
            </a:r>
            <a:endParaRPr lang="de-DE" b="1" dirty="0"/>
          </a:p>
          <a:p>
            <a:r>
              <a:rPr lang="de-DE" sz="1600" dirty="0">
                <a:solidFill>
                  <a:srgbClr val="92D050"/>
                </a:solidFill>
                <a:effectLst>
                  <a:outerShdw blurRad="38100" dist="38100" dir="2700000" algn="tl">
                    <a:srgbClr val="000000">
                      <a:alpha val="43137"/>
                    </a:srgbClr>
                  </a:outerShdw>
                </a:effectLst>
              </a:rPr>
              <a:t>Entfernt sich die antragstellende Person oder deren Vertretung unerlaubt vorzeitig von</a:t>
            </a:r>
          </a:p>
          <a:p>
            <a:r>
              <a:rPr lang="de-DE" sz="1600" dirty="0">
                <a:solidFill>
                  <a:srgbClr val="92D050"/>
                </a:solidFill>
                <a:effectLst>
                  <a:outerShdw blurRad="38100" dist="38100" dir="2700000" algn="tl">
                    <a:srgbClr val="000000">
                      <a:alpha val="43137"/>
                    </a:srgbClr>
                  </a:outerShdw>
                </a:effectLst>
              </a:rPr>
              <a:t>der Schlichtungsverhandlung, steht dies einer Nichtteilnahme am Termin gleich</a:t>
            </a:r>
            <a:r>
              <a:rPr lang="de-DE" sz="1600" dirty="0" smtClean="0">
                <a:solidFill>
                  <a:srgbClr val="92D050"/>
                </a:solidFill>
                <a:effectLst>
                  <a:outerShdw blurRad="38100" dist="38100" dir="2700000" algn="tl">
                    <a:srgbClr val="000000">
                      <a:alpha val="43137"/>
                    </a:srgbClr>
                  </a:outerShdw>
                </a:effectLst>
              </a:rPr>
              <a:t>.*</a:t>
            </a:r>
            <a:endParaRPr lang="de-DE" sz="1600" dirty="0">
              <a:solidFill>
                <a:srgbClr val="92D050"/>
              </a:solidFill>
              <a:effectLst>
                <a:outerShdw blurRad="38100" dist="38100" dir="2700000" algn="tl">
                  <a:srgbClr val="000000">
                    <a:alpha val="43137"/>
                  </a:srgbClr>
                </a:outerShdw>
              </a:effectLst>
            </a:endParaRPr>
          </a:p>
          <a:p>
            <a:r>
              <a:rPr lang="de-DE" sz="1600" dirty="0">
                <a:effectLst>
                  <a:outerShdw blurRad="38100" dist="38100" dir="2700000" algn="tl">
                    <a:srgbClr val="000000">
                      <a:alpha val="43137"/>
                    </a:srgbClr>
                  </a:outerShdw>
                </a:effectLst>
              </a:rPr>
              <a:t>34e.1 Die dem Verfahren zu Grunde liegenden Unterlagen dürfen während des Ruhens des</a:t>
            </a:r>
          </a:p>
          <a:p>
            <a:r>
              <a:rPr lang="de-DE" sz="1600" dirty="0">
                <a:effectLst>
                  <a:outerShdw blurRad="38100" dist="38100" dir="2700000" algn="tl">
                    <a:srgbClr val="000000">
                      <a:alpha val="43137"/>
                    </a:srgbClr>
                  </a:outerShdw>
                </a:effectLst>
              </a:rPr>
              <a:t>Verfahrens nicht vernichtet werden. Nach Ablauf von sechs Monaten soll die Schiedsperson</a:t>
            </a:r>
          </a:p>
          <a:p>
            <a:r>
              <a:rPr lang="de-DE" sz="1600" dirty="0">
                <a:effectLst>
                  <a:outerShdw blurRad="38100" dist="38100" dir="2700000" algn="tl">
                    <a:srgbClr val="000000">
                      <a:alpha val="43137"/>
                    </a:srgbClr>
                  </a:outerShdw>
                </a:effectLst>
              </a:rPr>
              <a:t>klären, ob der Antrag zurückgenommen oder das Verfahren weiter betrieben werden</a:t>
            </a:r>
          </a:p>
          <a:p>
            <a:r>
              <a:rPr lang="de-DE" sz="1600" dirty="0">
                <a:effectLst>
                  <a:outerShdw blurRad="38100" dist="38100" dir="2700000" algn="tl">
                    <a:srgbClr val="000000">
                      <a:alpha val="43137"/>
                    </a:srgbClr>
                  </a:outerShdw>
                </a:effectLst>
              </a:rPr>
              <a:t>soll. Die Frist gemäß § 34c Absatz 1 des Schiedsstellen- und Schlichtungsgesetzes läuft</a:t>
            </a:r>
          </a:p>
          <a:p>
            <a:r>
              <a:rPr lang="de-DE" sz="1600" dirty="0">
                <a:effectLst>
                  <a:outerShdw blurRad="38100" dist="38100" dir="2700000" algn="tl">
                    <a:srgbClr val="000000">
                      <a:alpha val="43137"/>
                    </a:srgbClr>
                  </a:outerShdw>
                </a:effectLst>
              </a:rPr>
              <a:t>während des Ruhens nicht weiter, sodass auch keine Erfolglosigkeitsbescheinigung ausgestellt</a:t>
            </a:r>
          </a:p>
          <a:p>
            <a:r>
              <a:rPr lang="de-DE" sz="1600" dirty="0">
                <a:effectLst>
                  <a:outerShdw blurRad="38100" dist="38100" dir="2700000" algn="tl">
                    <a:srgbClr val="000000">
                      <a:alpha val="43137"/>
                    </a:srgbClr>
                  </a:outerShdw>
                </a:effectLst>
              </a:rPr>
              <a:t>werden darf. Mit Eingang des Antrags auf Wiederaufnahme des Verfahrens wird</a:t>
            </a:r>
          </a:p>
          <a:p>
            <a:r>
              <a:rPr lang="de-DE" sz="1600" dirty="0">
                <a:effectLst>
                  <a:outerShdw blurRad="38100" dist="38100" dir="2700000" algn="tl">
                    <a:srgbClr val="000000">
                      <a:alpha val="43137"/>
                    </a:srgbClr>
                  </a:outerShdw>
                </a:effectLst>
              </a:rPr>
              <a:t>der Lauf dieser Frist wieder in Gang gesetzt.</a:t>
            </a:r>
            <a:endParaRPr lang="de-DE" sz="1600" b="1" dirty="0">
              <a:solidFill>
                <a:srgbClr val="92D050"/>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fld id="{F82CC617-EC87-4E06-B92D-8D8AF591DFB6}" type="slidenum">
              <a:rPr lang="de-DE" smtClean="0"/>
              <a:t>53</a:t>
            </a:fld>
            <a:endParaRPr lang="de-DE"/>
          </a:p>
        </p:txBody>
      </p:sp>
      <p:sp>
        <p:nvSpPr>
          <p:cNvPr id="9" name="Untertitel 2"/>
          <p:cNvSpPr>
            <a:spLocks noGrp="1"/>
          </p:cNvSpPr>
          <p:nvPr>
            <p:ph type="subTitle" idx="1"/>
          </p:nvPr>
        </p:nvSpPr>
        <p:spPr>
          <a:xfrm>
            <a:off x="1894830" y="94151"/>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784288" y="5706510"/>
            <a:ext cx="9976718" cy="646331"/>
          </a:xfrm>
          <a:prstGeom prst="rect">
            <a:avLst/>
          </a:prstGeom>
          <a:noFill/>
        </p:spPr>
        <p:txBody>
          <a:bodyPr wrap="square" rtlCol="0">
            <a:spAutoFit/>
          </a:bodyPr>
          <a:lstStyle/>
          <a:p>
            <a:r>
              <a:rPr lang="de-DE" i="1" dirty="0" smtClean="0">
                <a:effectLst>
                  <a:outerShdw blurRad="38100" dist="38100" dir="2700000" algn="tl">
                    <a:srgbClr val="000000">
                      <a:alpha val="43137"/>
                    </a:srgbClr>
                  </a:outerShdw>
                </a:effectLst>
              </a:rPr>
              <a:t>*Klarstellung, dass auch ein vorzeitiges Entfernen ein Nichterscheinen ist</a:t>
            </a:r>
            <a:endParaRPr lang="de-DE" i="1" dirty="0">
              <a:effectLst>
                <a:outerShdw blurRad="38100" dist="38100" dir="2700000" algn="tl">
                  <a:srgbClr val="000000">
                    <a:alpha val="43137"/>
                  </a:srgbClr>
                </a:outerShdw>
              </a:effectLst>
            </a:endParaRPr>
          </a:p>
          <a:p>
            <a:endParaRPr lang="de-DE" i="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22600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492875"/>
            <a:ext cx="7619999" cy="365125"/>
          </a:xfrm>
        </p:spPr>
        <p:txBody>
          <a:bodyPr/>
          <a:lstStyle/>
          <a:p>
            <a:r>
              <a:rPr lang="de-DE" sz="1000" dirty="0" smtClean="0"/>
              <a:t>Amtsgericht Neubrandenburg, Matthias Brandt, Direktor des Amtsgerichts</a:t>
            </a:r>
            <a:endParaRPr lang="de-DE" sz="1000" dirty="0"/>
          </a:p>
        </p:txBody>
      </p:sp>
      <p:sp>
        <p:nvSpPr>
          <p:cNvPr id="8" name="Textfeld 7"/>
          <p:cNvSpPr txBox="1"/>
          <p:nvPr/>
        </p:nvSpPr>
        <p:spPr>
          <a:xfrm>
            <a:off x="1839559" y="1667218"/>
            <a:ext cx="10352441" cy="2862322"/>
          </a:xfrm>
          <a:prstGeom prst="rect">
            <a:avLst/>
          </a:prstGeom>
          <a:noFill/>
        </p:spPr>
        <p:txBody>
          <a:bodyPr wrap="square" rtlCol="0">
            <a:spAutoFit/>
          </a:bodyPr>
          <a:lstStyle/>
          <a:p>
            <a:r>
              <a:rPr lang="de-DE" b="1" dirty="0"/>
              <a:t>Ziffer </a:t>
            </a:r>
            <a:r>
              <a:rPr lang="de-DE" b="1" dirty="0" smtClean="0"/>
              <a:t>51 VV </a:t>
            </a:r>
            <a:r>
              <a:rPr lang="de-DE" b="1" dirty="0" err="1"/>
              <a:t>SchStG</a:t>
            </a:r>
            <a:r>
              <a:rPr lang="de-DE" b="1" dirty="0"/>
              <a:t> M-V</a:t>
            </a:r>
          </a:p>
          <a:p>
            <a:r>
              <a:rPr lang="de-DE" b="1" dirty="0" smtClean="0"/>
              <a:t>Auslagen</a:t>
            </a:r>
            <a:endParaRPr lang="de-DE" b="1" dirty="0"/>
          </a:p>
          <a:p>
            <a:r>
              <a:rPr lang="de-DE" sz="1600" dirty="0">
                <a:effectLst>
                  <a:outerShdw blurRad="38100" dist="38100" dir="2700000" algn="tl">
                    <a:srgbClr val="000000">
                      <a:alpha val="43137"/>
                    </a:srgbClr>
                  </a:outerShdw>
                </a:effectLst>
              </a:rPr>
              <a:t>51.4 Zu den zu erstattenden notwendigen Auslagen gehören außer den Kosten für die </a:t>
            </a:r>
            <a:r>
              <a:rPr lang="de-DE" sz="1600" dirty="0" smtClean="0">
                <a:effectLst>
                  <a:outerShdw blurRad="38100" dist="38100" dir="2700000" algn="tl">
                    <a:srgbClr val="000000">
                      <a:alpha val="43137"/>
                    </a:srgbClr>
                  </a:outerShdw>
                </a:effectLst>
              </a:rPr>
              <a:t>Inanspruchnahme eines </a:t>
            </a:r>
            <a:r>
              <a:rPr lang="de-DE" sz="1600" dirty="0">
                <a:effectLst>
                  <a:outerShdw blurRad="38100" dist="38100" dir="2700000" algn="tl">
                    <a:srgbClr val="000000">
                      <a:alpha val="43137"/>
                    </a:srgbClr>
                  </a:outerShdw>
                </a:effectLst>
              </a:rPr>
              <a:t>Dolmetschers insbesondere die Portoauslagen (einschließlich der</a:t>
            </a:r>
          </a:p>
          <a:p>
            <a:r>
              <a:rPr lang="de-DE" sz="1600" dirty="0">
                <a:effectLst>
                  <a:outerShdw blurRad="38100" dist="38100" dir="2700000" algn="tl">
                    <a:srgbClr val="000000">
                      <a:alpha val="43137"/>
                    </a:srgbClr>
                  </a:outerShdw>
                </a:effectLst>
              </a:rPr>
              <a:t>Kosten einer förmlichen Zustellung) für den Schriftverkehr, der mit den Parteien oder</a:t>
            </a:r>
          </a:p>
          <a:p>
            <a:r>
              <a:rPr lang="de-DE" sz="1600" dirty="0">
                <a:effectLst>
                  <a:outerShdw blurRad="38100" dist="38100" dir="2700000" algn="tl">
                    <a:srgbClr val="000000">
                      <a:alpha val="43137"/>
                    </a:srgbClr>
                  </a:outerShdw>
                </a:effectLst>
              </a:rPr>
              <a:t>sonst in deren Interesse geführt wird, die Auslagen für die aus gleichem Anlass geführten</a:t>
            </a:r>
          </a:p>
          <a:p>
            <a:r>
              <a:rPr lang="de-DE" sz="1600" dirty="0">
                <a:effectLst>
                  <a:outerShdw blurRad="38100" dist="38100" dir="2700000" algn="tl">
                    <a:srgbClr val="000000">
                      <a:alpha val="43137"/>
                    </a:srgbClr>
                  </a:outerShdw>
                </a:effectLst>
              </a:rPr>
              <a:t>Telefongespräche und die </a:t>
            </a:r>
            <a:r>
              <a:rPr lang="de-DE" sz="1600" dirty="0">
                <a:solidFill>
                  <a:srgbClr val="92D050"/>
                </a:solidFill>
                <a:effectLst>
                  <a:outerShdw blurRad="38100" dist="38100" dir="2700000" algn="tl">
                    <a:srgbClr val="000000">
                      <a:alpha val="43137"/>
                    </a:srgbClr>
                  </a:outerShdw>
                </a:effectLst>
              </a:rPr>
              <a:t>anlässlich einer Schlichtungsverhandlung der </a:t>
            </a:r>
            <a:r>
              <a:rPr lang="de-DE" sz="1600" dirty="0" smtClean="0">
                <a:solidFill>
                  <a:srgbClr val="92D050"/>
                </a:solidFill>
                <a:effectLst>
                  <a:outerShdw blurRad="38100" dist="38100" dir="2700000" algn="tl">
                    <a:srgbClr val="000000">
                      <a:alpha val="43137"/>
                    </a:srgbClr>
                  </a:outerShdw>
                </a:effectLst>
              </a:rPr>
              <a:t>Schiedsperson*</a:t>
            </a:r>
            <a:endParaRPr lang="de-DE" sz="1600" dirty="0">
              <a:solidFill>
                <a:srgbClr val="92D050"/>
              </a:solidFill>
              <a:effectLst>
                <a:outerShdw blurRad="38100" dist="38100" dir="2700000" algn="tl">
                  <a:srgbClr val="000000">
                    <a:alpha val="43137"/>
                  </a:srgbClr>
                </a:outerShdw>
              </a:effectLst>
            </a:endParaRPr>
          </a:p>
          <a:p>
            <a:r>
              <a:rPr lang="de-DE" sz="1600" dirty="0">
                <a:effectLst>
                  <a:outerShdw blurRad="38100" dist="38100" dir="2700000" algn="tl">
                    <a:srgbClr val="000000">
                      <a:alpha val="43137"/>
                    </a:srgbClr>
                  </a:outerShdw>
                </a:effectLst>
              </a:rPr>
              <a:t>entstehenden </a:t>
            </a:r>
            <a:r>
              <a:rPr lang="de-DE" sz="1600" dirty="0" smtClean="0">
                <a:effectLst>
                  <a:outerShdw blurRad="38100" dist="38100" dir="2700000" algn="tl">
                    <a:srgbClr val="000000">
                      <a:alpha val="43137"/>
                    </a:srgbClr>
                  </a:outerShdw>
                </a:effectLst>
              </a:rPr>
              <a:t>Fahrtkosten </a:t>
            </a:r>
            <a:r>
              <a:rPr lang="de-DE" sz="1600" strike="sngStrike" dirty="0">
                <a:solidFill>
                  <a:srgbClr val="FF0000"/>
                </a:solidFill>
                <a:effectLst>
                  <a:outerShdw blurRad="38100" dist="38100" dir="2700000" algn="tl">
                    <a:srgbClr val="000000">
                      <a:alpha val="43137"/>
                    </a:srgbClr>
                  </a:outerShdw>
                </a:effectLst>
              </a:rPr>
              <a:t>der Schiedsperson, wenn auf Antrag der Parteien</a:t>
            </a:r>
          </a:p>
          <a:p>
            <a:r>
              <a:rPr lang="de-DE" sz="1600" strike="sngStrike" dirty="0">
                <a:solidFill>
                  <a:srgbClr val="FF0000"/>
                </a:solidFill>
                <a:effectLst>
                  <a:outerShdw blurRad="38100" dist="38100" dir="2700000" algn="tl">
                    <a:srgbClr val="000000">
                      <a:alpha val="43137"/>
                    </a:srgbClr>
                  </a:outerShdw>
                </a:effectLst>
              </a:rPr>
              <a:t>außerhalb des Amtsraumes verhandelt worden ist</a:t>
            </a:r>
            <a:r>
              <a:rPr lang="de-DE" sz="1600" strike="sngStrike" dirty="0" smtClean="0">
                <a:solidFill>
                  <a:srgbClr val="FF0000"/>
                </a:solidFill>
                <a:effectLst>
                  <a:outerShdw blurRad="38100" dist="38100" dir="2700000" algn="tl">
                    <a:srgbClr val="000000">
                      <a:alpha val="43137"/>
                    </a:srgbClr>
                  </a:outerShdw>
                </a:effectLst>
              </a:rPr>
              <a:t> </a:t>
            </a:r>
            <a:r>
              <a:rPr lang="de-DE" sz="1600" dirty="0" smtClean="0">
                <a:effectLst>
                  <a:outerShdw blurRad="38100" dist="38100" dir="2700000" algn="tl">
                    <a:srgbClr val="000000">
                      <a:alpha val="43137"/>
                    </a:srgbClr>
                  </a:outerShdw>
                </a:effectLst>
              </a:rPr>
              <a:t>. </a:t>
            </a:r>
            <a:r>
              <a:rPr lang="de-DE" sz="1600" dirty="0" smtClean="0">
                <a:solidFill>
                  <a:srgbClr val="92D050"/>
                </a:solidFill>
                <a:effectLst>
                  <a:outerShdw blurRad="38100" dist="38100" dir="2700000" algn="tl">
                    <a:srgbClr val="000000">
                      <a:alpha val="43137"/>
                    </a:srgbClr>
                  </a:outerShdw>
                </a:effectLst>
              </a:rPr>
              <a:t>Von </a:t>
            </a:r>
            <a:r>
              <a:rPr lang="de-DE" sz="1600" dirty="0">
                <a:solidFill>
                  <a:srgbClr val="92D050"/>
                </a:solidFill>
                <a:effectLst>
                  <a:outerShdw blurRad="38100" dist="38100" dir="2700000" algn="tl">
                    <a:srgbClr val="000000">
                      <a:alpha val="43137"/>
                    </a:srgbClr>
                  </a:outerShdw>
                </a:effectLst>
              </a:rPr>
              <a:t>den zu erstattenden notwendigen Auslagen </a:t>
            </a:r>
            <a:r>
              <a:rPr lang="de-DE" sz="1600" dirty="0" smtClean="0">
                <a:solidFill>
                  <a:srgbClr val="92D050"/>
                </a:solidFill>
                <a:effectLst>
                  <a:outerShdw blurRad="38100" dist="38100" dir="2700000" algn="tl">
                    <a:srgbClr val="000000">
                      <a:alpha val="43137"/>
                    </a:srgbClr>
                  </a:outerShdw>
                </a:effectLst>
              </a:rPr>
              <a:t>sind auch </a:t>
            </a:r>
            <a:r>
              <a:rPr lang="de-DE" sz="1600" dirty="0">
                <a:solidFill>
                  <a:srgbClr val="92D050"/>
                </a:solidFill>
                <a:effectLst>
                  <a:outerShdw blurRad="38100" dist="38100" dir="2700000" algn="tl">
                    <a:srgbClr val="000000">
                      <a:alpha val="43137"/>
                    </a:srgbClr>
                  </a:outerShdw>
                </a:effectLst>
              </a:rPr>
              <a:t>Fahrtkosten erfasst, die der Schiedsperson aufgrund einer Verhandlung </a:t>
            </a:r>
            <a:r>
              <a:rPr lang="de-DE" sz="1600" dirty="0">
                <a:effectLst>
                  <a:outerShdw blurRad="38100" dist="38100" dir="2700000" algn="tl">
                    <a:srgbClr val="000000">
                      <a:alpha val="43137"/>
                    </a:srgbClr>
                  </a:outerShdw>
                </a:effectLst>
              </a:rPr>
              <a:t>außerhalb</a:t>
            </a:r>
          </a:p>
          <a:p>
            <a:r>
              <a:rPr lang="de-DE" sz="1600" dirty="0">
                <a:effectLst>
                  <a:outerShdw blurRad="38100" dist="38100" dir="2700000" algn="tl">
                    <a:srgbClr val="000000">
                      <a:alpha val="43137"/>
                    </a:srgbClr>
                  </a:outerShdw>
                </a:effectLst>
              </a:rPr>
              <a:t>des Amtsraumes </a:t>
            </a:r>
            <a:r>
              <a:rPr lang="de-DE" sz="1600" dirty="0">
                <a:solidFill>
                  <a:srgbClr val="92D050"/>
                </a:solidFill>
                <a:effectLst>
                  <a:outerShdw blurRad="38100" dist="38100" dir="2700000" algn="tl">
                    <a:srgbClr val="000000">
                      <a:alpha val="43137"/>
                    </a:srgbClr>
                  </a:outerShdw>
                </a:effectLst>
              </a:rPr>
              <a:t>entstanden sind, </a:t>
            </a:r>
            <a:r>
              <a:rPr lang="de-DE" sz="1600" dirty="0">
                <a:effectLst>
                  <a:outerShdw blurRad="38100" dist="38100" dir="2700000" algn="tl">
                    <a:srgbClr val="000000">
                      <a:alpha val="43137"/>
                    </a:srgbClr>
                  </a:outerShdw>
                </a:effectLst>
              </a:rPr>
              <a:t>wenn</a:t>
            </a:r>
            <a:r>
              <a:rPr lang="de-DE" sz="1600" dirty="0">
                <a:solidFill>
                  <a:srgbClr val="92D050"/>
                </a:solidFill>
                <a:effectLst>
                  <a:outerShdw blurRad="38100" dist="38100" dir="2700000" algn="tl">
                    <a:srgbClr val="000000">
                      <a:alpha val="43137"/>
                    </a:srgbClr>
                  </a:outerShdw>
                </a:effectLst>
              </a:rPr>
              <a:t> dies </a:t>
            </a:r>
            <a:r>
              <a:rPr lang="de-DE" sz="1600" dirty="0">
                <a:effectLst>
                  <a:outerShdw blurRad="38100" dist="38100" dir="2700000" algn="tl">
                    <a:srgbClr val="000000">
                      <a:alpha val="43137"/>
                    </a:srgbClr>
                  </a:outerShdw>
                </a:effectLst>
              </a:rPr>
              <a:t>auf Antrag der Parteien </a:t>
            </a:r>
            <a:r>
              <a:rPr lang="de-DE" sz="1600" dirty="0">
                <a:solidFill>
                  <a:srgbClr val="92D050"/>
                </a:solidFill>
                <a:effectLst>
                  <a:outerShdw blurRad="38100" dist="38100" dir="2700000" algn="tl">
                    <a:srgbClr val="000000">
                      <a:alpha val="43137"/>
                    </a:srgbClr>
                  </a:outerShdw>
                </a:effectLst>
              </a:rPr>
              <a:t>erfolgt ist.</a:t>
            </a:r>
            <a:endParaRPr lang="de-DE" sz="1600" b="1" dirty="0">
              <a:solidFill>
                <a:srgbClr val="92D050"/>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fld id="{F82CC617-EC87-4E06-B92D-8D8AF591DFB6}" type="slidenum">
              <a:rPr lang="de-DE" smtClean="0"/>
              <a:t>54</a:t>
            </a:fld>
            <a:endParaRPr lang="de-DE"/>
          </a:p>
        </p:txBody>
      </p:sp>
      <p:sp>
        <p:nvSpPr>
          <p:cNvPr id="9" name="Untertitel 2"/>
          <p:cNvSpPr>
            <a:spLocks noGrp="1"/>
          </p:cNvSpPr>
          <p:nvPr>
            <p:ph type="subTitle" idx="1"/>
          </p:nvPr>
        </p:nvSpPr>
        <p:spPr>
          <a:xfrm>
            <a:off x="1894830" y="94151"/>
            <a:ext cx="9866176" cy="818984"/>
          </a:xfrm>
        </p:spPr>
        <p:txBody>
          <a:bodyPr>
            <a:noAutofit/>
          </a:bodyPr>
          <a:lstStyle/>
          <a:p>
            <a:pPr>
              <a:spcBef>
                <a:spcPts val="0"/>
              </a:spcBef>
            </a:pPr>
            <a:r>
              <a:rPr lang="de-DE" dirty="0" smtClean="0"/>
              <a:t>Top 6 – 	Vorstellung und Erläuterung des Schiedsstellengesetzes M-V in der Fassung vom </a:t>
            </a:r>
          </a:p>
          <a:p>
            <a:r>
              <a:rPr lang="de-DE" dirty="0"/>
              <a:t> </a:t>
            </a:r>
            <a:r>
              <a:rPr lang="de-DE" dirty="0" smtClean="0"/>
              <a:t>              26.05.2021 (</a:t>
            </a:r>
            <a:r>
              <a:rPr lang="de-DE" dirty="0" err="1" smtClean="0"/>
              <a:t>GVOBl</a:t>
            </a:r>
            <a:r>
              <a:rPr lang="de-DE" dirty="0" smtClean="0"/>
              <a:t>. M-V S. 598) und der verbundenen Verwaltungsvorschrift in </a:t>
            </a:r>
          </a:p>
          <a:p>
            <a:r>
              <a:rPr lang="de-DE" dirty="0"/>
              <a:t> </a:t>
            </a:r>
            <a:r>
              <a:rPr lang="de-DE" dirty="0" smtClean="0"/>
              <a:t>              der Fassung vom 08.06.2021 (</a:t>
            </a:r>
            <a:r>
              <a:rPr lang="de-DE" dirty="0" err="1" smtClean="0"/>
              <a:t>AmtsBl</a:t>
            </a:r>
            <a:r>
              <a:rPr lang="de-DE" dirty="0" smtClean="0"/>
              <a:t> M-V  S. 260)</a:t>
            </a:r>
            <a:endParaRPr lang="de-DE" dirty="0"/>
          </a:p>
        </p:txBody>
      </p:sp>
      <p:sp>
        <p:nvSpPr>
          <p:cNvPr id="10" name="Textfeld 9"/>
          <p:cNvSpPr txBox="1"/>
          <p:nvPr/>
        </p:nvSpPr>
        <p:spPr>
          <a:xfrm>
            <a:off x="1784288" y="4712102"/>
            <a:ext cx="9976718" cy="646331"/>
          </a:xfrm>
          <a:prstGeom prst="rect">
            <a:avLst/>
          </a:prstGeom>
          <a:noFill/>
        </p:spPr>
        <p:txBody>
          <a:bodyPr wrap="square" rtlCol="0">
            <a:spAutoFit/>
          </a:bodyPr>
          <a:lstStyle/>
          <a:p>
            <a:r>
              <a:rPr lang="de-DE" i="1" dirty="0" smtClean="0">
                <a:effectLst>
                  <a:outerShdw blurRad="38100" dist="38100" dir="2700000" algn="tl">
                    <a:srgbClr val="000000">
                      <a:alpha val="43137"/>
                    </a:srgbClr>
                  </a:outerShdw>
                </a:effectLst>
              </a:rPr>
              <a:t>*Klarstellung generelle Berücksichtigungsfähigkeit der Fahrtkosten der Schiedsperson</a:t>
            </a:r>
            <a:endParaRPr lang="de-DE" i="1" dirty="0">
              <a:effectLst>
                <a:outerShdw blurRad="38100" dist="38100" dir="2700000" algn="tl">
                  <a:srgbClr val="000000">
                    <a:alpha val="43137"/>
                  </a:srgbClr>
                </a:outerShdw>
              </a:effectLst>
            </a:endParaRPr>
          </a:p>
          <a:p>
            <a:endParaRPr lang="de-DE" i="1" dirty="0" smtClean="0">
              <a:effectLst>
                <a:outerShdw blurRad="38100" dist="38100" dir="2700000" algn="tl">
                  <a:srgbClr val="000000">
                    <a:alpha val="43137"/>
                  </a:srgbClr>
                </a:outerShdw>
              </a:effectLst>
            </a:endParaRPr>
          </a:p>
        </p:txBody>
      </p:sp>
      <p:sp>
        <p:nvSpPr>
          <p:cNvPr id="7" name="Textfeld 6"/>
          <p:cNvSpPr txBox="1"/>
          <p:nvPr/>
        </p:nvSpPr>
        <p:spPr>
          <a:xfrm>
            <a:off x="1839559" y="5540995"/>
            <a:ext cx="9976718" cy="830997"/>
          </a:xfrm>
          <a:prstGeom prst="rect">
            <a:avLst/>
          </a:prstGeom>
          <a:noFill/>
        </p:spPr>
        <p:txBody>
          <a:bodyPr wrap="square" rtlCol="0">
            <a:spAutoFit/>
          </a:bodyPr>
          <a:lstStyle/>
          <a:p>
            <a:r>
              <a:rPr lang="de-DE" sz="1600" b="1" dirty="0" smtClean="0"/>
              <a:t>Anlagen </a:t>
            </a:r>
          </a:p>
          <a:p>
            <a:r>
              <a:rPr lang="de-DE" sz="1600" dirty="0" smtClean="0">
                <a:effectLst>
                  <a:outerShdw blurRad="38100" dist="38100" dir="2700000" algn="tl">
                    <a:srgbClr val="000000">
                      <a:alpha val="43137"/>
                    </a:srgbClr>
                  </a:outerShdw>
                </a:effectLst>
              </a:rPr>
              <a:t>Neufassung Anlagen 3 und 6 a, Neueinfügung Anlagen 7a bis 7c</a:t>
            </a:r>
            <a:endParaRPr lang="de-DE" sz="1600" dirty="0">
              <a:effectLst>
                <a:outerShdw blurRad="38100" dist="38100" dir="2700000" algn="tl">
                  <a:srgbClr val="000000">
                    <a:alpha val="43137"/>
                  </a:srgbClr>
                </a:outerShdw>
              </a:effectLst>
            </a:endParaRPr>
          </a:p>
          <a:p>
            <a:endParaRPr lang="de-DE" sz="16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66994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85499" y="3092181"/>
            <a:ext cx="8915400" cy="745407"/>
          </a:xfrm>
        </p:spPr>
        <p:txBody>
          <a:bodyPr>
            <a:normAutofit/>
          </a:bodyPr>
          <a:lstStyle/>
          <a:p>
            <a:r>
              <a:rPr lang="de-DE" dirty="0" smtClean="0">
                <a:effectLst>
                  <a:outerShdw blurRad="38100" dist="38100" dir="2700000" algn="tl">
                    <a:srgbClr val="000000">
                      <a:alpha val="43137"/>
                    </a:srgbClr>
                  </a:outerShdw>
                </a:effectLst>
              </a:rPr>
              <a:t>Regelungsbereich Freiwillige außergerichtliche Streitschlichtung (Abschnitt 2, Unterabschnitt 1)</a:t>
            </a:r>
          </a:p>
          <a:p>
            <a:pPr marL="0" indent="0">
              <a:buNone/>
            </a:pPr>
            <a:endParaRPr lang="de-DE" dirty="0">
              <a:effectLst>
                <a:outerShdw blurRad="38100" dist="38100" dir="2700000" algn="tl">
                  <a:srgbClr val="000000">
                    <a:alpha val="43137"/>
                  </a:srgbClr>
                </a:outerShdw>
              </a:effectLst>
            </a:endParaRPr>
          </a:p>
        </p:txBody>
      </p:sp>
      <p:sp>
        <p:nvSpPr>
          <p:cNvPr id="4" name="Fußzeilenplatzhalter 3"/>
          <p:cNvSpPr>
            <a:spLocks noGrp="1"/>
          </p:cNvSpPr>
          <p:nvPr>
            <p:ph type="ftr" sz="quarter" idx="11"/>
          </p:nvPr>
        </p:nvSpPr>
        <p:spPr/>
        <p:txBody>
          <a:bodyPr/>
          <a:lstStyle/>
          <a:p>
            <a:r>
              <a:rPr lang="de-DE" dirty="0" smtClean="0"/>
              <a:t>Beiträge Amtsgericht Neubrandenburg, Matthias Brandt, Direktor des </a:t>
            </a:r>
            <a:r>
              <a:rPr lang="de-DE" b="1" dirty="0" smtClean="0"/>
              <a:t>Amtsgerichts</a:t>
            </a:r>
            <a:endParaRPr lang="de-DE" b="1" dirty="0"/>
          </a:p>
        </p:txBody>
      </p:sp>
      <p:sp>
        <p:nvSpPr>
          <p:cNvPr id="5" name="Foliennummernplatzhalter 4"/>
          <p:cNvSpPr>
            <a:spLocks noGrp="1"/>
          </p:cNvSpPr>
          <p:nvPr>
            <p:ph type="sldNum" sz="quarter" idx="12"/>
          </p:nvPr>
        </p:nvSpPr>
        <p:spPr/>
        <p:txBody>
          <a:bodyPr/>
          <a:lstStyle/>
          <a:p>
            <a:fld id="{F82CC617-EC87-4E06-B92D-8D8AF591DFB6}" type="slidenum">
              <a:rPr lang="de-DE" smtClean="0"/>
              <a:t>55</a:t>
            </a:fld>
            <a:endParaRPr lang="de-DE"/>
          </a:p>
        </p:txBody>
      </p:sp>
      <p:sp>
        <p:nvSpPr>
          <p:cNvPr id="6" name="Untertitel 2"/>
          <p:cNvSpPr txBox="1">
            <a:spLocks/>
          </p:cNvSpPr>
          <p:nvPr/>
        </p:nvSpPr>
        <p:spPr>
          <a:xfrm>
            <a:off x="2942896" y="417014"/>
            <a:ext cx="8915399" cy="171332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de-DE" dirty="0" smtClean="0"/>
              <a:t>Top 7 – 	Schulung der Schiedsmänner und Schiedsfrauen in der Durchführung  </a:t>
            </a:r>
          </a:p>
          <a:p>
            <a:pPr marL="0" indent="0">
              <a:buNone/>
            </a:pPr>
            <a:r>
              <a:rPr lang="de-DE" dirty="0" smtClean="0"/>
              <a:t>		von Schieds- und Schlichtungsverfahren und den Erfordernissen zur </a:t>
            </a:r>
          </a:p>
          <a:p>
            <a:pPr marL="0" indent="0">
              <a:buNone/>
            </a:pPr>
            <a:r>
              <a:rPr lang="de-DE" dirty="0"/>
              <a:t> </a:t>
            </a:r>
            <a:r>
              <a:rPr lang="de-DE" dirty="0" smtClean="0"/>
              <a:t>              Durchsetzung und Vollstreckung des erzielten </a:t>
            </a:r>
            <a:r>
              <a:rPr lang="de-DE" b="1" dirty="0" smtClean="0"/>
              <a:t>Vergleich</a:t>
            </a:r>
            <a:r>
              <a:rPr lang="de-DE" dirty="0" smtClean="0"/>
              <a:t>es</a:t>
            </a:r>
            <a:endParaRPr lang="de-DE" dirty="0"/>
          </a:p>
        </p:txBody>
      </p:sp>
      <p:sp>
        <p:nvSpPr>
          <p:cNvPr id="7" name="Titel 6"/>
          <p:cNvSpPr>
            <a:spLocks noGrp="1"/>
          </p:cNvSpPr>
          <p:nvPr>
            <p:ph type="title"/>
          </p:nvPr>
        </p:nvSpPr>
        <p:spPr>
          <a:xfrm>
            <a:off x="2392218" y="1914629"/>
            <a:ext cx="8911687" cy="431420"/>
          </a:xfrm>
        </p:spPr>
        <p:txBody>
          <a:bodyPr>
            <a:normAutofit/>
          </a:bodyPr>
          <a:lstStyle/>
          <a:p>
            <a:r>
              <a:rPr lang="de-DE" sz="2000" b="1" dirty="0" smtClean="0"/>
              <a:t>§§ 31 Abs. 2 Nr. 4, 32, 33, 34, 34 d Abs. 1, 35 Abs. 2 </a:t>
            </a:r>
            <a:r>
              <a:rPr lang="de-DE" sz="2000" b="1" dirty="0" err="1" smtClean="0"/>
              <a:t>SchStG</a:t>
            </a:r>
            <a:r>
              <a:rPr lang="de-DE" sz="2000" b="1" dirty="0" smtClean="0"/>
              <a:t> MV</a:t>
            </a:r>
            <a:endParaRPr lang="de-DE" sz="2000" b="1" dirty="0"/>
          </a:p>
        </p:txBody>
      </p:sp>
      <p:sp>
        <p:nvSpPr>
          <p:cNvPr id="8" name="Inhaltsplatzhalter 2"/>
          <p:cNvSpPr txBox="1">
            <a:spLocks/>
          </p:cNvSpPr>
          <p:nvPr/>
        </p:nvSpPr>
        <p:spPr>
          <a:xfrm>
            <a:off x="2585499" y="3899390"/>
            <a:ext cx="8915400" cy="105157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de-DE" dirty="0" smtClean="0">
                <a:effectLst>
                  <a:outerShdw blurRad="38100" dist="38100" dir="2700000" algn="tl">
                    <a:srgbClr val="000000">
                      <a:alpha val="43137"/>
                    </a:srgbClr>
                  </a:outerShdw>
                </a:effectLst>
              </a:rPr>
              <a:t>Anwendbarkeit auch im Bereich Obligatorische außergerichtliche Streitschlichtung (Abschnitt 2, Unterabschnitt 2)</a:t>
            </a:r>
          </a:p>
          <a:p>
            <a:pPr marL="0" indent="0">
              <a:buFont typeface="Wingdings 3" charset="2"/>
              <a:buNone/>
            </a:pPr>
            <a:endParaRPr lang="de-DE" dirty="0">
              <a:effectLst>
                <a:outerShdw blurRad="38100" dist="38100" dir="2700000" algn="tl">
                  <a:srgbClr val="000000">
                    <a:alpha val="43137"/>
                  </a:srgbClr>
                </a:outerShdw>
              </a:effectLst>
            </a:endParaRPr>
          </a:p>
        </p:txBody>
      </p:sp>
      <p:sp>
        <p:nvSpPr>
          <p:cNvPr id="9" name="Inhaltsplatzhalter 2"/>
          <p:cNvSpPr txBox="1">
            <a:spLocks/>
          </p:cNvSpPr>
          <p:nvPr/>
        </p:nvSpPr>
        <p:spPr>
          <a:xfrm>
            <a:off x="2585499" y="4705069"/>
            <a:ext cx="8915400" cy="87095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de-DE" dirty="0" smtClean="0">
                <a:effectLst>
                  <a:outerShdw blurRad="38100" dist="38100" dir="2700000" algn="tl">
                    <a:srgbClr val="000000">
                      <a:alpha val="43137"/>
                    </a:srgbClr>
                  </a:outerShdw>
                </a:effectLst>
              </a:rPr>
              <a:t>Anwendbarkeit auch im Bereich Sühneverfahren (Abschnitt 2, Unterabschnitt 3)</a:t>
            </a:r>
          </a:p>
          <a:p>
            <a:pPr marL="0" indent="0">
              <a:buFont typeface="Wingdings 3" charset="2"/>
              <a:buNone/>
            </a:pPr>
            <a:endParaRPr lang="de-DE" dirty="0">
              <a:effectLst>
                <a:outerShdw blurRad="38100" dist="38100" dir="2700000" algn="tl">
                  <a:srgbClr val="000000">
                    <a:alpha val="43137"/>
                  </a:srgbClr>
                </a:outerShdw>
              </a:effectLst>
            </a:endParaRPr>
          </a:p>
        </p:txBody>
      </p:sp>
      <p:sp>
        <p:nvSpPr>
          <p:cNvPr id="10" name="Titel 6"/>
          <p:cNvSpPr txBox="1">
            <a:spLocks/>
          </p:cNvSpPr>
          <p:nvPr/>
        </p:nvSpPr>
        <p:spPr>
          <a:xfrm>
            <a:off x="2392218" y="2364248"/>
            <a:ext cx="9799782" cy="43142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000" b="1" dirty="0" smtClean="0"/>
              <a:t>§§ 724, 725, 726, 730, 731, 732, 750, 751, 753, 754, 756, </a:t>
            </a:r>
            <a:r>
              <a:rPr lang="de-DE" sz="2000" b="1" smtClean="0"/>
              <a:t>757, 794</a:t>
            </a:r>
            <a:r>
              <a:rPr lang="de-DE" sz="2000" b="1" dirty="0" smtClean="0"/>
              <a:t>, 795, 797a ZPO</a:t>
            </a:r>
            <a:endParaRPr lang="de-DE" sz="2000" b="1" dirty="0"/>
          </a:p>
        </p:txBody>
      </p:sp>
    </p:spTree>
    <p:extLst>
      <p:ext uri="{BB962C8B-B14F-4D97-AF65-F5344CB8AC3E}">
        <p14:creationId xmlns:p14="http://schemas.microsoft.com/office/powerpoint/2010/main" val="37897052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Beiträge Amtsgericht Neubrandenburg, Matthias Brandt, Direktor des Amtsgerichts</a:t>
            </a:r>
            <a:endParaRPr lang="de-DE" dirty="0"/>
          </a:p>
        </p:txBody>
      </p:sp>
      <p:sp>
        <p:nvSpPr>
          <p:cNvPr id="9" name="Foliennummernplatzhalter 8"/>
          <p:cNvSpPr>
            <a:spLocks noGrp="1"/>
          </p:cNvSpPr>
          <p:nvPr>
            <p:ph type="sldNum" sz="quarter" idx="12"/>
          </p:nvPr>
        </p:nvSpPr>
        <p:spPr/>
        <p:txBody>
          <a:bodyPr/>
          <a:lstStyle/>
          <a:p>
            <a:fld id="{F82CC617-EC87-4E06-B92D-8D8AF591DFB6}" type="slidenum">
              <a:rPr lang="de-DE" smtClean="0"/>
              <a:t>56</a:t>
            </a:fld>
            <a:endParaRPr lang="de-DE"/>
          </a:p>
        </p:txBody>
      </p:sp>
      <p:sp>
        <p:nvSpPr>
          <p:cNvPr id="12" name="Inhaltsplatzhalter 2"/>
          <p:cNvSpPr>
            <a:spLocks noGrp="1"/>
          </p:cNvSpPr>
          <p:nvPr>
            <p:ph idx="1"/>
          </p:nvPr>
        </p:nvSpPr>
        <p:spPr>
          <a:xfrm>
            <a:off x="2262018" y="1293969"/>
            <a:ext cx="9415732" cy="3998467"/>
          </a:xfrm>
        </p:spPr>
        <p:txBody>
          <a:bodyPr>
            <a:noAutofit/>
          </a:bodyPr>
          <a:lstStyle/>
          <a:p>
            <a:pPr marL="0" indent="0">
              <a:buNone/>
            </a:pPr>
            <a:r>
              <a:rPr lang="de-DE" sz="1600" dirty="0">
                <a:effectLst>
                  <a:outerShdw blurRad="38100" dist="38100" dir="2700000" algn="tl">
                    <a:srgbClr val="000000">
                      <a:alpha val="43137"/>
                    </a:srgbClr>
                  </a:outerShdw>
                </a:effectLst>
              </a:rPr>
              <a:t>(1) Kommt ein Vergleich zustande, so ist er zu Protokoll zu nehmen. </a:t>
            </a:r>
          </a:p>
          <a:p>
            <a:pPr marL="0" indent="0">
              <a:buNone/>
            </a:pPr>
            <a:endParaRPr lang="de-DE" sz="1600" dirty="0">
              <a:effectLst>
                <a:outerShdw blurRad="38100" dist="38100" dir="2700000" algn="tl">
                  <a:srgbClr val="000000">
                    <a:alpha val="43137"/>
                  </a:srgbClr>
                </a:outerShdw>
              </a:effectLst>
            </a:endParaRPr>
          </a:p>
          <a:p>
            <a:pPr marL="0" indent="0">
              <a:buNone/>
            </a:pPr>
            <a:r>
              <a:rPr lang="de-DE" sz="1600" dirty="0">
                <a:effectLst>
                  <a:outerShdw blurRad="38100" dist="38100" dir="2700000" algn="tl">
                    <a:srgbClr val="000000">
                      <a:alpha val="43137"/>
                    </a:srgbClr>
                  </a:outerShdw>
                </a:effectLst>
              </a:rPr>
              <a:t>(2) Das Protokoll hat zu enthalten: </a:t>
            </a:r>
          </a:p>
          <a:p>
            <a:pPr marL="0" indent="0">
              <a:buNone/>
            </a:pPr>
            <a:r>
              <a:rPr lang="de-DE" sz="1600" dirty="0">
                <a:effectLst>
                  <a:outerShdw blurRad="38100" dist="38100" dir="2700000" algn="tl">
                    <a:srgbClr val="000000">
                      <a:alpha val="43137"/>
                    </a:srgbClr>
                  </a:outerShdw>
                </a:effectLst>
              </a:rPr>
              <a:t>1</a:t>
            </a:r>
            <a:r>
              <a:rPr lang="de-DE" sz="1600" dirty="0" smtClean="0">
                <a:effectLst>
                  <a:outerShdw blurRad="38100" dist="38100" dir="2700000" algn="tl">
                    <a:srgbClr val="000000">
                      <a:alpha val="43137"/>
                    </a:srgbClr>
                  </a:outerShdw>
                </a:effectLst>
              </a:rPr>
              <a:t>. …</a:t>
            </a:r>
            <a:endParaRPr lang="de-DE" sz="1600" dirty="0">
              <a:effectLst>
                <a:outerShdw blurRad="38100" dist="38100" dir="2700000" algn="tl">
                  <a:srgbClr val="000000">
                    <a:alpha val="43137"/>
                  </a:srgbClr>
                </a:outerShdw>
              </a:effectLst>
            </a:endParaRPr>
          </a:p>
          <a:p>
            <a:pPr marL="0" indent="0">
              <a:buNone/>
            </a:pPr>
            <a:r>
              <a:rPr lang="de-DE" sz="1600" dirty="0">
                <a:effectLst>
                  <a:outerShdw blurRad="38100" dist="38100" dir="2700000" algn="tl">
                    <a:srgbClr val="000000">
                      <a:alpha val="43137"/>
                    </a:srgbClr>
                  </a:outerShdw>
                </a:effectLst>
              </a:rPr>
              <a:t>2. die Namen und Vornamen der erschienenen Parteien, gesetzlichen Vertreter, </a:t>
            </a:r>
            <a:endParaRPr lang="de-DE" sz="1600" dirty="0" smtClean="0">
              <a:effectLst>
                <a:outerShdw blurRad="38100" dist="38100" dir="2700000" algn="tl">
                  <a:srgbClr val="000000">
                    <a:alpha val="43137"/>
                  </a:srgbClr>
                </a:outerShdw>
              </a:effectLst>
            </a:endParaRPr>
          </a:p>
          <a:p>
            <a:pPr marL="0" indent="0">
              <a:buNone/>
            </a:pPr>
            <a:r>
              <a:rPr lang="de-DE" sz="1600" dirty="0">
                <a:effectLst>
                  <a:outerShdw blurRad="38100" dist="38100" dir="2700000" algn="tl">
                    <a:srgbClr val="000000">
                      <a:alpha val="43137"/>
                    </a:srgbClr>
                  </a:outerShdw>
                </a:effectLst>
              </a:rPr>
              <a:t> </a:t>
            </a:r>
            <a:r>
              <a:rPr lang="de-DE" sz="1600" dirty="0" smtClean="0">
                <a:effectLst>
                  <a:outerShdw blurRad="38100" dist="38100" dir="2700000" algn="tl">
                    <a:srgbClr val="000000">
                      <a:alpha val="43137"/>
                    </a:srgbClr>
                  </a:outerShdw>
                </a:effectLst>
              </a:rPr>
              <a:t>   Bevollmächtigten </a:t>
            </a:r>
            <a:r>
              <a:rPr lang="de-DE" sz="1600" dirty="0">
                <a:effectLst>
                  <a:outerShdw blurRad="38100" dist="38100" dir="2700000" algn="tl">
                    <a:srgbClr val="000000">
                      <a:alpha val="43137"/>
                    </a:srgbClr>
                  </a:outerShdw>
                </a:effectLst>
              </a:rPr>
              <a:t>und Beistände sowie die Angabe, wie diese sich ausgewiesen haben;</a:t>
            </a:r>
          </a:p>
          <a:p>
            <a:pPr marL="0" indent="0">
              <a:buNone/>
            </a:pPr>
            <a:r>
              <a:rPr lang="de-DE" sz="1600" dirty="0" smtClean="0">
                <a:effectLst>
                  <a:outerShdw blurRad="38100" dist="38100" dir="2700000" algn="tl">
                    <a:srgbClr val="000000">
                      <a:alpha val="43137"/>
                    </a:srgbClr>
                  </a:outerShdw>
                </a:effectLst>
              </a:rPr>
              <a:t>3. …</a:t>
            </a:r>
            <a:endParaRPr lang="de-DE" sz="1600" dirty="0">
              <a:effectLst>
                <a:outerShdw blurRad="38100" dist="38100" dir="2700000" algn="tl">
                  <a:srgbClr val="000000">
                    <a:alpha val="43137"/>
                  </a:srgbClr>
                </a:outerShdw>
              </a:effectLst>
            </a:endParaRPr>
          </a:p>
          <a:p>
            <a:pPr marL="0" indent="0">
              <a:buNone/>
            </a:pPr>
            <a:r>
              <a:rPr lang="de-DE" sz="1600" dirty="0" smtClean="0">
                <a:effectLst>
                  <a:outerShdw blurRad="38100" dist="38100" dir="2700000" algn="tl">
                    <a:srgbClr val="000000">
                      <a:alpha val="43137"/>
                    </a:srgbClr>
                  </a:outerShdw>
                </a:effectLst>
              </a:rPr>
              <a:t>4. den </a:t>
            </a:r>
            <a:r>
              <a:rPr lang="de-DE" sz="1600" dirty="0">
                <a:effectLst>
                  <a:outerShdw blurRad="38100" dist="38100" dir="2700000" algn="tl">
                    <a:srgbClr val="000000">
                      <a:alpha val="43137"/>
                    </a:srgbClr>
                  </a:outerShdw>
                </a:effectLst>
              </a:rPr>
              <a:t>Vergleich der Parteien.</a:t>
            </a:r>
          </a:p>
          <a:p>
            <a:pPr marL="0" indent="0">
              <a:buNone/>
            </a:pPr>
            <a:endParaRPr lang="de-DE" sz="1600" dirty="0">
              <a:effectLst>
                <a:outerShdw blurRad="38100" dist="38100" dir="2700000" algn="tl">
                  <a:srgbClr val="000000">
                    <a:alpha val="43137"/>
                  </a:srgbClr>
                </a:outerShdw>
              </a:effectLst>
            </a:endParaRPr>
          </a:p>
          <a:p>
            <a:pPr marL="0" indent="0">
              <a:buNone/>
            </a:pPr>
            <a:r>
              <a:rPr lang="de-DE" sz="1600" dirty="0">
                <a:effectLst>
                  <a:outerShdw blurRad="38100" dist="38100" dir="2700000" algn="tl">
                    <a:srgbClr val="000000">
                      <a:alpha val="43137"/>
                    </a:srgbClr>
                  </a:outerShdw>
                </a:effectLst>
              </a:rPr>
              <a:t>(3) Kommt ein Vergleich nicht zustande, so ist hierüber ein kurzer Vermerk aufzunehmen. </a:t>
            </a:r>
          </a:p>
          <a:p>
            <a:pPr marL="0" indent="0">
              <a:buNone/>
            </a:pPr>
            <a:endParaRPr lang="de-DE" sz="1600" dirty="0">
              <a:effectLst>
                <a:outerShdw blurRad="38100" dist="38100" dir="2700000" algn="tl">
                  <a:srgbClr val="000000">
                    <a:alpha val="43137"/>
                  </a:srgbClr>
                </a:outerShdw>
              </a:effectLst>
            </a:endParaRPr>
          </a:p>
        </p:txBody>
      </p:sp>
      <p:sp>
        <p:nvSpPr>
          <p:cNvPr id="19" name="Titel 1"/>
          <p:cNvSpPr>
            <a:spLocks noGrp="1"/>
          </p:cNvSpPr>
          <p:nvPr>
            <p:ph type="title"/>
          </p:nvPr>
        </p:nvSpPr>
        <p:spPr>
          <a:xfrm>
            <a:off x="2589212" y="329899"/>
            <a:ext cx="8911687" cy="1280890"/>
          </a:xfrm>
        </p:spPr>
        <p:txBody>
          <a:bodyPr>
            <a:normAutofit/>
          </a:bodyPr>
          <a:lstStyle/>
          <a:p>
            <a:r>
              <a:rPr lang="de-DE" sz="2000" b="1" dirty="0" smtClean="0"/>
              <a:t>Protokollierung (der Schlichtungsverhandlung, § 31)</a:t>
            </a:r>
            <a:endParaRPr lang="de-DE" sz="2000" b="1" dirty="0"/>
          </a:p>
        </p:txBody>
      </p:sp>
    </p:spTree>
    <p:extLst>
      <p:ext uri="{BB962C8B-B14F-4D97-AF65-F5344CB8AC3E}">
        <p14:creationId xmlns:p14="http://schemas.microsoft.com/office/powerpoint/2010/main" val="27164219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Beiträge Amtsgericht Neubrandenburg, Matthias Brandt, Direktor des Amtsgerichts</a:t>
            </a:r>
            <a:endParaRPr lang="de-DE" dirty="0"/>
          </a:p>
        </p:txBody>
      </p:sp>
      <p:sp>
        <p:nvSpPr>
          <p:cNvPr id="9" name="Foliennummernplatzhalter 8"/>
          <p:cNvSpPr>
            <a:spLocks noGrp="1"/>
          </p:cNvSpPr>
          <p:nvPr>
            <p:ph type="sldNum" sz="quarter" idx="12"/>
          </p:nvPr>
        </p:nvSpPr>
        <p:spPr/>
        <p:txBody>
          <a:bodyPr/>
          <a:lstStyle/>
          <a:p>
            <a:fld id="{F82CC617-EC87-4E06-B92D-8D8AF591DFB6}" type="slidenum">
              <a:rPr lang="de-DE" smtClean="0"/>
              <a:t>57</a:t>
            </a:fld>
            <a:endParaRPr lang="de-DE"/>
          </a:p>
        </p:txBody>
      </p:sp>
      <p:sp>
        <p:nvSpPr>
          <p:cNvPr id="12" name="Inhaltsplatzhalter 2"/>
          <p:cNvSpPr>
            <a:spLocks noGrp="1"/>
          </p:cNvSpPr>
          <p:nvPr>
            <p:ph idx="1"/>
          </p:nvPr>
        </p:nvSpPr>
        <p:spPr>
          <a:xfrm>
            <a:off x="2208230" y="1610789"/>
            <a:ext cx="9415732" cy="3998467"/>
          </a:xfrm>
        </p:spPr>
        <p:txBody>
          <a:bodyPr>
            <a:noAutofit/>
          </a:bodyPr>
          <a:lstStyle/>
          <a:p>
            <a:pPr marL="0" indent="0">
              <a:buNone/>
            </a:pPr>
            <a:r>
              <a:rPr lang="de-DE" sz="1600" dirty="0">
                <a:effectLst>
                  <a:outerShdw blurRad="38100" dist="38100" dir="2700000" algn="tl">
                    <a:srgbClr val="000000">
                      <a:alpha val="43137"/>
                    </a:srgbClr>
                  </a:outerShdw>
                </a:effectLst>
              </a:rPr>
              <a:t>31.1.3  </a:t>
            </a:r>
          </a:p>
          <a:p>
            <a:pPr marL="0" indent="0">
              <a:buNone/>
            </a:pPr>
            <a:r>
              <a:rPr lang="de-DE" sz="1600" dirty="0">
                <a:effectLst>
                  <a:outerShdw blurRad="38100" dist="38100" dir="2700000" algn="tl">
                    <a:srgbClr val="000000">
                      <a:alpha val="43137"/>
                    </a:srgbClr>
                  </a:outerShdw>
                </a:effectLst>
              </a:rPr>
              <a:t>Die </a:t>
            </a:r>
            <a:r>
              <a:rPr lang="de-DE" sz="1600" b="1" dirty="0">
                <a:effectLst>
                  <a:outerShdw blurRad="38100" dist="38100" dir="2700000" algn="tl">
                    <a:srgbClr val="000000">
                      <a:alpha val="43137"/>
                    </a:srgbClr>
                  </a:outerShdw>
                </a:effectLst>
              </a:rPr>
              <a:t>Parteien sind so genau zu bezeichnen, dass eine Verwechslung ausgeschlossen ist</a:t>
            </a:r>
            <a:r>
              <a:rPr lang="de-DE" sz="1600" dirty="0">
                <a:effectLst>
                  <a:outerShdw blurRad="38100" dist="38100" dir="2700000" algn="tl">
                    <a:srgbClr val="000000">
                      <a:alpha val="43137"/>
                    </a:srgbClr>
                  </a:outerShdw>
                </a:effectLst>
              </a:rPr>
              <a:t>. Anzugeben sind gegebenenfalls auch der Geburtsname sowie die Wohnanschrift. Zur Unterscheidung häufig vorkommender Namen können der Geburtstag und der Geburtsort angegeben werden</a:t>
            </a:r>
            <a:r>
              <a:rPr lang="de-DE" sz="1600" dirty="0" smtClean="0">
                <a:effectLst>
                  <a:outerShdw blurRad="38100" dist="38100" dir="2700000" algn="tl">
                    <a:srgbClr val="000000">
                      <a:alpha val="43137"/>
                    </a:srgbClr>
                  </a:outerShdw>
                </a:effectLst>
              </a:rPr>
              <a:t>.</a:t>
            </a:r>
          </a:p>
          <a:p>
            <a:pPr marL="0" indent="0">
              <a:buNone/>
            </a:pPr>
            <a:endParaRPr lang="de-DE" sz="1600" dirty="0" smtClean="0">
              <a:effectLst>
                <a:outerShdw blurRad="38100" dist="38100" dir="2700000" algn="tl">
                  <a:srgbClr val="000000">
                    <a:alpha val="43137"/>
                  </a:srgbClr>
                </a:outerShdw>
              </a:effectLst>
            </a:endParaRPr>
          </a:p>
          <a:p>
            <a:pPr marL="0" indent="0">
              <a:buNone/>
            </a:pPr>
            <a:endParaRPr lang="de-DE" sz="1600" dirty="0">
              <a:effectLst>
                <a:outerShdw blurRad="38100" dist="38100" dir="2700000" algn="tl">
                  <a:srgbClr val="000000">
                    <a:alpha val="43137"/>
                  </a:srgbClr>
                </a:outerShdw>
              </a:effectLst>
            </a:endParaRPr>
          </a:p>
          <a:p>
            <a:pPr marL="0" indent="0">
              <a:buNone/>
            </a:pPr>
            <a:r>
              <a:rPr lang="de-DE" sz="1600" dirty="0">
                <a:effectLst>
                  <a:outerShdw blurRad="38100" dist="38100" dir="2700000" algn="tl">
                    <a:srgbClr val="000000">
                      <a:alpha val="43137"/>
                    </a:srgbClr>
                  </a:outerShdw>
                </a:effectLst>
              </a:rPr>
              <a:t>31.2  </a:t>
            </a:r>
          </a:p>
          <a:p>
            <a:pPr marL="0" indent="0">
              <a:buNone/>
            </a:pPr>
            <a:r>
              <a:rPr lang="de-DE" sz="1600" dirty="0">
                <a:effectLst>
                  <a:outerShdw blurRad="38100" dist="38100" dir="2700000" algn="tl">
                    <a:srgbClr val="000000">
                      <a:alpha val="43137"/>
                    </a:srgbClr>
                  </a:outerShdw>
                </a:effectLst>
              </a:rPr>
              <a:t>Ebenso muss dem Protokoll zu entnehmen sein, </a:t>
            </a:r>
            <a:r>
              <a:rPr lang="de-DE" sz="1600" b="1" dirty="0">
                <a:effectLst>
                  <a:outerShdw blurRad="38100" dist="38100" dir="2700000" algn="tl">
                    <a:srgbClr val="000000">
                      <a:alpha val="43137"/>
                    </a:srgbClr>
                  </a:outerShdw>
                </a:effectLst>
              </a:rPr>
              <a:t>worauf sich die Parteien geeinigt haben</a:t>
            </a:r>
            <a:r>
              <a:rPr lang="de-DE" sz="1600" dirty="0">
                <a:effectLst>
                  <a:outerShdw blurRad="38100" dist="38100" dir="2700000" algn="tl">
                    <a:srgbClr val="000000">
                      <a:alpha val="43137"/>
                    </a:srgbClr>
                  </a:outerShdw>
                </a:effectLst>
              </a:rPr>
              <a:t>, insbesondere </a:t>
            </a:r>
            <a:r>
              <a:rPr lang="de-DE" sz="1600" b="1" u="sng" dirty="0">
                <a:effectLst>
                  <a:outerShdw blurRad="38100" dist="38100" dir="2700000" algn="tl">
                    <a:srgbClr val="000000">
                      <a:alpha val="43137"/>
                    </a:srgbClr>
                  </a:outerShdw>
                </a:effectLst>
              </a:rPr>
              <a:t>was</a:t>
            </a:r>
            <a:r>
              <a:rPr lang="de-DE" sz="1600" b="1" dirty="0">
                <a:effectLst>
                  <a:outerShdw blurRad="38100" dist="38100" dir="2700000" algn="tl">
                    <a:srgbClr val="000000">
                      <a:alpha val="43137"/>
                    </a:srgbClr>
                  </a:outerShdw>
                </a:effectLst>
              </a:rPr>
              <a:t> die eine Partei der anderen </a:t>
            </a:r>
            <a:r>
              <a:rPr lang="de-DE" sz="1600" b="1" u="sng" dirty="0">
                <a:effectLst>
                  <a:outerShdw blurRad="38100" dist="38100" dir="2700000" algn="tl">
                    <a:srgbClr val="000000">
                      <a:alpha val="43137"/>
                    </a:srgbClr>
                  </a:outerShdw>
                </a:effectLst>
              </a:rPr>
              <a:t>zu welchem Zeitpunkt </a:t>
            </a:r>
            <a:r>
              <a:rPr lang="de-DE" sz="1600" b="1" dirty="0">
                <a:effectLst>
                  <a:outerShdw blurRad="38100" dist="38100" dir="2700000" algn="tl">
                    <a:srgbClr val="000000">
                      <a:alpha val="43137"/>
                    </a:srgbClr>
                  </a:outerShdw>
                </a:effectLst>
              </a:rPr>
              <a:t>zu leisten oder zu gestatten hat</a:t>
            </a:r>
            <a:r>
              <a:rPr lang="de-DE" sz="1600" dirty="0">
                <a:effectLst>
                  <a:outerShdw blurRad="38100" dist="38100" dir="2700000" algn="tl">
                    <a:srgbClr val="000000">
                      <a:alpha val="43137"/>
                    </a:srgbClr>
                  </a:outerShdw>
                </a:effectLst>
              </a:rPr>
              <a:t>.</a:t>
            </a:r>
          </a:p>
        </p:txBody>
      </p:sp>
      <p:sp>
        <p:nvSpPr>
          <p:cNvPr id="19" name="Titel 1"/>
          <p:cNvSpPr>
            <a:spLocks noGrp="1"/>
          </p:cNvSpPr>
          <p:nvPr>
            <p:ph type="title"/>
          </p:nvPr>
        </p:nvSpPr>
        <p:spPr>
          <a:xfrm>
            <a:off x="2589212" y="329899"/>
            <a:ext cx="8911687" cy="1280890"/>
          </a:xfrm>
        </p:spPr>
        <p:txBody>
          <a:bodyPr>
            <a:normAutofit/>
          </a:bodyPr>
          <a:lstStyle/>
          <a:p>
            <a:r>
              <a:rPr lang="de-DE" sz="2000" b="1" dirty="0" smtClean="0"/>
              <a:t>Protokollierung (der Schlichtungsverhandlung, § 31)</a:t>
            </a:r>
            <a:br>
              <a:rPr lang="de-DE" sz="2000" b="1" dirty="0" smtClean="0"/>
            </a:br>
            <a:r>
              <a:rPr lang="de-DE" sz="2000" b="1" dirty="0" smtClean="0"/>
              <a:t>Verwaltungsvorschrift zum </a:t>
            </a:r>
            <a:r>
              <a:rPr lang="de-DE" sz="2000" b="1" dirty="0" err="1" smtClean="0"/>
              <a:t>SchStG</a:t>
            </a:r>
            <a:r>
              <a:rPr lang="de-DE" sz="2000" b="1" dirty="0" smtClean="0"/>
              <a:t> M-V</a:t>
            </a:r>
            <a:endParaRPr lang="de-DE" sz="2000" b="1" dirty="0"/>
          </a:p>
        </p:txBody>
      </p:sp>
    </p:spTree>
    <p:extLst>
      <p:ext uri="{BB962C8B-B14F-4D97-AF65-F5344CB8AC3E}">
        <p14:creationId xmlns:p14="http://schemas.microsoft.com/office/powerpoint/2010/main" val="11481656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Beiträge Amtsgericht Neubrandenburg, Matthias Brandt, Direktor des Amtsgerichts</a:t>
            </a:r>
            <a:endParaRPr lang="de-DE" dirty="0"/>
          </a:p>
        </p:txBody>
      </p:sp>
      <p:sp>
        <p:nvSpPr>
          <p:cNvPr id="9" name="Foliennummernplatzhalter 8"/>
          <p:cNvSpPr>
            <a:spLocks noGrp="1"/>
          </p:cNvSpPr>
          <p:nvPr>
            <p:ph type="sldNum" sz="quarter" idx="12"/>
          </p:nvPr>
        </p:nvSpPr>
        <p:spPr/>
        <p:txBody>
          <a:bodyPr/>
          <a:lstStyle/>
          <a:p>
            <a:fld id="{F82CC617-EC87-4E06-B92D-8D8AF591DFB6}" type="slidenum">
              <a:rPr lang="de-DE" smtClean="0"/>
              <a:t>58</a:t>
            </a:fld>
            <a:endParaRPr lang="de-DE"/>
          </a:p>
        </p:txBody>
      </p:sp>
      <p:sp>
        <p:nvSpPr>
          <p:cNvPr id="12" name="Inhaltsplatzhalter 2"/>
          <p:cNvSpPr>
            <a:spLocks noGrp="1"/>
          </p:cNvSpPr>
          <p:nvPr>
            <p:ph idx="1"/>
          </p:nvPr>
        </p:nvSpPr>
        <p:spPr>
          <a:xfrm>
            <a:off x="2262018" y="1293969"/>
            <a:ext cx="9415732" cy="3998467"/>
          </a:xfrm>
        </p:spPr>
        <p:txBody>
          <a:bodyPr>
            <a:noAutofit/>
          </a:bodyPr>
          <a:lstStyle/>
          <a:p>
            <a:pPr marL="0" indent="0">
              <a:buNone/>
            </a:pPr>
            <a:r>
              <a:rPr lang="de-DE" sz="1600" dirty="0">
                <a:effectLst>
                  <a:outerShdw blurRad="38100" dist="38100" dir="2700000" algn="tl">
                    <a:srgbClr val="000000">
                      <a:alpha val="43137"/>
                    </a:srgbClr>
                  </a:outerShdw>
                </a:effectLst>
              </a:rPr>
              <a:t>(1) Das den Vergleich enthaltende Protokoll ist den </a:t>
            </a:r>
            <a:r>
              <a:rPr lang="de-DE" sz="1600" b="1" dirty="0">
                <a:effectLst>
                  <a:outerShdw blurRad="38100" dist="38100" dir="2700000" algn="tl">
                    <a:srgbClr val="000000">
                      <a:alpha val="43137"/>
                    </a:srgbClr>
                  </a:outerShdw>
                </a:effectLst>
              </a:rPr>
              <a:t>Parteien</a:t>
            </a:r>
            <a:r>
              <a:rPr lang="de-DE" sz="1600" dirty="0">
                <a:effectLst>
                  <a:outerShdw blurRad="38100" dist="38100" dir="2700000" algn="tl">
                    <a:srgbClr val="000000">
                      <a:alpha val="43137"/>
                    </a:srgbClr>
                  </a:outerShdw>
                </a:effectLst>
              </a:rPr>
              <a:t> </a:t>
            </a:r>
            <a:r>
              <a:rPr lang="de-DE" sz="1600" b="1" dirty="0">
                <a:effectLst>
                  <a:outerShdw blurRad="38100" dist="38100" dir="2700000" algn="tl">
                    <a:srgbClr val="000000">
                      <a:alpha val="43137"/>
                    </a:srgbClr>
                  </a:outerShdw>
                </a:effectLst>
              </a:rPr>
              <a:t>vor</a:t>
            </a:r>
            <a:r>
              <a:rPr lang="de-DE" sz="1600" dirty="0">
                <a:effectLst>
                  <a:outerShdw blurRad="38100" dist="38100" dir="2700000" algn="tl">
                    <a:srgbClr val="000000">
                      <a:alpha val="43137"/>
                    </a:srgbClr>
                  </a:outerShdw>
                </a:effectLst>
              </a:rPr>
              <a:t>zu</a:t>
            </a:r>
            <a:r>
              <a:rPr lang="de-DE" sz="1600" b="1" dirty="0">
                <a:effectLst>
                  <a:outerShdw blurRad="38100" dist="38100" dir="2700000" algn="tl">
                    <a:srgbClr val="000000">
                      <a:alpha val="43137"/>
                    </a:srgbClr>
                  </a:outerShdw>
                </a:effectLst>
              </a:rPr>
              <a:t>lesen</a:t>
            </a:r>
            <a:r>
              <a:rPr lang="de-DE" sz="1600" dirty="0">
                <a:effectLst>
                  <a:outerShdw blurRad="38100" dist="38100" dir="2700000" algn="tl">
                    <a:srgbClr val="000000">
                      <a:alpha val="43137"/>
                    </a:srgbClr>
                  </a:outerShdw>
                </a:effectLst>
              </a:rPr>
              <a:t> </a:t>
            </a:r>
            <a:r>
              <a:rPr lang="de-DE" sz="1600" i="1" u="sng" dirty="0">
                <a:effectLst>
                  <a:outerShdw blurRad="38100" dist="38100" dir="2700000" algn="tl">
                    <a:srgbClr val="000000">
                      <a:alpha val="43137"/>
                    </a:srgbClr>
                  </a:outerShdw>
                </a:effectLst>
              </a:rPr>
              <a:t>oder zur Durchsicht vor</a:t>
            </a:r>
            <a:r>
              <a:rPr lang="de-DE" sz="1600" dirty="0">
                <a:effectLst>
                  <a:outerShdw blurRad="38100" dist="38100" dir="2700000" algn="tl">
                    <a:srgbClr val="000000">
                      <a:alpha val="43137"/>
                    </a:srgbClr>
                  </a:outerShdw>
                </a:effectLst>
              </a:rPr>
              <a:t>zu</a:t>
            </a:r>
            <a:r>
              <a:rPr lang="de-DE" sz="1600" i="1" u="sng" dirty="0">
                <a:effectLst>
                  <a:outerShdw blurRad="38100" dist="38100" dir="2700000" algn="tl">
                    <a:srgbClr val="000000">
                      <a:alpha val="43137"/>
                    </a:srgbClr>
                  </a:outerShdw>
                </a:effectLst>
              </a:rPr>
              <a:t>legen</a:t>
            </a:r>
            <a:r>
              <a:rPr lang="de-DE" sz="1600" dirty="0">
                <a:effectLst>
                  <a:outerShdw blurRad="38100" dist="38100" dir="2700000" algn="tl">
                    <a:srgbClr val="000000">
                      <a:alpha val="43137"/>
                    </a:srgbClr>
                  </a:outerShdw>
                </a:effectLst>
              </a:rPr>
              <a:t> und von ihnen </a:t>
            </a:r>
            <a:r>
              <a:rPr lang="de-DE" sz="1600" b="1" dirty="0">
                <a:effectLst>
                  <a:outerShdw blurRad="38100" dist="38100" dir="2700000" algn="tl">
                    <a:srgbClr val="000000">
                      <a:alpha val="43137"/>
                    </a:srgbClr>
                  </a:outerShdw>
                </a:effectLst>
              </a:rPr>
              <a:t>zu genehmigen</a:t>
            </a:r>
            <a:r>
              <a:rPr lang="de-DE" sz="1600" dirty="0">
                <a:effectLst>
                  <a:outerShdw blurRad="38100" dist="38100" dir="2700000" algn="tl">
                    <a:srgbClr val="000000">
                      <a:alpha val="43137"/>
                    </a:srgbClr>
                  </a:outerShdw>
                </a:effectLst>
              </a:rPr>
              <a:t>. Dies ist </a:t>
            </a:r>
            <a:r>
              <a:rPr lang="de-DE" sz="1600" b="1" dirty="0">
                <a:effectLst>
                  <a:outerShdw blurRad="38100" dist="38100" dir="2700000" algn="tl">
                    <a:srgbClr val="000000">
                      <a:alpha val="43137"/>
                    </a:srgbClr>
                  </a:outerShdw>
                </a:effectLst>
              </a:rPr>
              <a:t>in</a:t>
            </a:r>
            <a:r>
              <a:rPr lang="de-DE" sz="1600" dirty="0">
                <a:effectLst>
                  <a:outerShdw blurRad="38100" dist="38100" dir="2700000" algn="tl">
                    <a:srgbClr val="000000">
                      <a:alpha val="43137"/>
                    </a:srgbClr>
                  </a:outerShdw>
                </a:effectLst>
              </a:rPr>
              <a:t> dem </a:t>
            </a:r>
            <a:r>
              <a:rPr lang="de-DE" sz="1600" b="1" dirty="0">
                <a:effectLst>
                  <a:outerShdw blurRad="38100" dist="38100" dir="2700000" algn="tl">
                    <a:srgbClr val="000000">
                      <a:alpha val="43137"/>
                    </a:srgbClr>
                  </a:outerShdw>
                </a:effectLst>
              </a:rPr>
              <a:t>Protokoll</a:t>
            </a:r>
            <a:r>
              <a:rPr lang="de-DE" sz="1600" dirty="0">
                <a:effectLst>
                  <a:outerShdw blurRad="38100" dist="38100" dir="2700000" algn="tl">
                    <a:srgbClr val="000000">
                      <a:alpha val="43137"/>
                    </a:srgbClr>
                  </a:outerShdw>
                </a:effectLst>
              </a:rPr>
              <a:t> zu </a:t>
            </a:r>
            <a:r>
              <a:rPr lang="de-DE" sz="1600" b="1" dirty="0">
                <a:effectLst>
                  <a:outerShdw blurRad="38100" dist="38100" dir="2700000" algn="tl">
                    <a:srgbClr val="000000">
                      <a:alpha val="43137"/>
                    </a:srgbClr>
                  </a:outerShdw>
                </a:effectLst>
              </a:rPr>
              <a:t>vermerken</a:t>
            </a:r>
            <a:r>
              <a:rPr lang="de-DE" sz="1600" dirty="0">
                <a:effectLst>
                  <a:outerShdw blurRad="38100" dist="38100" dir="2700000" algn="tl">
                    <a:srgbClr val="000000">
                      <a:alpha val="43137"/>
                    </a:srgbClr>
                  </a:outerShdw>
                </a:effectLst>
              </a:rPr>
              <a:t>. </a:t>
            </a:r>
          </a:p>
          <a:p>
            <a:pPr marL="0" indent="0">
              <a:buNone/>
            </a:pPr>
            <a:endParaRPr lang="de-DE" sz="1600" dirty="0">
              <a:effectLst>
                <a:outerShdw blurRad="38100" dist="38100" dir="2700000" algn="tl">
                  <a:srgbClr val="000000">
                    <a:alpha val="43137"/>
                  </a:srgbClr>
                </a:outerShdw>
              </a:effectLst>
            </a:endParaRPr>
          </a:p>
          <a:p>
            <a:pPr marL="0" indent="0">
              <a:buNone/>
            </a:pPr>
            <a:r>
              <a:rPr lang="de-DE" sz="1600" dirty="0">
                <a:effectLst>
                  <a:outerShdw blurRad="38100" dist="38100" dir="2700000" algn="tl">
                    <a:srgbClr val="000000">
                      <a:alpha val="43137"/>
                    </a:srgbClr>
                  </a:outerShdw>
                </a:effectLst>
              </a:rPr>
              <a:t>(2) Das Protokoll ist </a:t>
            </a:r>
            <a:r>
              <a:rPr lang="de-DE" sz="1600" b="1" dirty="0">
                <a:effectLst>
                  <a:outerShdw blurRad="38100" dist="38100" dir="2700000" algn="tl">
                    <a:srgbClr val="000000">
                      <a:alpha val="43137"/>
                    </a:srgbClr>
                  </a:outerShdw>
                </a:effectLst>
              </a:rPr>
              <a:t>von der Schiedsperson und den Parteien eigenhändig zu unterschreiben</a:t>
            </a:r>
            <a:r>
              <a:rPr lang="de-DE" sz="1600" dirty="0">
                <a:effectLst>
                  <a:outerShdw blurRad="38100" dist="38100" dir="2700000" algn="tl">
                    <a:srgbClr val="000000">
                      <a:alpha val="43137"/>
                    </a:srgbClr>
                  </a:outerShdw>
                </a:effectLst>
              </a:rPr>
              <a:t>. </a:t>
            </a:r>
            <a:r>
              <a:rPr lang="de-DE" sz="1600" b="1" i="1" dirty="0">
                <a:effectLst>
                  <a:outerShdw blurRad="38100" dist="38100" dir="2700000" algn="tl">
                    <a:srgbClr val="000000">
                      <a:alpha val="43137"/>
                    </a:srgbClr>
                  </a:outerShdw>
                </a:effectLst>
              </a:rPr>
              <a:t>Nach Vollzug der Unterschriften wird ein Vergleich wirksam</a:t>
            </a:r>
            <a:r>
              <a:rPr lang="de-DE" sz="1600" dirty="0">
                <a:effectLst>
                  <a:outerShdw blurRad="38100" dist="38100" dir="2700000" algn="tl">
                    <a:srgbClr val="000000">
                      <a:alpha val="43137"/>
                    </a:srgbClr>
                  </a:outerShdw>
                </a:effectLst>
              </a:rPr>
              <a:t>. </a:t>
            </a:r>
          </a:p>
          <a:p>
            <a:pPr marL="0" indent="0">
              <a:buNone/>
            </a:pPr>
            <a:endParaRPr lang="de-DE" sz="1600" dirty="0">
              <a:effectLst>
                <a:outerShdw blurRad="38100" dist="38100" dir="2700000" algn="tl">
                  <a:srgbClr val="000000">
                    <a:alpha val="43137"/>
                  </a:srgbClr>
                </a:outerShdw>
              </a:effectLst>
            </a:endParaRPr>
          </a:p>
          <a:p>
            <a:pPr marL="0" indent="0">
              <a:buNone/>
            </a:pPr>
            <a:r>
              <a:rPr lang="de-DE" sz="1600" dirty="0">
                <a:effectLst>
                  <a:outerShdw blurRad="38100" dist="38100" dir="2700000" algn="tl">
                    <a:srgbClr val="000000">
                      <a:alpha val="43137"/>
                    </a:srgbClr>
                  </a:outerShdw>
                </a:effectLst>
              </a:rPr>
              <a:t>(3) Erklärt eine Partei, </a:t>
            </a:r>
            <a:r>
              <a:rPr lang="de-DE" sz="1600" dirty="0" err="1">
                <a:effectLst>
                  <a:outerShdw blurRad="38100" dist="38100" dir="2700000" algn="tl">
                    <a:srgbClr val="000000">
                      <a:alpha val="43137"/>
                    </a:srgbClr>
                  </a:outerShdw>
                </a:effectLst>
              </a:rPr>
              <a:t>daß</a:t>
            </a:r>
            <a:r>
              <a:rPr lang="de-DE" sz="1600" dirty="0">
                <a:effectLst>
                  <a:outerShdw blurRad="38100" dist="38100" dir="2700000" algn="tl">
                    <a:srgbClr val="000000">
                      <a:alpha val="43137"/>
                    </a:srgbClr>
                  </a:outerShdw>
                </a:effectLst>
              </a:rPr>
              <a:t> sie nicht schreiben könne, so </a:t>
            </a:r>
            <a:r>
              <a:rPr lang="de-DE" sz="1600" dirty="0" err="1">
                <a:effectLst>
                  <a:outerShdw blurRad="38100" dist="38100" dir="2700000" algn="tl">
                    <a:srgbClr val="000000">
                      <a:alpha val="43137"/>
                    </a:srgbClr>
                  </a:outerShdw>
                </a:effectLst>
              </a:rPr>
              <a:t>muß</a:t>
            </a:r>
            <a:r>
              <a:rPr lang="de-DE" sz="1600" dirty="0">
                <a:effectLst>
                  <a:outerShdw blurRad="38100" dist="38100" dir="2700000" algn="tl">
                    <a:srgbClr val="000000">
                      <a:alpha val="43137"/>
                    </a:srgbClr>
                  </a:outerShdw>
                </a:effectLst>
              </a:rPr>
              <a:t> die Schiedsperson das Handzeichen der schreibunkundigen Person durch einen besonderen Vermerk beglaubigen.</a:t>
            </a:r>
          </a:p>
          <a:p>
            <a:pPr marL="0" indent="0">
              <a:buNone/>
            </a:pPr>
            <a:endParaRPr lang="de-DE" sz="1600" dirty="0">
              <a:effectLst>
                <a:outerShdw blurRad="38100" dist="38100" dir="2700000" algn="tl">
                  <a:srgbClr val="000000">
                    <a:alpha val="43137"/>
                  </a:srgbClr>
                </a:outerShdw>
              </a:effectLst>
            </a:endParaRPr>
          </a:p>
        </p:txBody>
      </p:sp>
      <p:sp>
        <p:nvSpPr>
          <p:cNvPr id="19" name="Titel 1"/>
          <p:cNvSpPr>
            <a:spLocks noGrp="1"/>
          </p:cNvSpPr>
          <p:nvPr>
            <p:ph type="title"/>
          </p:nvPr>
        </p:nvSpPr>
        <p:spPr>
          <a:xfrm>
            <a:off x="2589212" y="329899"/>
            <a:ext cx="8911687" cy="1280890"/>
          </a:xfrm>
        </p:spPr>
        <p:txBody>
          <a:bodyPr>
            <a:normAutofit/>
          </a:bodyPr>
          <a:lstStyle/>
          <a:p>
            <a:r>
              <a:rPr lang="de-DE" sz="2000" b="1" dirty="0" smtClean="0"/>
              <a:t>Verlesen und Genehmigung des Protokolls bei Vergleich (§ 32)</a:t>
            </a:r>
            <a:endParaRPr lang="de-DE" sz="2000" b="1" dirty="0"/>
          </a:p>
        </p:txBody>
      </p:sp>
    </p:spTree>
    <p:extLst>
      <p:ext uri="{BB962C8B-B14F-4D97-AF65-F5344CB8AC3E}">
        <p14:creationId xmlns:p14="http://schemas.microsoft.com/office/powerpoint/2010/main" val="1759778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smtClean="0"/>
              <a:t>Beiträge Amtsgericht Neubrandenburg, Matthias Brandt, Direktor des Amtsgerichts</a:t>
            </a:r>
            <a:endParaRPr lang="de-DE" dirty="0"/>
          </a:p>
        </p:txBody>
      </p:sp>
      <p:sp>
        <p:nvSpPr>
          <p:cNvPr id="9" name="Foliennummernplatzhalter 8"/>
          <p:cNvSpPr>
            <a:spLocks noGrp="1"/>
          </p:cNvSpPr>
          <p:nvPr>
            <p:ph type="sldNum" sz="quarter" idx="12"/>
          </p:nvPr>
        </p:nvSpPr>
        <p:spPr/>
        <p:txBody>
          <a:bodyPr/>
          <a:lstStyle/>
          <a:p>
            <a:fld id="{F82CC617-EC87-4E06-B92D-8D8AF591DFB6}" type="slidenum">
              <a:rPr lang="de-DE" smtClean="0"/>
              <a:t>59</a:t>
            </a:fld>
            <a:endParaRPr lang="de-DE"/>
          </a:p>
        </p:txBody>
      </p:sp>
      <p:sp>
        <p:nvSpPr>
          <p:cNvPr id="12" name="Inhaltsplatzhalter 2"/>
          <p:cNvSpPr>
            <a:spLocks noGrp="1"/>
          </p:cNvSpPr>
          <p:nvPr>
            <p:ph idx="1"/>
          </p:nvPr>
        </p:nvSpPr>
        <p:spPr>
          <a:xfrm>
            <a:off x="2262018" y="1293969"/>
            <a:ext cx="9415732" cy="3998467"/>
          </a:xfrm>
        </p:spPr>
        <p:txBody>
          <a:bodyPr>
            <a:noAutofit/>
          </a:bodyPr>
          <a:lstStyle/>
          <a:p>
            <a:pPr marL="0" indent="0">
              <a:buNone/>
            </a:pPr>
            <a:r>
              <a:rPr lang="de-DE" sz="1600" dirty="0">
                <a:effectLst>
                  <a:outerShdw blurRad="38100" dist="38100" dir="2700000" algn="tl">
                    <a:srgbClr val="000000">
                      <a:alpha val="43137"/>
                    </a:srgbClr>
                  </a:outerShdw>
                </a:effectLst>
              </a:rPr>
              <a:t>Ein in der Schlichtungsverhandlung geschlossener Vergleich ist erst dann rechtsverbindlich, wenn das Protokoll von den Parteien und der Schiedsperson unterschrieben ist.</a:t>
            </a:r>
          </a:p>
        </p:txBody>
      </p:sp>
      <p:sp>
        <p:nvSpPr>
          <p:cNvPr id="19" name="Titel 1"/>
          <p:cNvSpPr>
            <a:spLocks noGrp="1"/>
          </p:cNvSpPr>
          <p:nvPr>
            <p:ph type="title"/>
          </p:nvPr>
        </p:nvSpPr>
        <p:spPr>
          <a:xfrm>
            <a:off x="2589212" y="329899"/>
            <a:ext cx="8911687" cy="1280890"/>
          </a:xfrm>
        </p:spPr>
        <p:txBody>
          <a:bodyPr>
            <a:normAutofit/>
          </a:bodyPr>
          <a:lstStyle/>
          <a:p>
            <a:r>
              <a:rPr lang="de-DE" sz="2000" b="1" dirty="0" smtClean="0"/>
              <a:t>Verlesen und Genehmigung des Protokolls bei Vergleich (§ </a:t>
            </a:r>
            <a:r>
              <a:rPr lang="de-DE" sz="2000" b="1" dirty="0"/>
              <a:t>32)</a:t>
            </a:r>
            <a:br>
              <a:rPr lang="de-DE" sz="2000" b="1" dirty="0"/>
            </a:br>
            <a:r>
              <a:rPr lang="de-DE" sz="2000" b="1" dirty="0" smtClean="0"/>
              <a:t>Ziffer 32 Verwaltungsvorschrift </a:t>
            </a:r>
            <a:r>
              <a:rPr lang="de-DE" sz="2000" b="1" dirty="0"/>
              <a:t>zum </a:t>
            </a:r>
            <a:r>
              <a:rPr lang="de-DE" sz="2000" b="1" dirty="0" err="1"/>
              <a:t>SchStG</a:t>
            </a:r>
            <a:r>
              <a:rPr lang="de-DE" sz="2000" b="1" dirty="0"/>
              <a:t> M-V</a:t>
            </a:r>
          </a:p>
        </p:txBody>
      </p:sp>
    </p:spTree>
    <p:extLst>
      <p:ext uri="{BB962C8B-B14F-4D97-AF65-F5344CB8AC3E}">
        <p14:creationId xmlns:p14="http://schemas.microsoft.com/office/powerpoint/2010/main" val="1759498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373745" y="467520"/>
            <a:ext cx="9130867" cy="1713325"/>
          </a:xfrm>
        </p:spPr>
        <p:txBody>
          <a:bodyPr>
            <a:noAutofit/>
          </a:bodyPr>
          <a:lstStyle/>
          <a:p>
            <a:r>
              <a:rPr lang="de-DE" dirty="0" smtClean="0"/>
              <a:t>Top 3 – 	Wirkungsweise der Fachaufsicht im Auftrage und in Verantwortung der </a:t>
            </a:r>
          </a:p>
          <a:p>
            <a:r>
              <a:rPr lang="de-DE" dirty="0"/>
              <a:t> </a:t>
            </a:r>
            <a:r>
              <a:rPr lang="de-DE" dirty="0" smtClean="0"/>
              <a:t>              Amtsgerichtsdirektorin/en der Amtsgerichte Neubrandenburg, Pasewalk </a:t>
            </a:r>
          </a:p>
          <a:p>
            <a:r>
              <a:rPr lang="de-DE" dirty="0"/>
              <a:t> </a:t>
            </a:r>
            <a:r>
              <a:rPr lang="de-DE" dirty="0" smtClean="0"/>
              <a:t>              und Waren (Müritz) gegenüber den Schiedsmännern und -frauen</a:t>
            </a:r>
            <a:endParaRPr lang="de-DE" dirty="0"/>
          </a:p>
        </p:txBody>
      </p:sp>
      <p:sp>
        <p:nvSpPr>
          <p:cNvPr id="4" name="Fußzeilenplatzhalter 3"/>
          <p:cNvSpPr>
            <a:spLocks noGrp="1"/>
          </p:cNvSpPr>
          <p:nvPr>
            <p:ph type="ftr" sz="quarter" idx="11"/>
          </p:nvPr>
        </p:nvSpPr>
        <p:spPr>
          <a:xfrm>
            <a:off x="2610727" y="6436367"/>
            <a:ext cx="7619999" cy="365125"/>
          </a:xfrm>
        </p:spPr>
        <p:txBody>
          <a:bodyPr/>
          <a:lstStyle/>
          <a:p>
            <a:r>
              <a:rPr lang="de-DE" sz="1000" dirty="0" smtClean="0"/>
              <a:t>Beiträge Amtsgericht Neubrandenburg, Matthias Brandt, Direktor des Amtsgerichts</a:t>
            </a:r>
            <a:endParaRPr lang="de-DE" sz="1000" dirty="0"/>
          </a:p>
        </p:txBody>
      </p:sp>
      <p:sp>
        <p:nvSpPr>
          <p:cNvPr id="8" name="Foliennummernplatzhalter 7"/>
          <p:cNvSpPr>
            <a:spLocks noGrp="1"/>
          </p:cNvSpPr>
          <p:nvPr>
            <p:ph type="sldNum" sz="quarter" idx="12"/>
          </p:nvPr>
        </p:nvSpPr>
        <p:spPr/>
        <p:txBody>
          <a:bodyPr/>
          <a:lstStyle/>
          <a:p>
            <a:fld id="{F82CC617-EC87-4E06-B92D-8D8AF591DFB6}" type="slidenum">
              <a:rPr lang="de-DE" smtClean="0"/>
              <a:t>6</a:t>
            </a:fld>
            <a:endParaRPr lang="de-DE"/>
          </a:p>
        </p:txBody>
      </p:sp>
      <p:sp>
        <p:nvSpPr>
          <p:cNvPr id="10" name="Textfeld 9"/>
          <p:cNvSpPr txBox="1"/>
          <p:nvPr/>
        </p:nvSpPr>
        <p:spPr>
          <a:xfrm>
            <a:off x="2838146" y="1808160"/>
            <a:ext cx="8995265" cy="369332"/>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Prüfungskriterien:</a:t>
            </a:r>
            <a:endParaRPr lang="de-DE" dirty="0">
              <a:effectLst>
                <a:outerShdw blurRad="38100" dist="38100" dir="2700000" algn="tl">
                  <a:srgbClr val="000000">
                    <a:alpha val="43137"/>
                  </a:srgbClr>
                </a:outerShdw>
              </a:effectLst>
            </a:endParaRPr>
          </a:p>
        </p:txBody>
      </p:sp>
      <p:sp>
        <p:nvSpPr>
          <p:cNvPr id="6" name="Textfeld 5"/>
          <p:cNvSpPr txBox="1"/>
          <p:nvPr/>
        </p:nvSpPr>
        <p:spPr>
          <a:xfrm>
            <a:off x="2838146" y="2307007"/>
            <a:ext cx="8995265" cy="4185761"/>
          </a:xfrm>
          <a:prstGeom prst="rect">
            <a:avLst/>
          </a:prstGeom>
          <a:noFill/>
        </p:spPr>
        <p:txBody>
          <a:bodyPr wrap="square" rtlCol="0">
            <a:spAutoFit/>
          </a:bodyPr>
          <a:lstStyle/>
          <a:p>
            <a:pPr marL="285750" indent="-285750">
              <a:buFontTx/>
              <a:buChar char="-"/>
            </a:pPr>
            <a:r>
              <a:rPr lang="de-DE" u="sng" dirty="0" smtClean="0">
                <a:effectLst>
                  <a:outerShdw blurRad="38100" dist="38100" dir="2700000" algn="tl">
                    <a:srgbClr val="000000">
                      <a:alpha val="43137"/>
                    </a:srgbClr>
                  </a:outerShdw>
                </a:effectLst>
              </a:rPr>
              <a:t>Protokollbuch</a:t>
            </a:r>
            <a:r>
              <a:rPr lang="de-DE" dirty="0" smtClean="0">
                <a:effectLst>
                  <a:outerShdw blurRad="38100" dist="38100" dir="2700000" algn="tl">
                    <a:srgbClr val="000000">
                      <a:alpha val="43137"/>
                    </a:srgbClr>
                  </a:outerShdw>
                </a:effectLst>
              </a:rPr>
              <a:t>: </a:t>
            </a:r>
            <a:r>
              <a:rPr lang="de-DE" dirty="0" smtClean="0">
                <a:solidFill>
                  <a:srgbClr val="92D050"/>
                </a:solidFill>
                <a:effectLst>
                  <a:outerShdw blurRad="38100" dist="38100" dir="2700000" algn="tl">
                    <a:srgbClr val="000000">
                      <a:alpha val="43137"/>
                    </a:srgbClr>
                  </a:outerShdw>
                </a:effectLst>
              </a:rPr>
              <a:t>(</a:t>
            </a:r>
            <a:r>
              <a:rPr lang="de-DE" dirty="0">
                <a:solidFill>
                  <a:srgbClr val="92D050"/>
                </a:solidFill>
                <a:effectLst>
                  <a:outerShdw blurRad="38100" dist="38100" dir="2700000" algn="tl">
                    <a:srgbClr val="000000">
                      <a:alpha val="43137"/>
                    </a:srgbClr>
                  </a:outerShdw>
                </a:effectLst>
              </a:rPr>
              <a:t>Ziffer 10.2.1 VV </a:t>
            </a:r>
            <a:r>
              <a:rPr lang="de-DE" dirty="0" err="1">
                <a:solidFill>
                  <a:srgbClr val="92D050"/>
                </a:solidFill>
                <a:effectLst>
                  <a:outerShdw blurRad="38100" dist="38100" dir="2700000" algn="tl">
                    <a:srgbClr val="000000">
                      <a:alpha val="43137"/>
                    </a:srgbClr>
                  </a:outerShdw>
                </a:effectLst>
              </a:rPr>
              <a:t>SchStG</a:t>
            </a:r>
            <a:r>
              <a:rPr lang="de-DE" dirty="0">
                <a:solidFill>
                  <a:srgbClr val="92D050"/>
                </a:solidFill>
                <a:effectLst>
                  <a:outerShdw blurRad="38100" dist="38100" dir="2700000" algn="tl">
                    <a:srgbClr val="000000">
                      <a:alpha val="43137"/>
                    </a:srgbClr>
                  </a:outerShdw>
                </a:effectLst>
              </a:rPr>
              <a:t> M-V neu</a:t>
            </a:r>
            <a:r>
              <a:rPr lang="de-DE" dirty="0" smtClean="0">
                <a:solidFill>
                  <a:srgbClr val="92D050"/>
                </a:solidFill>
                <a:effectLst>
                  <a:outerShdw blurRad="38100" dist="38100" dir="2700000" algn="tl">
                    <a:srgbClr val="000000">
                      <a:alpha val="43137"/>
                    </a:srgbClr>
                  </a:outerShdw>
                </a:effectLst>
              </a:rPr>
              <a:t>)</a:t>
            </a:r>
            <a:endParaRPr lang="de-DE" dirty="0" smtClean="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zu führen als: a) gebundenes Buch oder</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b) Loseblattbuch - jeweils mit </a:t>
            </a:r>
            <a:r>
              <a:rPr lang="de-DE" dirty="0">
                <a:effectLst>
                  <a:outerShdw blurRad="38100" dist="38100" dir="2700000" algn="tl">
                    <a:srgbClr val="000000">
                      <a:alpha val="43137"/>
                    </a:srgbClr>
                  </a:outerShdw>
                </a:effectLst>
              </a:rPr>
              <a:t>fortlaufenden Seitenzahlen</a:t>
            </a:r>
            <a:endParaRPr lang="de-DE" dirty="0" smtClean="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mit fortlaufend geführtem Vorblatt </a:t>
            </a:r>
            <a:r>
              <a:rPr lang="de-DE" sz="1400" dirty="0" smtClean="0">
                <a:effectLst>
                  <a:outerShdw blurRad="38100" dist="38100" dir="2700000" algn="tl">
                    <a:srgbClr val="000000">
                      <a:alpha val="43137"/>
                    </a:srgbClr>
                  </a:outerShdw>
                </a:effectLst>
              </a:rPr>
              <a:t>gem. Anlage 3 VV </a:t>
            </a:r>
            <a:r>
              <a:rPr lang="de-DE" sz="1400" dirty="0" err="1" smtClean="0">
                <a:effectLst>
                  <a:outerShdw blurRad="38100" dist="38100" dir="2700000" algn="tl">
                    <a:srgbClr val="000000">
                      <a:alpha val="43137"/>
                    </a:srgbClr>
                  </a:outerShdw>
                </a:effectLst>
              </a:rPr>
              <a:t>SchStG</a:t>
            </a:r>
            <a:r>
              <a:rPr lang="de-DE" sz="1400" dirty="0" smtClean="0">
                <a:effectLst>
                  <a:outerShdw blurRad="38100" dist="38100" dir="2700000" algn="tl">
                    <a:srgbClr val="000000">
                      <a:alpha val="43137"/>
                    </a:srgbClr>
                  </a:outerShdw>
                </a:effectLst>
              </a:rPr>
              <a:t> M-V</a:t>
            </a:r>
            <a:r>
              <a:rPr lang="de-DE" dirty="0" smtClean="0">
                <a:effectLst>
                  <a:outerShdw blurRad="38100" dist="38100" dir="2700000" algn="tl">
                    <a:srgbClr val="000000">
                      <a:alpha val="43137"/>
                    </a:srgbClr>
                  </a:outerShdw>
                </a:effectLst>
              </a:rPr>
              <a:t>, in das</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eingegangene Vorschüsse unverzüglich einzutragen sind, </a:t>
            </a:r>
            <a:r>
              <a:rPr lang="de-DE" sz="1400" dirty="0">
                <a:effectLst>
                  <a:outerShdw blurRad="38100" dist="38100" dir="2700000" algn="tl">
                    <a:srgbClr val="000000">
                      <a:alpha val="43137"/>
                    </a:srgbClr>
                  </a:outerShdw>
                </a:effectLst>
              </a:rPr>
              <a:t>Ziffer 48.2 VV </a:t>
            </a:r>
            <a:endParaRPr lang="de-DE" sz="1400" dirty="0" smtClean="0">
              <a:effectLst>
                <a:outerShdw blurRad="38100" dist="38100" dir="2700000" algn="tl">
                  <a:srgbClr val="000000">
                    <a:alpha val="43137"/>
                  </a:srgbClr>
                </a:outerShdw>
              </a:effectLst>
            </a:endParaRPr>
          </a:p>
          <a:p>
            <a:r>
              <a:rPr lang="de-DE" sz="1400" dirty="0">
                <a:effectLst>
                  <a:outerShdw blurRad="38100" dist="38100" dir="2700000" algn="tl">
                    <a:srgbClr val="000000">
                      <a:alpha val="43137"/>
                    </a:srgbClr>
                  </a:outerShdw>
                </a:effectLst>
              </a:rPr>
              <a:t> </a:t>
            </a:r>
            <a:r>
              <a:rPr lang="de-DE" sz="1400" dirty="0" smtClean="0">
                <a:effectLst>
                  <a:outerShdw blurRad="38100" dist="38100" dir="2700000" algn="tl">
                    <a:srgbClr val="000000">
                      <a:alpha val="43137"/>
                    </a:srgbClr>
                  </a:outerShdw>
                </a:effectLst>
              </a:rPr>
              <a:t>         </a:t>
            </a:r>
            <a:r>
              <a:rPr lang="de-DE" sz="1400" dirty="0" err="1" smtClean="0">
                <a:effectLst>
                  <a:outerShdw blurRad="38100" dist="38100" dir="2700000" algn="tl">
                    <a:srgbClr val="000000">
                      <a:alpha val="43137"/>
                    </a:srgbClr>
                  </a:outerShdw>
                </a:effectLst>
              </a:rPr>
              <a:t>SchStG</a:t>
            </a:r>
            <a:r>
              <a:rPr lang="de-DE" sz="1400" dirty="0" smtClean="0">
                <a:effectLst>
                  <a:outerShdw blurRad="38100" dist="38100" dir="2700000" algn="tl">
                    <a:srgbClr val="000000">
                      <a:alpha val="43137"/>
                    </a:srgbClr>
                  </a:outerShdw>
                </a:effectLst>
              </a:rPr>
              <a:t> </a:t>
            </a:r>
            <a:r>
              <a:rPr lang="de-DE" sz="1400" dirty="0">
                <a:effectLst>
                  <a:outerShdw blurRad="38100" dist="38100" dir="2700000" algn="tl">
                    <a:srgbClr val="000000">
                      <a:alpha val="43137"/>
                    </a:srgbClr>
                  </a:outerShdw>
                </a:effectLst>
              </a:rPr>
              <a:t>M-V</a:t>
            </a:r>
            <a:endParaRPr lang="de-DE" sz="1400" dirty="0" smtClean="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sorgfältig zu führen und sicher aufzubewahren, </a:t>
            </a:r>
            <a:r>
              <a:rPr lang="de-DE" sz="1400" dirty="0">
                <a:effectLst>
                  <a:outerShdw blurRad="38100" dist="38100" dir="2700000" algn="tl">
                    <a:srgbClr val="000000">
                      <a:alpha val="43137"/>
                    </a:srgbClr>
                  </a:outerShdw>
                </a:effectLst>
              </a:rPr>
              <a:t>Ziffer 10.2.3 VV </a:t>
            </a:r>
            <a:r>
              <a:rPr lang="de-DE" sz="1400" dirty="0" err="1">
                <a:effectLst>
                  <a:outerShdw blurRad="38100" dist="38100" dir="2700000" algn="tl">
                    <a:srgbClr val="000000">
                      <a:alpha val="43137"/>
                    </a:srgbClr>
                  </a:outerShdw>
                </a:effectLst>
              </a:rPr>
              <a:t>SchStG</a:t>
            </a:r>
            <a:r>
              <a:rPr lang="de-DE" sz="1400" dirty="0">
                <a:effectLst>
                  <a:outerShdw blurRad="38100" dist="38100" dir="2700000" algn="tl">
                    <a:srgbClr val="000000">
                      <a:alpha val="43137"/>
                    </a:srgbClr>
                  </a:outerShdw>
                </a:effectLst>
              </a:rPr>
              <a:t> M-V</a:t>
            </a:r>
          </a:p>
          <a:p>
            <a:r>
              <a:rPr lang="de-DE" dirty="0" smtClean="0">
                <a:effectLst>
                  <a:outerShdw blurRad="38100" dist="38100" dir="2700000" algn="tl">
                    <a:srgbClr val="000000">
                      <a:alpha val="43137"/>
                    </a:srgbClr>
                  </a:outerShdw>
                </a:effectLst>
              </a:rPr>
              <a:t>     - unzulässig: - Entfernung von Blättern</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Radierungen</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die Leserlichkeit beseitigende Durchstreichungen</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Durchstreichungen ohne Kennzeichnung und Unterschrift</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t>
            </a:r>
            <a:r>
              <a:rPr lang="de-DE" sz="1400" dirty="0" smtClean="0">
                <a:effectLst>
                  <a:outerShdw blurRad="38100" dist="38100" dir="2700000" algn="tl">
                    <a:srgbClr val="000000">
                      <a:alpha val="43137"/>
                    </a:srgbClr>
                  </a:outerShdw>
                </a:effectLst>
              </a:rPr>
              <a:t>Ziffer </a:t>
            </a:r>
            <a:r>
              <a:rPr lang="de-DE" sz="1400" dirty="0">
                <a:effectLst>
                  <a:outerShdw blurRad="38100" dist="38100" dir="2700000" algn="tl">
                    <a:srgbClr val="000000">
                      <a:alpha val="43137"/>
                    </a:srgbClr>
                  </a:outerShdw>
                </a:effectLst>
              </a:rPr>
              <a:t>10.2.3 VV </a:t>
            </a:r>
            <a:r>
              <a:rPr lang="de-DE" sz="1400" dirty="0" err="1">
                <a:effectLst>
                  <a:outerShdw blurRad="38100" dist="38100" dir="2700000" algn="tl">
                    <a:srgbClr val="000000">
                      <a:alpha val="43137"/>
                    </a:srgbClr>
                  </a:outerShdw>
                </a:effectLst>
              </a:rPr>
              <a:t>SchStG</a:t>
            </a:r>
            <a:r>
              <a:rPr lang="de-DE" sz="1400" dirty="0">
                <a:effectLst>
                  <a:outerShdw blurRad="38100" dist="38100" dir="2700000" algn="tl">
                    <a:srgbClr val="000000">
                      <a:alpha val="43137"/>
                    </a:srgbClr>
                  </a:outerShdw>
                </a:effectLst>
              </a:rPr>
              <a:t> M-V</a:t>
            </a:r>
            <a:endParaRPr lang="de-DE" sz="1400" dirty="0" smtClean="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unverzügliche Einreichung abgeschlossener Protokollbücher, einschließlich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allen zugehörigen Schriftguts beim </a:t>
            </a:r>
            <a:r>
              <a:rPr lang="de-DE" dirty="0" err="1" smtClean="0">
                <a:effectLst>
                  <a:outerShdw blurRad="38100" dist="38100" dir="2700000" algn="tl">
                    <a:srgbClr val="000000">
                      <a:alpha val="43137"/>
                    </a:srgbClr>
                  </a:outerShdw>
                </a:effectLst>
              </a:rPr>
              <a:t>aufsichtsführenden</a:t>
            </a:r>
            <a:r>
              <a:rPr lang="de-DE" dirty="0" smtClean="0">
                <a:effectLst>
                  <a:outerShdw blurRad="38100" dist="38100" dir="2700000" algn="tl">
                    <a:srgbClr val="000000">
                      <a:alpha val="43137"/>
                    </a:srgbClr>
                  </a:outerShdw>
                </a:effectLst>
              </a:rPr>
              <a:t> Amtsgericht, </a:t>
            </a:r>
            <a:r>
              <a:rPr lang="de-DE" sz="1400" dirty="0">
                <a:effectLst>
                  <a:outerShdw blurRad="38100" dist="38100" dir="2700000" algn="tl">
                    <a:srgbClr val="000000">
                      <a:alpha val="43137"/>
                    </a:srgbClr>
                  </a:outerShdw>
                </a:effectLst>
              </a:rPr>
              <a:t>Ziffer </a:t>
            </a:r>
            <a:endParaRPr lang="de-DE" sz="1400" dirty="0" smtClean="0">
              <a:effectLst>
                <a:outerShdw blurRad="38100" dist="38100" dir="2700000" algn="tl">
                  <a:srgbClr val="000000">
                    <a:alpha val="43137"/>
                  </a:srgbClr>
                </a:outerShdw>
              </a:effectLst>
            </a:endParaRPr>
          </a:p>
          <a:p>
            <a:r>
              <a:rPr lang="de-DE" sz="1400" dirty="0">
                <a:effectLst>
                  <a:outerShdw blurRad="38100" dist="38100" dir="2700000" algn="tl">
                    <a:srgbClr val="000000">
                      <a:alpha val="43137"/>
                    </a:srgbClr>
                  </a:outerShdw>
                </a:effectLst>
              </a:rPr>
              <a:t> </a:t>
            </a:r>
            <a:r>
              <a:rPr lang="de-DE" sz="1400" dirty="0" smtClean="0">
                <a:effectLst>
                  <a:outerShdw blurRad="38100" dist="38100" dir="2700000" algn="tl">
                    <a:srgbClr val="000000">
                      <a:alpha val="43137"/>
                    </a:srgbClr>
                  </a:outerShdw>
                </a:effectLst>
              </a:rPr>
              <a:t>        10.2.4 </a:t>
            </a:r>
            <a:r>
              <a:rPr lang="de-DE" sz="1400" dirty="0">
                <a:effectLst>
                  <a:outerShdw blurRad="38100" dist="38100" dir="2700000" algn="tl">
                    <a:srgbClr val="000000">
                      <a:alpha val="43137"/>
                    </a:srgbClr>
                  </a:outerShdw>
                </a:effectLst>
              </a:rPr>
              <a:t>VV </a:t>
            </a:r>
            <a:r>
              <a:rPr lang="de-DE" sz="1400" dirty="0" err="1">
                <a:effectLst>
                  <a:outerShdw blurRad="38100" dist="38100" dir="2700000" algn="tl">
                    <a:srgbClr val="000000">
                      <a:alpha val="43137"/>
                    </a:srgbClr>
                  </a:outerShdw>
                </a:effectLst>
              </a:rPr>
              <a:t>SchStG</a:t>
            </a:r>
            <a:r>
              <a:rPr lang="de-DE" sz="1400" dirty="0">
                <a:effectLst>
                  <a:outerShdw blurRad="38100" dist="38100" dir="2700000" algn="tl">
                    <a:srgbClr val="000000">
                      <a:alpha val="43137"/>
                    </a:srgbClr>
                  </a:outerShdw>
                </a:effectLst>
              </a:rPr>
              <a:t> M-V</a:t>
            </a:r>
          </a:p>
        </p:txBody>
      </p:sp>
      <p:graphicFrame>
        <p:nvGraphicFramePr>
          <p:cNvPr id="5" name="Objekt 4"/>
          <p:cNvGraphicFramePr>
            <a:graphicFrameLocks noChangeAspect="1"/>
          </p:cNvGraphicFramePr>
          <p:nvPr>
            <p:extLst>
              <p:ext uri="{D42A27DB-BD31-4B8C-83A1-F6EECF244321}">
                <p14:modId xmlns:p14="http://schemas.microsoft.com/office/powerpoint/2010/main" val="3271068425"/>
              </p:ext>
            </p:extLst>
          </p:nvPr>
        </p:nvGraphicFramePr>
        <p:xfrm>
          <a:off x="702062" y="2705013"/>
          <a:ext cx="2136084" cy="1509466"/>
        </p:xfrm>
        <a:graphic>
          <a:graphicData uri="http://schemas.openxmlformats.org/presentationml/2006/ole">
            <mc:AlternateContent xmlns:mc="http://schemas.openxmlformats.org/markup-compatibility/2006">
              <mc:Choice xmlns:v="urn:schemas-microsoft-com:vml" Requires="v">
                <p:oleObj spid="_x0000_s2098" name="Acrobat Document" r:id="rId4" imgW="8019882" imgH="5667062" progId="AcroExch.Document.DC">
                  <p:embed/>
                </p:oleObj>
              </mc:Choice>
              <mc:Fallback>
                <p:oleObj name="Acrobat Document" r:id="rId4" imgW="8019882" imgH="5667062" progId="AcroExch.Document.DC">
                  <p:embed/>
                  <p:pic>
                    <p:nvPicPr>
                      <p:cNvPr id="0" name=""/>
                      <p:cNvPicPr/>
                      <p:nvPr/>
                    </p:nvPicPr>
                    <p:blipFill>
                      <a:blip r:embed="rId5"/>
                      <a:stretch>
                        <a:fillRect/>
                      </a:stretch>
                    </p:blipFill>
                    <p:spPr>
                      <a:xfrm>
                        <a:off x="702062" y="2705013"/>
                        <a:ext cx="2136084" cy="1509466"/>
                      </a:xfrm>
                      <a:prstGeom prst="rect">
                        <a:avLst/>
                      </a:prstGeom>
                    </p:spPr>
                  </p:pic>
                </p:oleObj>
              </mc:Fallback>
            </mc:AlternateContent>
          </a:graphicData>
        </a:graphic>
      </p:graphicFrame>
    </p:spTree>
    <p:extLst>
      <p:ext uri="{BB962C8B-B14F-4D97-AF65-F5344CB8AC3E}">
        <p14:creationId xmlns:p14="http://schemas.microsoft.com/office/powerpoint/2010/main" val="22319618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Beiträge Amtsgericht Neubrandenburg, Matthias Brandt, Direktor des Amtsgerichts</a:t>
            </a:r>
            <a:endParaRPr lang="de-DE" dirty="0"/>
          </a:p>
        </p:txBody>
      </p:sp>
      <p:sp>
        <p:nvSpPr>
          <p:cNvPr id="9" name="Foliennummernplatzhalter 8"/>
          <p:cNvSpPr>
            <a:spLocks noGrp="1"/>
          </p:cNvSpPr>
          <p:nvPr>
            <p:ph type="sldNum" sz="quarter" idx="12"/>
          </p:nvPr>
        </p:nvSpPr>
        <p:spPr/>
        <p:txBody>
          <a:bodyPr/>
          <a:lstStyle/>
          <a:p>
            <a:fld id="{F82CC617-EC87-4E06-B92D-8D8AF591DFB6}" type="slidenum">
              <a:rPr lang="de-DE" smtClean="0"/>
              <a:t>60</a:t>
            </a:fld>
            <a:endParaRPr lang="de-DE"/>
          </a:p>
        </p:txBody>
      </p:sp>
      <p:sp>
        <p:nvSpPr>
          <p:cNvPr id="12" name="Inhaltsplatzhalter 2"/>
          <p:cNvSpPr>
            <a:spLocks noGrp="1"/>
          </p:cNvSpPr>
          <p:nvPr>
            <p:ph idx="1"/>
          </p:nvPr>
        </p:nvSpPr>
        <p:spPr>
          <a:xfrm>
            <a:off x="2262018" y="1293969"/>
            <a:ext cx="9415732" cy="3998467"/>
          </a:xfrm>
        </p:spPr>
        <p:txBody>
          <a:bodyPr>
            <a:noAutofit/>
          </a:bodyPr>
          <a:lstStyle/>
          <a:p>
            <a:pPr marL="0" indent="0">
              <a:buNone/>
            </a:pPr>
            <a:r>
              <a:rPr lang="de-DE" sz="1600" dirty="0">
                <a:effectLst>
                  <a:outerShdw blurRad="38100" dist="38100" dir="2700000" algn="tl">
                    <a:srgbClr val="000000">
                      <a:alpha val="43137"/>
                    </a:srgbClr>
                  </a:outerShdw>
                </a:effectLst>
              </a:rPr>
              <a:t>(1) Die </a:t>
            </a:r>
            <a:r>
              <a:rPr lang="de-DE" sz="1600" b="1" dirty="0">
                <a:effectLst>
                  <a:outerShdw blurRad="38100" dist="38100" dir="2700000" algn="tl">
                    <a:srgbClr val="000000">
                      <a:alpha val="43137"/>
                    </a:srgbClr>
                  </a:outerShdw>
                </a:effectLst>
              </a:rPr>
              <a:t>Parteien</a:t>
            </a:r>
            <a:r>
              <a:rPr lang="de-DE" sz="1600" dirty="0">
                <a:effectLst>
                  <a:outerShdw blurRad="38100" dist="38100" dir="2700000" algn="tl">
                    <a:srgbClr val="000000">
                      <a:alpha val="43137"/>
                    </a:srgbClr>
                  </a:outerShdw>
                </a:effectLst>
              </a:rPr>
              <a:t> oder deren Rechtsnachfolger erhalten </a:t>
            </a:r>
            <a:r>
              <a:rPr lang="de-DE" sz="1600" b="1" dirty="0">
                <a:effectLst>
                  <a:outerShdw blurRad="38100" dist="38100" dir="2700000" algn="tl">
                    <a:srgbClr val="000000">
                      <a:alpha val="43137"/>
                    </a:srgbClr>
                  </a:outerShdw>
                </a:effectLst>
              </a:rPr>
              <a:t>auf Verlangen Abschriften oder Ausfertigungen</a:t>
            </a:r>
            <a:r>
              <a:rPr lang="de-DE" sz="1600" dirty="0">
                <a:effectLst>
                  <a:outerShdw blurRad="38100" dist="38100" dir="2700000" algn="tl">
                    <a:srgbClr val="000000">
                      <a:alpha val="43137"/>
                    </a:srgbClr>
                  </a:outerShdw>
                </a:effectLst>
              </a:rPr>
              <a:t> des Protokolls. </a:t>
            </a:r>
          </a:p>
          <a:p>
            <a:pPr marL="0" indent="0">
              <a:buNone/>
            </a:pPr>
            <a:endParaRPr lang="de-DE" sz="1600" dirty="0">
              <a:effectLst>
                <a:outerShdw blurRad="38100" dist="38100" dir="2700000" algn="tl">
                  <a:srgbClr val="000000">
                    <a:alpha val="43137"/>
                  </a:srgbClr>
                </a:outerShdw>
              </a:effectLst>
            </a:endParaRPr>
          </a:p>
          <a:p>
            <a:pPr marL="0" indent="0">
              <a:buNone/>
            </a:pPr>
            <a:r>
              <a:rPr lang="de-DE" sz="1600" dirty="0">
                <a:effectLst>
                  <a:outerShdw blurRad="38100" dist="38100" dir="2700000" algn="tl">
                    <a:srgbClr val="000000">
                      <a:alpha val="43137"/>
                    </a:srgbClr>
                  </a:outerShdw>
                </a:effectLst>
              </a:rPr>
              <a:t>(2) Die </a:t>
            </a:r>
            <a:r>
              <a:rPr lang="de-DE" sz="1600" b="1" dirty="0">
                <a:effectLst>
                  <a:outerShdw blurRad="38100" dist="38100" dir="2700000" algn="tl">
                    <a:srgbClr val="000000">
                      <a:alpha val="43137"/>
                    </a:srgbClr>
                  </a:outerShdw>
                </a:effectLst>
              </a:rPr>
              <a:t>Ausfertigung</a:t>
            </a:r>
            <a:r>
              <a:rPr lang="de-DE" sz="1600" dirty="0">
                <a:effectLst>
                  <a:outerShdw blurRad="38100" dist="38100" dir="2700000" algn="tl">
                    <a:srgbClr val="000000">
                      <a:alpha val="43137"/>
                    </a:srgbClr>
                  </a:outerShdw>
                </a:effectLst>
              </a:rPr>
              <a:t> besteht aus der </a:t>
            </a:r>
            <a:r>
              <a:rPr lang="de-DE" sz="1600" b="1" dirty="0">
                <a:effectLst>
                  <a:outerShdw blurRad="38100" dist="38100" dir="2700000" algn="tl">
                    <a:srgbClr val="000000">
                      <a:alpha val="43137"/>
                    </a:srgbClr>
                  </a:outerShdw>
                </a:effectLst>
              </a:rPr>
              <a:t>mit</a:t>
            </a:r>
            <a:r>
              <a:rPr lang="de-DE" sz="1600" dirty="0">
                <a:effectLst>
                  <a:outerShdw blurRad="38100" dist="38100" dir="2700000" algn="tl">
                    <a:srgbClr val="000000">
                      <a:alpha val="43137"/>
                    </a:srgbClr>
                  </a:outerShdw>
                </a:effectLst>
              </a:rPr>
              <a:t> dem </a:t>
            </a:r>
            <a:r>
              <a:rPr lang="de-DE" sz="1600" b="1" dirty="0">
                <a:effectLst>
                  <a:outerShdw blurRad="38100" dist="38100" dir="2700000" algn="tl">
                    <a:srgbClr val="000000">
                      <a:alpha val="43137"/>
                    </a:srgbClr>
                  </a:outerShdw>
                </a:effectLst>
              </a:rPr>
              <a:t>Ausfertigungsvermerk versehenen Abschrift des Protokolls</a:t>
            </a:r>
            <a:r>
              <a:rPr lang="de-DE" sz="1600" dirty="0">
                <a:effectLst>
                  <a:outerShdw blurRad="38100" dist="38100" dir="2700000" algn="tl">
                    <a:srgbClr val="000000">
                      <a:alpha val="43137"/>
                    </a:srgbClr>
                  </a:outerShdw>
                </a:effectLst>
              </a:rPr>
              <a:t>. Der Ausfertigungsvermerk </a:t>
            </a:r>
            <a:r>
              <a:rPr lang="de-DE" sz="1600" dirty="0" err="1">
                <a:effectLst>
                  <a:outerShdw blurRad="38100" dist="38100" dir="2700000" algn="tl">
                    <a:srgbClr val="000000">
                      <a:alpha val="43137"/>
                    </a:srgbClr>
                  </a:outerShdw>
                </a:effectLst>
              </a:rPr>
              <a:t>muß</a:t>
            </a:r>
            <a:r>
              <a:rPr lang="de-DE" sz="1600" dirty="0">
                <a:effectLst>
                  <a:outerShdw blurRad="38100" dist="38100" dir="2700000" algn="tl">
                    <a:srgbClr val="000000">
                      <a:alpha val="43137"/>
                    </a:srgbClr>
                  </a:outerShdw>
                </a:effectLst>
              </a:rPr>
              <a:t> </a:t>
            </a:r>
            <a:r>
              <a:rPr lang="de-DE" sz="1600" u="sng" dirty="0">
                <a:effectLst>
                  <a:outerShdw blurRad="38100" dist="38100" dir="2700000" algn="tl">
                    <a:srgbClr val="000000">
                      <a:alpha val="43137"/>
                    </a:srgbClr>
                  </a:outerShdw>
                </a:effectLst>
              </a:rPr>
              <a:t>Angaben über den Ort und die Zeit der Ausfertigung sowie die Person</a:t>
            </a:r>
            <a:r>
              <a:rPr lang="de-DE" sz="1600" dirty="0">
                <a:effectLst>
                  <a:outerShdw blurRad="38100" dist="38100" dir="2700000" algn="tl">
                    <a:srgbClr val="000000">
                      <a:alpha val="43137"/>
                    </a:srgbClr>
                  </a:outerShdw>
                </a:effectLst>
              </a:rPr>
              <a:t> enthalten, </a:t>
            </a:r>
            <a:r>
              <a:rPr lang="de-DE" sz="1600" u="sng" dirty="0">
                <a:effectLst>
                  <a:outerShdw blurRad="38100" dist="38100" dir="2700000" algn="tl">
                    <a:srgbClr val="000000">
                      <a:alpha val="43137"/>
                    </a:srgbClr>
                  </a:outerShdw>
                </a:effectLst>
              </a:rPr>
              <a:t>für die die Ausfertigung erteilt wird</a:t>
            </a:r>
            <a:r>
              <a:rPr lang="de-DE" sz="1600" dirty="0">
                <a:effectLst>
                  <a:outerShdw blurRad="38100" dist="38100" dir="2700000" algn="tl">
                    <a:srgbClr val="000000">
                      <a:alpha val="43137"/>
                    </a:srgbClr>
                  </a:outerShdw>
                </a:effectLst>
              </a:rPr>
              <a:t>, </a:t>
            </a:r>
            <a:r>
              <a:rPr lang="de-DE" sz="1600" b="1" dirty="0">
                <a:effectLst>
                  <a:outerShdw blurRad="38100" dist="38100" dir="2700000" algn="tl">
                    <a:srgbClr val="000000">
                      <a:alpha val="43137"/>
                    </a:srgbClr>
                  </a:outerShdw>
                </a:effectLst>
              </a:rPr>
              <a:t>von</a:t>
            </a:r>
            <a:r>
              <a:rPr lang="de-DE" sz="1600" dirty="0">
                <a:effectLst>
                  <a:outerShdw blurRad="38100" dist="38100" dir="2700000" algn="tl">
                    <a:srgbClr val="000000">
                      <a:alpha val="43137"/>
                    </a:srgbClr>
                  </a:outerShdw>
                </a:effectLst>
              </a:rPr>
              <a:t> der </a:t>
            </a:r>
            <a:r>
              <a:rPr lang="de-DE" sz="1600" b="1" dirty="0">
                <a:effectLst>
                  <a:outerShdw blurRad="38100" dist="38100" dir="2700000" algn="tl">
                    <a:srgbClr val="000000">
                      <a:alpha val="43137"/>
                    </a:srgbClr>
                  </a:outerShdw>
                </a:effectLst>
              </a:rPr>
              <a:t>Schiedsperson unterschrieben</a:t>
            </a:r>
            <a:r>
              <a:rPr lang="de-DE" sz="1600" dirty="0">
                <a:effectLst>
                  <a:outerShdw blurRad="38100" dist="38100" dir="2700000" algn="tl">
                    <a:srgbClr val="000000">
                      <a:alpha val="43137"/>
                    </a:srgbClr>
                  </a:outerShdw>
                </a:effectLst>
              </a:rPr>
              <a:t> und mit einem </a:t>
            </a:r>
            <a:r>
              <a:rPr lang="de-DE" sz="1600" b="1" dirty="0">
                <a:effectLst>
                  <a:outerShdw blurRad="38100" dist="38100" dir="2700000" algn="tl">
                    <a:srgbClr val="000000">
                      <a:alpha val="43137"/>
                    </a:srgbClr>
                  </a:outerShdw>
                </a:effectLst>
              </a:rPr>
              <a:t>Abdruck</a:t>
            </a:r>
            <a:r>
              <a:rPr lang="de-DE" sz="1600" dirty="0">
                <a:effectLst>
                  <a:outerShdw blurRad="38100" dist="38100" dir="2700000" algn="tl">
                    <a:srgbClr val="000000">
                      <a:alpha val="43137"/>
                    </a:srgbClr>
                  </a:outerShdw>
                </a:effectLst>
              </a:rPr>
              <a:t> des </a:t>
            </a:r>
            <a:r>
              <a:rPr lang="de-DE" sz="1600" b="1" dirty="0">
                <a:effectLst>
                  <a:outerShdw blurRad="38100" dist="38100" dir="2700000" algn="tl">
                    <a:srgbClr val="000000">
                      <a:alpha val="43137"/>
                    </a:srgbClr>
                  </a:outerShdw>
                </a:effectLst>
              </a:rPr>
              <a:t>Dienstsiegel</a:t>
            </a:r>
            <a:r>
              <a:rPr lang="de-DE" sz="1600" dirty="0">
                <a:effectLst>
                  <a:outerShdw blurRad="38100" dist="38100" dir="2700000" algn="tl">
                    <a:srgbClr val="000000">
                      <a:alpha val="43137"/>
                    </a:srgbClr>
                  </a:outerShdw>
                </a:effectLst>
              </a:rPr>
              <a:t>s versehen werden. </a:t>
            </a:r>
          </a:p>
          <a:p>
            <a:pPr marL="0" indent="0">
              <a:buNone/>
            </a:pPr>
            <a:endParaRPr lang="de-DE" sz="1600" dirty="0">
              <a:effectLst>
                <a:outerShdw blurRad="38100" dist="38100" dir="2700000" algn="tl">
                  <a:srgbClr val="000000">
                    <a:alpha val="43137"/>
                  </a:srgbClr>
                </a:outerShdw>
              </a:effectLst>
            </a:endParaRPr>
          </a:p>
          <a:p>
            <a:pPr marL="0" indent="0">
              <a:buNone/>
            </a:pPr>
            <a:r>
              <a:rPr lang="de-DE" sz="1600" dirty="0">
                <a:effectLst>
                  <a:outerShdw blurRad="38100" dist="38100" dir="2700000" algn="tl">
                    <a:srgbClr val="000000">
                      <a:alpha val="43137"/>
                    </a:srgbClr>
                  </a:outerShdw>
                </a:effectLst>
              </a:rPr>
              <a:t>(3) Die Ausfertigung wird </a:t>
            </a:r>
            <a:r>
              <a:rPr lang="de-DE" sz="1600" b="1" dirty="0">
                <a:effectLst>
                  <a:outerShdw blurRad="38100" dist="38100" dir="2700000" algn="tl">
                    <a:srgbClr val="000000">
                      <a:alpha val="43137"/>
                    </a:srgbClr>
                  </a:outerShdw>
                </a:effectLst>
              </a:rPr>
              <a:t>von der Schiedsperson</a:t>
            </a:r>
            <a:r>
              <a:rPr lang="de-DE" sz="1600" dirty="0">
                <a:effectLst>
                  <a:outerShdw blurRad="38100" dist="38100" dir="2700000" algn="tl">
                    <a:srgbClr val="000000">
                      <a:alpha val="43137"/>
                    </a:srgbClr>
                  </a:outerShdw>
                </a:effectLst>
              </a:rPr>
              <a:t> erteilt, </a:t>
            </a:r>
            <a:r>
              <a:rPr lang="de-DE" sz="1600" b="1" dirty="0">
                <a:effectLst>
                  <a:outerShdw blurRad="38100" dist="38100" dir="2700000" algn="tl">
                    <a:srgbClr val="000000">
                      <a:alpha val="43137"/>
                    </a:srgbClr>
                  </a:outerShdw>
                </a:effectLst>
              </a:rPr>
              <a:t>die die Urschrift</a:t>
            </a:r>
            <a:r>
              <a:rPr lang="de-DE" sz="1600" dirty="0">
                <a:effectLst>
                  <a:outerShdw blurRad="38100" dist="38100" dir="2700000" algn="tl">
                    <a:srgbClr val="000000">
                      <a:alpha val="43137"/>
                    </a:srgbClr>
                  </a:outerShdw>
                </a:effectLst>
              </a:rPr>
              <a:t> des Protokolls </a:t>
            </a:r>
            <a:r>
              <a:rPr lang="de-DE" sz="1600" b="1" dirty="0">
                <a:effectLst>
                  <a:outerShdw blurRad="38100" dist="38100" dir="2700000" algn="tl">
                    <a:srgbClr val="000000">
                      <a:alpha val="43137"/>
                    </a:srgbClr>
                  </a:outerShdw>
                </a:effectLst>
              </a:rPr>
              <a:t>verwahrt</a:t>
            </a:r>
            <a:r>
              <a:rPr lang="de-DE" sz="1600" dirty="0">
                <a:effectLst>
                  <a:outerShdw blurRad="38100" dist="38100" dir="2700000" algn="tl">
                    <a:srgbClr val="000000">
                      <a:alpha val="43137"/>
                    </a:srgbClr>
                  </a:outerShdw>
                </a:effectLst>
              </a:rPr>
              <a:t>. Die Schiedsperson hat vor Aushändigung der Ausfertigung </a:t>
            </a:r>
            <a:r>
              <a:rPr lang="de-DE" sz="1600" b="1" dirty="0">
                <a:effectLst>
                  <a:outerShdw blurRad="38100" dist="38100" dir="2700000" algn="tl">
                    <a:srgbClr val="000000">
                      <a:alpha val="43137"/>
                    </a:srgbClr>
                  </a:outerShdw>
                </a:effectLst>
              </a:rPr>
              <a:t>auf</a:t>
            </a:r>
            <a:r>
              <a:rPr lang="de-DE" sz="1600" dirty="0">
                <a:effectLst>
                  <a:outerShdw blurRad="38100" dist="38100" dir="2700000" algn="tl">
                    <a:srgbClr val="000000">
                      <a:alpha val="43137"/>
                    </a:srgbClr>
                  </a:outerShdw>
                </a:effectLst>
              </a:rPr>
              <a:t> der </a:t>
            </a:r>
            <a:r>
              <a:rPr lang="de-DE" sz="1600" b="1" dirty="0">
                <a:effectLst>
                  <a:outerShdw blurRad="38100" dist="38100" dir="2700000" algn="tl">
                    <a:srgbClr val="000000">
                      <a:alpha val="43137"/>
                    </a:srgbClr>
                  </a:outerShdw>
                </a:effectLst>
              </a:rPr>
              <a:t>Urschrift des Protokolls</a:t>
            </a:r>
            <a:r>
              <a:rPr lang="de-DE" sz="1600" dirty="0">
                <a:effectLst>
                  <a:outerShdw blurRad="38100" dist="38100" dir="2700000" algn="tl">
                    <a:srgbClr val="000000">
                      <a:alpha val="43137"/>
                    </a:srgbClr>
                  </a:outerShdw>
                </a:effectLst>
              </a:rPr>
              <a:t> zu </a:t>
            </a:r>
            <a:r>
              <a:rPr lang="de-DE" sz="1600" b="1" dirty="0">
                <a:effectLst>
                  <a:outerShdw blurRad="38100" dist="38100" dir="2700000" algn="tl">
                    <a:srgbClr val="000000">
                      <a:alpha val="43137"/>
                    </a:srgbClr>
                  </a:outerShdw>
                </a:effectLst>
              </a:rPr>
              <a:t>vermerken</a:t>
            </a:r>
            <a:r>
              <a:rPr lang="de-DE" sz="1600" dirty="0">
                <a:effectLst>
                  <a:outerShdw blurRad="38100" dist="38100" dir="2700000" algn="tl">
                    <a:srgbClr val="000000">
                      <a:alpha val="43137"/>
                    </a:srgbClr>
                  </a:outerShdw>
                </a:effectLst>
              </a:rPr>
              <a:t>, </a:t>
            </a:r>
            <a:r>
              <a:rPr lang="de-DE" sz="1600" b="1" dirty="0">
                <a:effectLst>
                  <a:outerShdw blurRad="38100" dist="38100" dir="2700000" algn="tl">
                    <a:srgbClr val="000000">
                      <a:alpha val="43137"/>
                    </a:srgbClr>
                  </a:outerShdw>
                </a:effectLst>
              </a:rPr>
              <a:t>wann und für wen</a:t>
            </a:r>
            <a:r>
              <a:rPr lang="de-DE" sz="1600" dirty="0">
                <a:effectLst>
                  <a:outerShdw blurRad="38100" dist="38100" dir="2700000" algn="tl">
                    <a:srgbClr val="000000">
                      <a:alpha val="43137"/>
                    </a:srgbClr>
                  </a:outerShdw>
                </a:effectLst>
              </a:rPr>
              <a:t> die </a:t>
            </a:r>
            <a:r>
              <a:rPr lang="de-DE" sz="1600" b="1" dirty="0">
                <a:effectLst>
                  <a:outerShdw blurRad="38100" dist="38100" dir="2700000" algn="tl">
                    <a:srgbClr val="000000">
                      <a:alpha val="43137"/>
                    </a:srgbClr>
                  </a:outerShdw>
                </a:effectLst>
              </a:rPr>
              <a:t>Ausfertigung erteilt</a:t>
            </a:r>
            <a:r>
              <a:rPr lang="de-DE" sz="1600" dirty="0">
                <a:effectLst>
                  <a:outerShdw blurRad="38100" dist="38100" dir="2700000" algn="tl">
                    <a:srgbClr val="000000">
                      <a:alpha val="43137"/>
                    </a:srgbClr>
                  </a:outerShdw>
                </a:effectLst>
              </a:rPr>
              <a:t> worden ist. </a:t>
            </a:r>
          </a:p>
          <a:p>
            <a:pPr marL="0" indent="0">
              <a:buNone/>
            </a:pPr>
            <a:endParaRPr lang="de-DE" sz="1600" dirty="0">
              <a:effectLst>
                <a:outerShdw blurRad="38100" dist="38100" dir="2700000" algn="tl">
                  <a:srgbClr val="000000">
                    <a:alpha val="43137"/>
                  </a:srgbClr>
                </a:outerShdw>
              </a:effectLst>
            </a:endParaRPr>
          </a:p>
          <a:p>
            <a:pPr marL="0" indent="0">
              <a:buNone/>
            </a:pPr>
            <a:r>
              <a:rPr lang="de-DE" sz="1600" dirty="0">
                <a:effectLst>
                  <a:outerShdw blurRad="38100" dist="38100" dir="2700000" algn="tl">
                    <a:srgbClr val="000000">
                      <a:alpha val="43137"/>
                    </a:srgbClr>
                  </a:outerShdw>
                </a:effectLst>
              </a:rPr>
              <a:t>(4) Befindet sich das Protokoll in der </a:t>
            </a:r>
            <a:r>
              <a:rPr lang="de-DE" sz="1600" u="sng" dirty="0">
                <a:effectLst>
                  <a:outerShdw blurRad="38100" dist="38100" dir="2700000" algn="tl">
                    <a:srgbClr val="000000">
                      <a:alpha val="43137"/>
                    </a:srgbClr>
                  </a:outerShdw>
                </a:effectLst>
              </a:rPr>
              <a:t>Verwahrung</a:t>
            </a:r>
            <a:r>
              <a:rPr lang="de-DE" sz="1600" dirty="0">
                <a:effectLst>
                  <a:outerShdw blurRad="38100" dist="38100" dir="2700000" algn="tl">
                    <a:srgbClr val="000000">
                      <a:alpha val="43137"/>
                    </a:srgbClr>
                  </a:outerShdw>
                </a:effectLst>
              </a:rPr>
              <a:t> des </a:t>
            </a:r>
            <a:r>
              <a:rPr lang="de-DE" sz="1600" u="sng" dirty="0">
                <a:effectLst>
                  <a:outerShdw blurRad="38100" dist="38100" dir="2700000" algn="tl">
                    <a:srgbClr val="000000">
                      <a:alpha val="43137"/>
                    </a:srgbClr>
                  </a:outerShdw>
                </a:effectLst>
              </a:rPr>
              <a:t>Amtsgericht</a:t>
            </a:r>
            <a:r>
              <a:rPr lang="de-DE" sz="1600" dirty="0">
                <a:effectLst>
                  <a:outerShdw blurRad="38100" dist="38100" dir="2700000" algn="tl">
                    <a:srgbClr val="000000">
                      <a:alpha val="43137"/>
                    </a:srgbClr>
                  </a:outerShdw>
                </a:effectLst>
              </a:rPr>
              <a:t>s, so wird die Ausfertigung von dem Urkundsbeamten der Geschäftsstelle erteilt. </a:t>
            </a:r>
          </a:p>
          <a:p>
            <a:pPr marL="0" indent="0">
              <a:buNone/>
            </a:pPr>
            <a:endParaRPr lang="de-DE" sz="1600" dirty="0">
              <a:effectLst>
                <a:outerShdw blurRad="38100" dist="38100" dir="2700000" algn="tl">
                  <a:srgbClr val="000000">
                    <a:alpha val="43137"/>
                  </a:srgbClr>
                </a:outerShdw>
              </a:effectLst>
            </a:endParaRPr>
          </a:p>
        </p:txBody>
      </p:sp>
      <p:sp>
        <p:nvSpPr>
          <p:cNvPr id="19" name="Titel 1"/>
          <p:cNvSpPr>
            <a:spLocks noGrp="1"/>
          </p:cNvSpPr>
          <p:nvPr>
            <p:ph type="title"/>
          </p:nvPr>
        </p:nvSpPr>
        <p:spPr>
          <a:xfrm>
            <a:off x="2589212" y="329899"/>
            <a:ext cx="8911687" cy="1280890"/>
          </a:xfrm>
        </p:spPr>
        <p:txBody>
          <a:bodyPr>
            <a:normAutofit/>
          </a:bodyPr>
          <a:lstStyle/>
          <a:p>
            <a:r>
              <a:rPr lang="de-DE" sz="2000" b="1" dirty="0" smtClean="0"/>
              <a:t>Abschriften und Ausfertigungen des Protokolls (§ 33)</a:t>
            </a:r>
            <a:endParaRPr lang="de-DE" sz="2000" b="1" dirty="0"/>
          </a:p>
        </p:txBody>
      </p:sp>
    </p:spTree>
    <p:extLst>
      <p:ext uri="{BB962C8B-B14F-4D97-AF65-F5344CB8AC3E}">
        <p14:creationId xmlns:p14="http://schemas.microsoft.com/office/powerpoint/2010/main" val="25430973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Beiträge Amtsgericht Neubrandenburg, Matthias Brandt, Direktor des Amtsgerichts</a:t>
            </a:r>
            <a:endParaRPr lang="de-DE" dirty="0"/>
          </a:p>
        </p:txBody>
      </p:sp>
      <p:sp>
        <p:nvSpPr>
          <p:cNvPr id="9" name="Foliennummernplatzhalter 8"/>
          <p:cNvSpPr>
            <a:spLocks noGrp="1"/>
          </p:cNvSpPr>
          <p:nvPr>
            <p:ph type="sldNum" sz="quarter" idx="12"/>
          </p:nvPr>
        </p:nvSpPr>
        <p:spPr/>
        <p:txBody>
          <a:bodyPr/>
          <a:lstStyle/>
          <a:p>
            <a:fld id="{F82CC617-EC87-4E06-B92D-8D8AF591DFB6}" type="slidenum">
              <a:rPr lang="de-DE" smtClean="0"/>
              <a:t>61</a:t>
            </a:fld>
            <a:endParaRPr lang="de-DE"/>
          </a:p>
        </p:txBody>
      </p:sp>
      <p:sp>
        <p:nvSpPr>
          <p:cNvPr id="12" name="Inhaltsplatzhalter 2"/>
          <p:cNvSpPr>
            <a:spLocks noGrp="1"/>
          </p:cNvSpPr>
          <p:nvPr>
            <p:ph idx="1"/>
          </p:nvPr>
        </p:nvSpPr>
        <p:spPr>
          <a:xfrm>
            <a:off x="2262018" y="1293969"/>
            <a:ext cx="9415732" cy="3998467"/>
          </a:xfrm>
        </p:spPr>
        <p:txBody>
          <a:bodyPr>
            <a:noAutofit/>
          </a:bodyPr>
          <a:lstStyle/>
          <a:p>
            <a:pPr marL="0" indent="0">
              <a:buNone/>
            </a:pPr>
            <a:r>
              <a:rPr lang="de-DE" sz="1600" dirty="0">
                <a:effectLst>
                  <a:outerShdw blurRad="38100" dist="38100" dir="2700000" algn="tl">
                    <a:srgbClr val="000000">
                      <a:alpha val="43137"/>
                    </a:srgbClr>
                  </a:outerShdw>
                </a:effectLst>
              </a:rPr>
              <a:t>33.2  </a:t>
            </a:r>
          </a:p>
          <a:p>
            <a:pPr marL="0" indent="0">
              <a:buNone/>
            </a:pPr>
            <a:r>
              <a:rPr lang="de-DE" sz="1600" dirty="0">
                <a:effectLst>
                  <a:outerShdw blurRad="38100" dist="38100" dir="2700000" algn="tl">
                    <a:srgbClr val="000000">
                      <a:alpha val="43137"/>
                    </a:srgbClr>
                  </a:outerShdw>
                </a:effectLst>
              </a:rPr>
              <a:t>Jede Partei kann – gegen Zahlung der Dokumentenpauschale – eine oder mehrere Abschriften des Protokolls verlangen. Über die Erteilung von Abschriften braucht kein Vermerk im Vorblatt oder Protokollbuch gemacht zu werden</a:t>
            </a:r>
            <a:r>
              <a:rPr lang="de-DE" sz="1600" dirty="0" smtClean="0">
                <a:effectLst>
                  <a:outerShdw blurRad="38100" dist="38100" dir="2700000" algn="tl">
                    <a:srgbClr val="000000">
                      <a:alpha val="43137"/>
                    </a:srgbClr>
                  </a:outerShdw>
                </a:effectLst>
              </a:rPr>
              <a:t>.</a:t>
            </a:r>
          </a:p>
          <a:p>
            <a:pPr marL="0" indent="0">
              <a:buNone/>
            </a:pPr>
            <a:r>
              <a:rPr lang="de-DE" sz="1600" dirty="0" smtClean="0">
                <a:effectLst>
                  <a:outerShdw blurRad="38100" dist="38100" dir="2700000" algn="tl">
                    <a:srgbClr val="000000">
                      <a:alpha val="43137"/>
                    </a:srgbClr>
                  </a:outerShdw>
                </a:effectLst>
              </a:rPr>
              <a:t>33.3.1  </a:t>
            </a:r>
            <a:endParaRPr lang="de-DE" sz="1600" dirty="0">
              <a:effectLst>
                <a:outerShdw blurRad="38100" dist="38100" dir="2700000" algn="tl">
                  <a:srgbClr val="000000">
                    <a:alpha val="43137"/>
                  </a:srgbClr>
                </a:outerShdw>
              </a:effectLst>
            </a:endParaRPr>
          </a:p>
          <a:p>
            <a:pPr marL="0" indent="0">
              <a:buNone/>
            </a:pPr>
            <a:r>
              <a:rPr lang="de-DE" sz="1600" dirty="0">
                <a:effectLst>
                  <a:outerShdw blurRad="38100" dist="38100" dir="2700000" algn="tl">
                    <a:srgbClr val="000000">
                      <a:alpha val="43137"/>
                    </a:srgbClr>
                  </a:outerShdw>
                </a:effectLst>
              </a:rPr>
              <a:t>Eine Ausfertigung des Protokolls kann von der Partei – in der Regel von dem Antragsteller oder der Antragstellerin – oder deren Rechtsnachfolger verlangt werden. Sie wird für die Zwangsvollstreckung benötigt (siehe § 34 des Schiedsstellen- und Schlichtungsgesetzes). Im Gegensatz zur Abschrift muss die Erteilung einer Ausfertigung am Schluss der Urschrift des Protokolls vermerkt werden</a:t>
            </a:r>
            <a:r>
              <a:rPr lang="de-DE" sz="1600" dirty="0" smtClean="0">
                <a:effectLst>
                  <a:outerShdw blurRad="38100" dist="38100" dir="2700000" algn="tl">
                    <a:srgbClr val="000000">
                      <a:alpha val="43137"/>
                    </a:srgbClr>
                  </a:outerShdw>
                </a:effectLst>
              </a:rPr>
              <a:t>.</a:t>
            </a:r>
          </a:p>
          <a:p>
            <a:pPr marL="0" indent="0">
              <a:buNone/>
            </a:pPr>
            <a:r>
              <a:rPr lang="de-DE" sz="1600" dirty="0">
                <a:effectLst>
                  <a:outerShdw blurRad="38100" dist="38100" dir="2700000" algn="tl">
                    <a:srgbClr val="000000">
                      <a:alpha val="43137"/>
                    </a:srgbClr>
                  </a:outerShdw>
                </a:effectLst>
              </a:rPr>
              <a:t>33.3.2  </a:t>
            </a:r>
          </a:p>
          <a:p>
            <a:pPr marL="0" indent="0">
              <a:buNone/>
            </a:pPr>
            <a:r>
              <a:rPr lang="de-DE" sz="1600" dirty="0">
                <a:effectLst>
                  <a:outerShdw blurRad="38100" dist="38100" dir="2700000" algn="tl">
                    <a:srgbClr val="000000">
                      <a:alpha val="43137"/>
                    </a:srgbClr>
                  </a:outerShdw>
                </a:effectLst>
              </a:rPr>
              <a:t>Die Ausfertigung des Protokolls besteht aus einer wörtlichen Abschrift des Protokolls mit allen dazugehörigen Vermerken. Unter die Abschrift wird folgender Ausfertigungsvermerk gesetzt</a:t>
            </a:r>
            <a:r>
              <a:rPr lang="de-DE" sz="1600" dirty="0" smtClean="0">
                <a:effectLst>
                  <a:outerShdw blurRad="38100" dist="38100" dir="2700000" algn="tl">
                    <a:srgbClr val="000000">
                      <a:alpha val="43137"/>
                    </a:srgbClr>
                  </a:outerShdw>
                </a:effectLst>
              </a:rPr>
              <a:t>:</a:t>
            </a:r>
            <a:endParaRPr lang="de-DE" sz="1600" dirty="0">
              <a:effectLst>
                <a:outerShdw blurRad="38100" dist="38100" dir="2700000" algn="tl">
                  <a:srgbClr val="000000">
                    <a:alpha val="43137"/>
                  </a:srgbClr>
                </a:outerShdw>
              </a:effectLst>
            </a:endParaRPr>
          </a:p>
          <a:p>
            <a:pPr marL="0" indent="0">
              <a:buNone/>
            </a:pPr>
            <a:r>
              <a:rPr lang="de-DE" sz="1600" dirty="0">
                <a:effectLst>
                  <a:outerShdw blurRad="38100" dist="38100" dir="2700000" algn="tl">
                    <a:srgbClr val="000000">
                      <a:alpha val="43137"/>
                    </a:srgbClr>
                  </a:outerShdw>
                </a:effectLst>
              </a:rPr>
              <a:t>„Das vorstehende, in dem Protokollbuch unter Nummer ... eingetragene Protokoll, wird ausgefertigt für ... (Bezeichnung der Partei oder des Rechtsnachfolgers</a:t>
            </a:r>
            <a:r>
              <a:rPr lang="de-DE" sz="1600" dirty="0" smtClean="0">
                <a:effectLst>
                  <a:outerShdw blurRad="38100" dist="38100" dir="2700000" algn="tl">
                    <a:srgbClr val="000000">
                      <a:alpha val="43137"/>
                    </a:srgbClr>
                  </a:outerShdw>
                </a:effectLst>
              </a:rPr>
              <a:t>).</a:t>
            </a:r>
            <a:endParaRPr lang="de-DE" sz="1600" dirty="0">
              <a:effectLst>
                <a:outerShdw blurRad="38100" dist="38100" dir="2700000" algn="tl">
                  <a:srgbClr val="000000">
                    <a:alpha val="43137"/>
                  </a:srgbClr>
                </a:outerShdw>
              </a:effectLst>
            </a:endParaRPr>
          </a:p>
          <a:p>
            <a:pPr marL="0" indent="0">
              <a:buNone/>
            </a:pPr>
            <a:r>
              <a:rPr lang="de-DE" sz="1600" dirty="0">
                <a:effectLst>
                  <a:outerShdw blurRad="38100" dist="38100" dir="2700000" algn="tl">
                    <a:srgbClr val="000000">
                      <a:alpha val="43137"/>
                    </a:srgbClr>
                  </a:outerShdw>
                </a:effectLst>
              </a:rPr>
              <a:t>(Ort und Datum) </a:t>
            </a:r>
            <a:r>
              <a:rPr lang="de-DE" sz="1600" dirty="0" smtClean="0">
                <a:effectLst>
                  <a:outerShdw blurRad="38100" dist="38100" dir="2700000" algn="tl">
                    <a:srgbClr val="000000">
                      <a:alpha val="43137"/>
                    </a:srgbClr>
                  </a:outerShdw>
                </a:effectLst>
              </a:rPr>
              <a:t>(</a:t>
            </a:r>
            <a:r>
              <a:rPr lang="de-DE" sz="1600" dirty="0">
                <a:effectLst>
                  <a:outerShdw blurRad="38100" dist="38100" dir="2700000" algn="tl">
                    <a:srgbClr val="000000">
                      <a:alpha val="43137"/>
                    </a:srgbClr>
                  </a:outerShdw>
                </a:effectLst>
              </a:rPr>
              <a:t>Unterschrift mit Amtsbezeichnung und Dienstsiegel der Schiedsstelle).“</a:t>
            </a:r>
          </a:p>
        </p:txBody>
      </p:sp>
      <p:sp>
        <p:nvSpPr>
          <p:cNvPr id="19" name="Titel 1"/>
          <p:cNvSpPr>
            <a:spLocks noGrp="1"/>
          </p:cNvSpPr>
          <p:nvPr>
            <p:ph type="title"/>
          </p:nvPr>
        </p:nvSpPr>
        <p:spPr>
          <a:xfrm>
            <a:off x="2589212" y="329899"/>
            <a:ext cx="8911687" cy="1280890"/>
          </a:xfrm>
        </p:spPr>
        <p:txBody>
          <a:bodyPr>
            <a:normAutofit/>
          </a:bodyPr>
          <a:lstStyle/>
          <a:p>
            <a:r>
              <a:rPr lang="de-DE" sz="2000" b="1" dirty="0" smtClean="0"/>
              <a:t>Abschriften und Ausfertigungen des Protokolls (§ </a:t>
            </a:r>
            <a:r>
              <a:rPr lang="de-DE" sz="2000" b="1" dirty="0"/>
              <a:t>33)</a:t>
            </a:r>
            <a:br>
              <a:rPr lang="de-DE" sz="2000" b="1" dirty="0"/>
            </a:br>
            <a:r>
              <a:rPr lang="de-DE" sz="2000" b="1" dirty="0" smtClean="0"/>
              <a:t>Ziffer 33 Verwaltungsvorschrift </a:t>
            </a:r>
            <a:r>
              <a:rPr lang="de-DE" sz="2000" b="1" dirty="0"/>
              <a:t>zum </a:t>
            </a:r>
            <a:r>
              <a:rPr lang="de-DE" sz="2000" b="1" dirty="0" err="1"/>
              <a:t>SchStG</a:t>
            </a:r>
            <a:r>
              <a:rPr lang="de-DE" sz="2000" b="1" dirty="0"/>
              <a:t> M-V</a:t>
            </a:r>
          </a:p>
        </p:txBody>
      </p:sp>
    </p:spTree>
    <p:extLst>
      <p:ext uri="{BB962C8B-B14F-4D97-AF65-F5344CB8AC3E}">
        <p14:creationId xmlns:p14="http://schemas.microsoft.com/office/powerpoint/2010/main" val="40626730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Beiträge Amtsgericht Neubrandenburg, Matthias Brandt, Direktor des Amtsgerichts</a:t>
            </a:r>
            <a:endParaRPr lang="de-DE" dirty="0"/>
          </a:p>
        </p:txBody>
      </p:sp>
      <p:sp>
        <p:nvSpPr>
          <p:cNvPr id="9" name="Foliennummernplatzhalter 8"/>
          <p:cNvSpPr>
            <a:spLocks noGrp="1"/>
          </p:cNvSpPr>
          <p:nvPr>
            <p:ph type="sldNum" sz="quarter" idx="12"/>
          </p:nvPr>
        </p:nvSpPr>
        <p:spPr/>
        <p:txBody>
          <a:bodyPr/>
          <a:lstStyle/>
          <a:p>
            <a:fld id="{F82CC617-EC87-4E06-B92D-8D8AF591DFB6}" type="slidenum">
              <a:rPr lang="de-DE" smtClean="0"/>
              <a:t>62</a:t>
            </a:fld>
            <a:endParaRPr lang="de-DE"/>
          </a:p>
        </p:txBody>
      </p:sp>
      <p:sp>
        <p:nvSpPr>
          <p:cNvPr id="12" name="Inhaltsplatzhalter 2"/>
          <p:cNvSpPr>
            <a:spLocks noGrp="1"/>
          </p:cNvSpPr>
          <p:nvPr>
            <p:ph idx="1"/>
          </p:nvPr>
        </p:nvSpPr>
        <p:spPr>
          <a:xfrm>
            <a:off x="2262018" y="1293969"/>
            <a:ext cx="9415732" cy="3998467"/>
          </a:xfrm>
        </p:spPr>
        <p:txBody>
          <a:bodyPr>
            <a:noAutofit/>
          </a:bodyPr>
          <a:lstStyle/>
          <a:p>
            <a:pPr marL="0" indent="0">
              <a:buNone/>
            </a:pPr>
            <a:r>
              <a:rPr lang="de-DE" sz="1600" dirty="0">
                <a:effectLst>
                  <a:outerShdw blurRad="38100" dist="38100" dir="2700000" algn="tl">
                    <a:srgbClr val="000000">
                      <a:alpha val="43137"/>
                    </a:srgbClr>
                  </a:outerShdw>
                </a:effectLst>
              </a:rPr>
              <a:t>(1) </a:t>
            </a:r>
            <a:r>
              <a:rPr lang="de-DE" sz="1600" b="1" dirty="0">
                <a:effectLst>
                  <a:outerShdw blurRad="38100" dist="38100" dir="2700000" algn="tl">
                    <a:srgbClr val="000000">
                      <a:alpha val="43137"/>
                    </a:srgbClr>
                  </a:outerShdw>
                </a:effectLst>
              </a:rPr>
              <a:t>Aus</a:t>
            </a:r>
            <a:r>
              <a:rPr lang="de-DE" sz="1600" dirty="0">
                <a:effectLst>
                  <a:outerShdw blurRad="38100" dist="38100" dir="2700000" algn="tl">
                    <a:srgbClr val="000000">
                      <a:alpha val="43137"/>
                    </a:srgbClr>
                  </a:outerShdw>
                </a:effectLst>
              </a:rPr>
              <a:t> dem vor einer Schiedsperson geschlossenen </a:t>
            </a:r>
            <a:r>
              <a:rPr lang="de-DE" sz="1600" b="1" dirty="0">
                <a:effectLst>
                  <a:outerShdw blurRad="38100" dist="38100" dir="2700000" algn="tl">
                    <a:srgbClr val="000000">
                      <a:alpha val="43137"/>
                    </a:srgbClr>
                  </a:outerShdw>
                </a:effectLst>
              </a:rPr>
              <a:t>Vergleich findet</a:t>
            </a:r>
            <a:r>
              <a:rPr lang="de-DE" sz="1600" dirty="0">
                <a:effectLst>
                  <a:outerShdw blurRad="38100" dist="38100" dir="2700000" algn="tl">
                    <a:srgbClr val="000000">
                      <a:alpha val="43137"/>
                    </a:srgbClr>
                  </a:outerShdw>
                </a:effectLst>
              </a:rPr>
              <a:t> die </a:t>
            </a:r>
            <a:r>
              <a:rPr lang="de-DE" sz="1600" b="1" dirty="0">
                <a:effectLst>
                  <a:outerShdw blurRad="38100" dist="38100" dir="2700000" algn="tl">
                    <a:srgbClr val="000000">
                      <a:alpha val="43137"/>
                    </a:srgbClr>
                  </a:outerShdw>
                </a:effectLst>
              </a:rPr>
              <a:t>Zwangsvollstreckung statt</a:t>
            </a:r>
            <a:r>
              <a:rPr lang="de-DE" sz="1600" dirty="0">
                <a:effectLst>
                  <a:outerShdw blurRad="38100" dist="38100" dir="2700000" algn="tl">
                    <a:srgbClr val="000000">
                      <a:alpha val="43137"/>
                    </a:srgbClr>
                  </a:outerShdw>
                </a:effectLst>
              </a:rPr>
              <a:t>. </a:t>
            </a:r>
          </a:p>
          <a:p>
            <a:pPr marL="0" indent="0">
              <a:buNone/>
            </a:pPr>
            <a:endParaRPr lang="de-DE" sz="1600" dirty="0">
              <a:effectLst>
                <a:outerShdw blurRad="38100" dist="38100" dir="2700000" algn="tl">
                  <a:srgbClr val="000000">
                    <a:alpha val="43137"/>
                  </a:srgbClr>
                </a:outerShdw>
              </a:effectLst>
            </a:endParaRPr>
          </a:p>
          <a:p>
            <a:pPr marL="0" indent="0">
              <a:buNone/>
            </a:pPr>
            <a:r>
              <a:rPr lang="de-DE" sz="1600" dirty="0">
                <a:effectLst>
                  <a:outerShdw blurRad="38100" dist="38100" dir="2700000" algn="tl">
                    <a:srgbClr val="000000">
                      <a:alpha val="43137"/>
                    </a:srgbClr>
                  </a:outerShdw>
                </a:effectLst>
              </a:rPr>
              <a:t>(2) Die </a:t>
            </a:r>
            <a:r>
              <a:rPr lang="de-DE" sz="1600" u="sng" dirty="0">
                <a:effectLst>
                  <a:outerShdw blurRad="38100" dist="38100" dir="2700000" algn="tl">
                    <a:srgbClr val="000000">
                      <a:alpha val="43137"/>
                    </a:srgbClr>
                  </a:outerShdw>
                </a:effectLst>
              </a:rPr>
              <a:t>Bestimmungen</a:t>
            </a:r>
            <a:r>
              <a:rPr lang="de-DE" sz="1600" dirty="0">
                <a:effectLst>
                  <a:outerShdw blurRad="38100" dist="38100" dir="2700000" algn="tl">
                    <a:srgbClr val="000000">
                      <a:alpha val="43137"/>
                    </a:srgbClr>
                  </a:outerShdw>
                </a:effectLst>
              </a:rPr>
              <a:t> der </a:t>
            </a:r>
            <a:r>
              <a:rPr lang="de-DE" sz="1600" u="sng" dirty="0" err="1">
                <a:effectLst>
                  <a:outerShdw blurRad="38100" dist="38100" dir="2700000" algn="tl">
                    <a:srgbClr val="000000">
                      <a:alpha val="43137"/>
                    </a:srgbClr>
                  </a:outerShdw>
                </a:effectLst>
              </a:rPr>
              <a:t>Zivilprozeßordnung</a:t>
            </a:r>
            <a:r>
              <a:rPr lang="de-DE" sz="1600" u="sng" dirty="0">
                <a:effectLst>
                  <a:outerShdw blurRad="38100" dist="38100" dir="2700000" algn="tl">
                    <a:srgbClr val="000000">
                      <a:alpha val="43137"/>
                    </a:srgbClr>
                  </a:outerShdw>
                </a:effectLst>
              </a:rPr>
              <a:t> über die Zwangsvollstreckung</a:t>
            </a:r>
            <a:r>
              <a:rPr lang="de-DE" sz="1600" dirty="0">
                <a:effectLst>
                  <a:outerShdw blurRad="38100" dist="38100" dir="2700000" algn="tl">
                    <a:srgbClr val="000000">
                      <a:alpha val="43137"/>
                    </a:srgbClr>
                  </a:outerShdw>
                </a:effectLst>
              </a:rPr>
              <a:t>, </a:t>
            </a:r>
            <a:r>
              <a:rPr lang="de-DE" sz="1600" u="sng" dirty="0">
                <a:effectLst>
                  <a:outerShdw blurRad="38100" dist="38100" dir="2700000" algn="tl">
                    <a:srgbClr val="000000">
                      <a:alpha val="43137"/>
                    </a:srgbClr>
                  </a:outerShdw>
                </a:effectLst>
              </a:rPr>
              <a:t>die für einen vor einer durch die Landesjustizverwaltung eingerichteten oder anerkannten Gütestelle abgeschlossenen Vergleich gelten</a:t>
            </a:r>
            <a:r>
              <a:rPr lang="de-DE" sz="1600" dirty="0">
                <a:effectLst>
                  <a:outerShdw blurRad="38100" dist="38100" dir="2700000" algn="tl">
                    <a:srgbClr val="000000">
                      <a:alpha val="43137"/>
                    </a:srgbClr>
                  </a:outerShdw>
                </a:effectLst>
              </a:rPr>
              <a:t>, </a:t>
            </a:r>
            <a:r>
              <a:rPr lang="de-DE" sz="1600" u="sng" dirty="0">
                <a:effectLst>
                  <a:outerShdw blurRad="38100" dist="38100" dir="2700000" algn="tl">
                    <a:srgbClr val="000000">
                      <a:alpha val="43137"/>
                    </a:srgbClr>
                  </a:outerShdw>
                </a:effectLst>
              </a:rPr>
              <a:t>finden</a:t>
            </a:r>
            <a:r>
              <a:rPr lang="de-DE" sz="1600" dirty="0">
                <a:effectLst>
                  <a:outerShdw blurRad="38100" dist="38100" dir="2700000" algn="tl">
                    <a:srgbClr val="000000">
                      <a:alpha val="43137"/>
                    </a:srgbClr>
                  </a:outerShdw>
                </a:effectLst>
              </a:rPr>
              <a:t> entsprechende </a:t>
            </a:r>
            <a:r>
              <a:rPr lang="de-DE" sz="1600" u="sng" dirty="0">
                <a:effectLst>
                  <a:outerShdw blurRad="38100" dist="38100" dir="2700000" algn="tl">
                    <a:srgbClr val="000000">
                      <a:alpha val="43137"/>
                    </a:srgbClr>
                  </a:outerShdw>
                </a:effectLst>
              </a:rPr>
              <a:t>Anwendung</a:t>
            </a:r>
            <a:r>
              <a:rPr lang="de-DE" sz="1600" dirty="0">
                <a:effectLst>
                  <a:outerShdw blurRad="38100" dist="38100" dir="2700000" algn="tl">
                    <a:srgbClr val="000000">
                      <a:alpha val="43137"/>
                    </a:srgbClr>
                  </a:outerShdw>
                </a:effectLst>
              </a:rPr>
              <a:t>. Die </a:t>
            </a:r>
            <a:r>
              <a:rPr lang="de-DE" sz="1600" u="sng" dirty="0">
                <a:effectLst>
                  <a:outerShdw blurRad="38100" dist="38100" dir="2700000" algn="tl">
                    <a:srgbClr val="000000">
                      <a:alpha val="43137"/>
                    </a:srgbClr>
                  </a:outerShdw>
                </a:effectLst>
              </a:rPr>
              <a:t>Vollstreckungsklausel erteilt</a:t>
            </a:r>
            <a:r>
              <a:rPr lang="de-DE" sz="1600" dirty="0">
                <a:effectLst>
                  <a:outerShdw blurRad="38100" dist="38100" dir="2700000" algn="tl">
                    <a:srgbClr val="000000">
                      <a:alpha val="43137"/>
                    </a:srgbClr>
                  </a:outerShdw>
                </a:effectLst>
              </a:rPr>
              <a:t> stets </a:t>
            </a:r>
            <a:r>
              <a:rPr lang="de-DE" sz="1600" u="sng" dirty="0">
                <a:effectLst>
                  <a:outerShdw blurRad="38100" dist="38100" dir="2700000" algn="tl">
                    <a:srgbClr val="000000">
                      <a:alpha val="43137"/>
                    </a:srgbClr>
                  </a:outerShdw>
                </a:effectLst>
              </a:rPr>
              <a:t>das Amtsgericht, in dessen Bezirk die Schiedsstelle ihren Sitz hat</a:t>
            </a:r>
            <a:r>
              <a:rPr lang="de-DE" sz="1600" dirty="0">
                <a:effectLst>
                  <a:outerShdw blurRad="38100" dist="38100" dir="2700000" algn="tl">
                    <a:srgbClr val="000000">
                      <a:alpha val="43137"/>
                    </a:srgbClr>
                  </a:outerShdw>
                </a:effectLst>
              </a:rPr>
              <a:t>. </a:t>
            </a:r>
          </a:p>
          <a:p>
            <a:pPr marL="0" indent="0">
              <a:buNone/>
            </a:pPr>
            <a:endParaRPr lang="de-DE" sz="1600" dirty="0">
              <a:effectLst>
                <a:outerShdw blurRad="38100" dist="38100" dir="2700000" algn="tl">
                  <a:srgbClr val="000000">
                    <a:alpha val="43137"/>
                  </a:srgbClr>
                </a:outerShdw>
              </a:effectLst>
            </a:endParaRPr>
          </a:p>
          <a:p>
            <a:pPr marL="0" indent="0">
              <a:buNone/>
            </a:pPr>
            <a:r>
              <a:rPr lang="de-DE" sz="1600" dirty="0">
                <a:effectLst>
                  <a:outerShdw blurRad="38100" dist="38100" dir="2700000" algn="tl">
                    <a:srgbClr val="000000">
                      <a:alpha val="43137"/>
                    </a:srgbClr>
                  </a:outerShdw>
                </a:effectLst>
              </a:rPr>
              <a:t>(3) </a:t>
            </a:r>
            <a:r>
              <a:rPr lang="de-DE" sz="1600" u="sng" dirty="0">
                <a:effectLst>
                  <a:outerShdw blurRad="38100" dist="38100" dir="2700000" algn="tl">
                    <a:srgbClr val="000000">
                      <a:alpha val="43137"/>
                    </a:srgbClr>
                  </a:outerShdw>
                </a:effectLst>
              </a:rPr>
              <a:t>Auf</a:t>
            </a:r>
            <a:r>
              <a:rPr lang="de-DE" sz="1600" dirty="0">
                <a:effectLst>
                  <a:outerShdw blurRad="38100" dist="38100" dir="2700000" algn="tl">
                    <a:srgbClr val="000000">
                      <a:alpha val="43137"/>
                    </a:srgbClr>
                  </a:outerShdw>
                </a:effectLst>
              </a:rPr>
              <a:t> der </a:t>
            </a:r>
            <a:r>
              <a:rPr lang="de-DE" sz="1600" u="sng" dirty="0">
                <a:effectLst>
                  <a:outerShdw blurRad="38100" dist="38100" dir="2700000" algn="tl">
                    <a:srgbClr val="000000">
                      <a:alpha val="43137"/>
                    </a:srgbClr>
                  </a:outerShdw>
                </a:effectLst>
              </a:rPr>
              <a:t>Urschrift</a:t>
            </a:r>
            <a:r>
              <a:rPr lang="de-DE" sz="1600" dirty="0">
                <a:effectLst>
                  <a:outerShdw blurRad="38100" dist="38100" dir="2700000" algn="tl">
                    <a:srgbClr val="000000">
                      <a:alpha val="43137"/>
                    </a:srgbClr>
                  </a:outerShdw>
                </a:effectLst>
              </a:rPr>
              <a:t> des </a:t>
            </a:r>
            <a:r>
              <a:rPr lang="de-DE" sz="1600" u="sng" dirty="0">
                <a:effectLst>
                  <a:outerShdw blurRad="38100" dist="38100" dir="2700000" algn="tl">
                    <a:srgbClr val="000000">
                      <a:alpha val="43137"/>
                    </a:srgbClr>
                  </a:outerShdw>
                </a:effectLst>
              </a:rPr>
              <a:t>Protokoll</a:t>
            </a:r>
            <a:r>
              <a:rPr lang="de-DE" sz="1600" dirty="0">
                <a:effectLst>
                  <a:outerShdw blurRad="38100" dist="38100" dir="2700000" algn="tl">
                    <a:srgbClr val="000000">
                      <a:alpha val="43137"/>
                    </a:srgbClr>
                  </a:outerShdw>
                </a:effectLst>
              </a:rPr>
              <a:t>s ist zu </a:t>
            </a:r>
            <a:r>
              <a:rPr lang="de-DE" sz="1600" u="sng" dirty="0">
                <a:effectLst>
                  <a:outerShdw blurRad="38100" dist="38100" dir="2700000" algn="tl">
                    <a:srgbClr val="000000">
                      <a:alpha val="43137"/>
                    </a:srgbClr>
                  </a:outerShdw>
                </a:effectLst>
              </a:rPr>
              <a:t>vermerken</a:t>
            </a:r>
            <a:r>
              <a:rPr lang="de-DE" sz="1600" dirty="0">
                <a:effectLst>
                  <a:outerShdw blurRad="38100" dist="38100" dir="2700000" algn="tl">
                    <a:srgbClr val="000000">
                      <a:alpha val="43137"/>
                    </a:srgbClr>
                  </a:outerShdw>
                </a:effectLst>
              </a:rPr>
              <a:t>, </a:t>
            </a:r>
            <a:r>
              <a:rPr lang="de-DE" sz="1600" u="sng" dirty="0">
                <a:effectLst>
                  <a:outerShdw blurRad="38100" dist="38100" dir="2700000" algn="tl">
                    <a:srgbClr val="000000">
                      <a:alpha val="43137"/>
                    </a:srgbClr>
                  </a:outerShdw>
                </a:effectLst>
              </a:rPr>
              <a:t>wann und von wem sowie für und gegen wen</a:t>
            </a:r>
            <a:r>
              <a:rPr lang="de-DE" sz="1600" dirty="0">
                <a:effectLst>
                  <a:outerShdw blurRad="38100" dist="38100" dir="2700000" algn="tl">
                    <a:srgbClr val="000000">
                      <a:alpha val="43137"/>
                    </a:srgbClr>
                  </a:outerShdw>
                </a:effectLst>
              </a:rPr>
              <a:t> die </a:t>
            </a:r>
            <a:r>
              <a:rPr lang="de-DE" sz="1600" u="sng" dirty="0">
                <a:effectLst>
                  <a:outerShdw blurRad="38100" dist="38100" dir="2700000" algn="tl">
                    <a:srgbClr val="000000">
                      <a:alpha val="43137"/>
                    </a:srgbClr>
                  </a:outerShdw>
                </a:effectLst>
              </a:rPr>
              <a:t>Vollstreckungsklausel erteilt worden ist</a:t>
            </a:r>
            <a:r>
              <a:rPr lang="de-DE" sz="1600" dirty="0">
                <a:effectLst>
                  <a:outerShdw blurRad="38100" dist="38100" dir="2700000" algn="tl">
                    <a:srgbClr val="000000">
                      <a:alpha val="43137"/>
                    </a:srgbClr>
                  </a:outerShdw>
                </a:effectLst>
              </a:rPr>
              <a:t>. Das </a:t>
            </a:r>
            <a:r>
              <a:rPr lang="de-DE" sz="1600" u="sng" dirty="0">
                <a:effectLst>
                  <a:outerShdw blurRad="38100" dist="38100" dir="2700000" algn="tl">
                    <a:srgbClr val="000000">
                      <a:alpha val="43137"/>
                    </a:srgbClr>
                  </a:outerShdw>
                </a:effectLst>
              </a:rPr>
              <a:t>Amtsgericht benachrichtigt</a:t>
            </a:r>
            <a:r>
              <a:rPr lang="de-DE" sz="1600" dirty="0">
                <a:effectLst>
                  <a:outerShdw blurRad="38100" dist="38100" dir="2700000" algn="tl">
                    <a:srgbClr val="000000">
                      <a:alpha val="43137"/>
                    </a:srgbClr>
                  </a:outerShdw>
                </a:effectLst>
              </a:rPr>
              <a:t> die </a:t>
            </a:r>
            <a:r>
              <a:rPr lang="de-DE" sz="1600" u="sng" dirty="0">
                <a:effectLst>
                  <a:outerShdw blurRad="38100" dist="38100" dir="2700000" algn="tl">
                    <a:srgbClr val="000000">
                      <a:alpha val="43137"/>
                    </a:srgbClr>
                  </a:outerShdw>
                </a:effectLst>
              </a:rPr>
              <a:t>Schiedsperson</a:t>
            </a:r>
            <a:r>
              <a:rPr lang="de-DE" sz="1600" dirty="0">
                <a:effectLst>
                  <a:outerShdw blurRad="38100" dist="38100" dir="2700000" algn="tl">
                    <a:srgbClr val="000000">
                      <a:alpha val="43137"/>
                    </a:srgbClr>
                  </a:outerShdw>
                </a:effectLst>
              </a:rPr>
              <a:t> von der Erteilung der Vollstreckungsklausel, </a:t>
            </a:r>
            <a:r>
              <a:rPr lang="de-DE" sz="1600" u="sng" dirty="0">
                <a:effectLst>
                  <a:outerShdw blurRad="38100" dist="38100" dir="2700000" algn="tl">
                    <a:srgbClr val="000000">
                      <a:alpha val="43137"/>
                    </a:srgbClr>
                  </a:outerShdw>
                </a:effectLst>
              </a:rPr>
              <a:t>wenn es das Protokoll nicht verwahrt</a:t>
            </a:r>
            <a:r>
              <a:rPr lang="de-DE" sz="1600" dirty="0">
                <a:effectLst>
                  <a:outerShdw blurRad="38100" dist="38100" dir="2700000" algn="tl">
                    <a:srgbClr val="000000">
                      <a:alpha val="43137"/>
                    </a:srgbClr>
                  </a:outerShdw>
                </a:effectLst>
              </a:rPr>
              <a:t>.</a:t>
            </a:r>
          </a:p>
          <a:p>
            <a:pPr marL="0" indent="0">
              <a:buNone/>
            </a:pPr>
            <a:endParaRPr lang="de-DE" sz="1600" dirty="0">
              <a:effectLst>
                <a:outerShdw blurRad="38100" dist="38100" dir="2700000" algn="tl">
                  <a:srgbClr val="000000">
                    <a:alpha val="43137"/>
                  </a:srgbClr>
                </a:outerShdw>
              </a:effectLst>
            </a:endParaRPr>
          </a:p>
        </p:txBody>
      </p:sp>
      <p:sp>
        <p:nvSpPr>
          <p:cNvPr id="19" name="Titel 1"/>
          <p:cNvSpPr>
            <a:spLocks noGrp="1"/>
          </p:cNvSpPr>
          <p:nvPr>
            <p:ph type="title"/>
          </p:nvPr>
        </p:nvSpPr>
        <p:spPr>
          <a:xfrm>
            <a:off x="2589212" y="329899"/>
            <a:ext cx="8911687" cy="1280890"/>
          </a:xfrm>
        </p:spPr>
        <p:txBody>
          <a:bodyPr>
            <a:normAutofit/>
          </a:bodyPr>
          <a:lstStyle/>
          <a:p>
            <a:r>
              <a:rPr lang="de-DE" sz="2000" b="1" dirty="0" smtClean="0"/>
              <a:t>Vergleich als Vollstreckungstitel (§ 34)</a:t>
            </a:r>
            <a:endParaRPr lang="de-DE" sz="2000" b="1" dirty="0"/>
          </a:p>
        </p:txBody>
      </p:sp>
    </p:spTree>
    <p:extLst>
      <p:ext uri="{BB962C8B-B14F-4D97-AF65-F5344CB8AC3E}">
        <p14:creationId xmlns:p14="http://schemas.microsoft.com/office/powerpoint/2010/main" val="21988077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Beiträge Amtsgericht Neubrandenburg, Matthias Brandt, Direktor des Amtsgerichts</a:t>
            </a:r>
            <a:endParaRPr lang="de-DE" dirty="0"/>
          </a:p>
        </p:txBody>
      </p:sp>
      <p:sp>
        <p:nvSpPr>
          <p:cNvPr id="9" name="Foliennummernplatzhalter 8"/>
          <p:cNvSpPr>
            <a:spLocks noGrp="1"/>
          </p:cNvSpPr>
          <p:nvPr>
            <p:ph type="sldNum" sz="quarter" idx="12"/>
          </p:nvPr>
        </p:nvSpPr>
        <p:spPr/>
        <p:txBody>
          <a:bodyPr/>
          <a:lstStyle/>
          <a:p>
            <a:fld id="{F82CC617-EC87-4E06-B92D-8D8AF591DFB6}" type="slidenum">
              <a:rPr lang="de-DE" smtClean="0"/>
              <a:t>63</a:t>
            </a:fld>
            <a:endParaRPr lang="de-DE"/>
          </a:p>
        </p:txBody>
      </p:sp>
      <p:sp>
        <p:nvSpPr>
          <p:cNvPr id="12" name="Inhaltsplatzhalter 2"/>
          <p:cNvSpPr>
            <a:spLocks noGrp="1"/>
          </p:cNvSpPr>
          <p:nvPr>
            <p:ph idx="1"/>
          </p:nvPr>
        </p:nvSpPr>
        <p:spPr>
          <a:xfrm>
            <a:off x="2262018" y="1738836"/>
            <a:ext cx="9415732" cy="3998467"/>
          </a:xfrm>
        </p:spPr>
        <p:txBody>
          <a:bodyPr>
            <a:noAutofit/>
          </a:bodyPr>
          <a:lstStyle/>
          <a:p>
            <a:pPr marL="0" indent="0">
              <a:buNone/>
            </a:pPr>
            <a:r>
              <a:rPr lang="de-DE" sz="1600" dirty="0">
                <a:effectLst>
                  <a:outerShdw blurRad="38100" dist="38100" dir="2700000" algn="tl">
                    <a:srgbClr val="000000">
                      <a:alpha val="43137"/>
                    </a:srgbClr>
                  </a:outerShdw>
                </a:effectLst>
              </a:rPr>
              <a:t>34.1  </a:t>
            </a:r>
          </a:p>
          <a:p>
            <a:pPr marL="0" indent="0">
              <a:buNone/>
            </a:pPr>
            <a:r>
              <a:rPr lang="de-DE" sz="1600" dirty="0">
                <a:effectLst>
                  <a:outerShdw blurRad="38100" dist="38100" dir="2700000" algn="tl">
                    <a:srgbClr val="000000">
                      <a:alpha val="43137"/>
                    </a:srgbClr>
                  </a:outerShdw>
                </a:effectLst>
              </a:rPr>
              <a:t>Aus dem vor einer Schiedsperson geschlossenen Vergleich kann die Zwangsvollstreckung erst betrieben werden, wenn das Amtsgericht die Vollstreckungsklausel erteilt hat (vollstreckbare Ausfertigung).</a:t>
            </a:r>
          </a:p>
          <a:p>
            <a:pPr marL="0" indent="0">
              <a:buNone/>
            </a:pPr>
            <a:endParaRPr lang="de-DE" sz="1600" dirty="0">
              <a:effectLst>
                <a:outerShdw blurRad="38100" dist="38100" dir="2700000" algn="tl">
                  <a:srgbClr val="000000">
                    <a:alpha val="43137"/>
                  </a:srgbClr>
                </a:outerShdw>
              </a:effectLst>
            </a:endParaRPr>
          </a:p>
          <a:p>
            <a:pPr marL="0" indent="0">
              <a:buNone/>
            </a:pPr>
            <a:endParaRPr lang="de-DE" sz="1600" dirty="0">
              <a:effectLst>
                <a:outerShdw blurRad="38100" dist="38100" dir="2700000" algn="tl">
                  <a:srgbClr val="000000">
                    <a:alpha val="43137"/>
                  </a:srgbClr>
                </a:outerShdw>
              </a:effectLst>
            </a:endParaRPr>
          </a:p>
          <a:p>
            <a:pPr marL="0" indent="0">
              <a:buNone/>
            </a:pPr>
            <a:r>
              <a:rPr lang="de-DE" sz="1600" dirty="0">
                <a:effectLst>
                  <a:outerShdw blurRad="38100" dist="38100" dir="2700000" algn="tl">
                    <a:srgbClr val="000000">
                      <a:alpha val="43137"/>
                    </a:srgbClr>
                  </a:outerShdw>
                </a:effectLst>
              </a:rPr>
              <a:t>34.2  </a:t>
            </a:r>
          </a:p>
          <a:p>
            <a:pPr marL="0" indent="0">
              <a:buNone/>
            </a:pPr>
            <a:r>
              <a:rPr lang="de-DE" sz="1600" dirty="0">
                <a:effectLst>
                  <a:outerShdw blurRad="38100" dist="38100" dir="2700000" algn="tl">
                    <a:srgbClr val="000000">
                      <a:alpha val="43137"/>
                    </a:srgbClr>
                  </a:outerShdw>
                </a:effectLst>
              </a:rPr>
              <a:t>Beantragt eine Partei eine vollstreckbare Ausfertigung, ist sie mit der gemäß § 33 des Schiedsstellen- und Schlichtungsgesetzes hergestellten Ausfertigung des Protokolls an das Amtsgericht zu verweisen, in dessen Bezirk die Schiedsstelle ihren Sitz hat. Die Schiedsperson selbst kann die vollstreckbare Ausfertigung nicht beantragen oder erteilen.</a:t>
            </a:r>
          </a:p>
        </p:txBody>
      </p:sp>
      <p:sp>
        <p:nvSpPr>
          <p:cNvPr id="19" name="Titel 1"/>
          <p:cNvSpPr>
            <a:spLocks noGrp="1"/>
          </p:cNvSpPr>
          <p:nvPr>
            <p:ph type="title"/>
          </p:nvPr>
        </p:nvSpPr>
        <p:spPr>
          <a:xfrm>
            <a:off x="2589212" y="329899"/>
            <a:ext cx="8911687" cy="1280890"/>
          </a:xfrm>
        </p:spPr>
        <p:txBody>
          <a:bodyPr>
            <a:normAutofit/>
          </a:bodyPr>
          <a:lstStyle/>
          <a:p>
            <a:r>
              <a:rPr lang="de-DE" sz="2000" b="1" dirty="0" smtClean="0"/>
              <a:t>Vergleich als Vollstreckungstitel (§ </a:t>
            </a:r>
            <a:r>
              <a:rPr lang="de-DE" sz="2000" b="1" dirty="0"/>
              <a:t>34)</a:t>
            </a:r>
            <a:br>
              <a:rPr lang="de-DE" sz="2000" b="1" dirty="0"/>
            </a:br>
            <a:r>
              <a:rPr lang="de-DE" sz="2000" b="1" dirty="0" smtClean="0"/>
              <a:t>Ziffer 34 Verwaltungsvorschrift </a:t>
            </a:r>
            <a:r>
              <a:rPr lang="de-DE" sz="2000" b="1" dirty="0"/>
              <a:t>zum </a:t>
            </a:r>
            <a:r>
              <a:rPr lang="de-DE" sz="2000" b="1" dirty="0" err="1"/>
              <a:t>SchStG</a:t>
            </a:r>
            <a:r>
              <a:rPr lang="de-DE" sz="2000" b="1" dirty="0"/>
              <a:t> M-V</a:t>
            </a:r>
          </a:p>
        </p:txBody>
      </p:sp>
    </p:spTree>
    <p:extLst>
      <p:ext uri="{BB962C8B-B14F-4D97-AF65-F5344CB8AC3E}">
        <p14:creationId xmlns:p14="http://schemas.microsoft.com/office/powerpoint/2010/main" val="2259518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Beiträge Amtsgericht Neubrandenburg, Matthias Brandt, Direktor des Amtsgerichts</a:t>
            </a:r>
            <a:endParaRPr lang="de-DE" dirty="0"/>
          </a:p>
        </p:txBody>
      </p:sp>
      <p:sp>
        <p:nvSpPr>
          <p:cNvPr id="9" name="Foliennummernplatzhalter 8"/>
          <p:cNvSpPr>
            <a:spLocks noGrp="1"/>
          </p:cNvSpPr>
          <p:nvPr>
            <p:ph type="sldNum" sz="quarter" idx="12"/>
          </p:nvPr>
        </p:nvSpPr>
        <p:spPr/>
        <p:txBody>
          <a:bodyPr/>
          <a:lstStyle/>
          <a:p>
            <a:fld id="{F82CC617-EC87-4E06-B92D-8D8AF591DFB6}" type="slidenum">
              <a:rPr lang="de-DE" smtClean="0"/>
              <a:t>64</a:t>
            </a:fld>
            <a:endParaRPr lang="de-DE"/>
          </a:p>
        </p:txBody>
      </p:sp>
      <p:sp>
        <p:nvSpPr>
          <p:cNvPr id="12" name="Inhaltsplatzhalter 2"/>
          <p:cNvSpPr>
            <a:spLocks noGrp="1"/>
          </p:cNvSpPr>
          <p:nvPr>
            <p:ph idx="1"/>
          </p:nvPr>
        </p:nvSpPr>
        <p:spPr>
          <a:xfrm>
            <a:off x="2337188" y="1090836"/>
            <a:ext cx="9415732" cy="2788438"/>
          </a:xfrm>
        </p:spPr>
        <p:txBody>
          <a:bodyPr>
            <a:noAutofit/>
          </a:bodyPr>
          <a:lstStyle/>
          <a:p>
            <a:pPr>
              <a:buAutoNum type="arabicParenBoth"/>
            </a:pPr>
            <a:r>
              <a:rPr lang="de-DE" sz="1600" dirty="0" smtClean="0">
                <a:effectLst>
                  <a:outerShdw blurRad="38100" dist="38100" dir="2700000" algn="tl">
                    <a:srgbClr val="000000">
                      <a:alpha val="43137"/>
                    </a:srgbClr>
                  </a:outerShdw>
                </a:effectLst>
              </a:rPr>
              <a:t>Die </a:t>
            </a:r>
            <a:r>
              <a:rPr lang="de-DE" sz="1600" dirty="0">
                <a:effectLst>
                  <a:outerShdw blurRad="38100" dist="38100" dir="2700000" algn="tl">
                    <a:srgbClr val="000000">
                      <a:alpha val="43137"/>
                    </a:srgbClr>
                  </a:outerShdw>
                </a:effectLst>
              </a:rPr>
              <a:t>Zwangsvollstreckung findet ferner statt: </a:t>
            </a:r>
            <a:endParaRPr lang="de-DE" sz="1600" dirty="0" smtClean="0">
              <a:effectLst>
                <a:outerShdw blurRad="38100" dist="38100" dir="2700000" algn="tl">
                  <a:srgbClr val="000000">
                    <a:alpha val="43137"/>
                  </a:srgbClr>
                </a:outerShdw>
              </a:effectLst>
            </a:endParaRPr>
          </a:p>
          <a:p>
            <a:pPr marL="0" indent="0">
              <a:buNone/>
            </a:pPr>
            <a:r>
              <a:rPr lang="de-DE" sz="1600" dirty="0" smtClean="0">
                <a:effectLst>
                  <a:outerShdw blurRad="38100" dist="38100" dir="2700000" algn="tl">
                    <a:srgbClr val="000000">
                      <a:alpha val="43137"/>
                    </a:srgbClr>
                  </a:outerShdw>
                </a:effectLst>
              </a:rPr>
              <a:t>1</a:t>
            </a:r>
            <a:r>
              <a:rPr lang="de-DE" sz="1600" dirty="0">
                <a:effectLst>
                  <a:outerShdw blurRad="38100" dist="38100" dir="2700000" algn="tl">
                    <a:srgbClr val="000000">
                      <a:alpha val="43137"/>
                    </a:srgbClr>
                  </a:outerShdw>
                </a:effectLst>
              </a:rPr>
              <a:t>.</a:t>
            </a:r>
          </a:p>
          <a:p>
            <a:pPr marL="0" indent="0">
              <a:buNone/>
            </a:pPr>
            <a:r>
              <a:rPr lang="de-DE" sz="1600" dirty="0">
                <a:effectLst>
                  <a:outerShdw blurRad="38100" dist="38100" dir="2700000" algn="tl">
                    <a:srgbClr val="000000">
                      <a:alpha val="43137"/>
                    </a:srgbClr>
                  </a:outerShdw>
                </a:effectLst>
              </a:rPr>
              <a:t>aus </a:t>
            </a:r>
            <a:r>
              <a:rPr lang="de-DE" sz="1600" u="sng" dirty="0">
                <a:effectLst>
                  <a:outerShdw blurRad="38100" dist="38100" dir="2700000" algn="tl">
                    <a:srgbClr val="000000">
                      <a:alpha val="43137"/>
                    </a:srgbClr>
                  </a:outerShdw>
                </a:effectLst>
              </a:rPr>
              <a:t>Vergleiche</a:t>
            </a:r>
            <a:r>
              <a:rPr lang="de-DE" sz="1600" dirty="0">
                <a:effectLst>
                  <a:outerShdw blurRad="38100" dist="38100" dir="2700000" algn="tl">
                    <a:srgbClr val="000000">
                      <a:alpha val="43137"/>
                    </a:srgbClr>
                  </a:outerShdw>
                </a:effectLst>
              </a:rPr>
              <a:t>n, die zwischen den Parteien oder zwischen einer Partei und einem Dritten zur Beilegung des Rechtsstreits seinem ganzen Umfang nach oder in Betreff eines Teiles des Streitgegenstandes vor einem deutschen Gericht oder </a:t>
            </a:r>
            <a:r>
              <a:rPr lang="de-DE" sz="1600" u="sng" dirty="0">
                <a:effectLst>
                  <a:outerShdw blurRad="38100" dist="38100" dir="2700000" algn="tl">
                    <a:srgbClr val="000000">
                      <a:alpha val="43137"/>
                    </a:srgbClr>
                  </a:outerShdw>
                </a:effectLst>
              </a:rPr>
              <a:t>vor einer durch die Landesjustizverwaltung eingerichteten oder anerkannten Gütestelle</a:t>
            </a:r>
            <a:r>
              <a:rPr lang="de-DE" sz="1600" dirty="0">
                <a:effectLst>
                  <a:outerShdw blurRad="38100" dist="38100" dir="2700000" algn="tl">
                    <a:srgbClr val="000000">
                      <a:alpha val="43137"/>
                    </a:srgbClr>
                  </a:outerShdw>
                </a:effectLst>
              </a:rPr>
              <a:t> abgeschlossen sind, sowie aus Vergleichen, die gemäß § 118 Abs. 1 Satz 3 oder § 492 Abs. 3 zu richterlichem Protokoll </a:t>
            </a:r>
            <a:r>
              <a:rPr lang="de-DE" sz="1600" dirty="0" smtClean="0">
                <a:effectLst>
                  <a:outerShdw blurRad="38100" dist="38100" dir="2700000" algn="tl">
                    <a:srgbClr val="000000">
                      <a:alpha val="43137"/>
                    </a:srgbClr>
                  </a:outerShdw>
                </a:effectLst>
              </a:rPr>
              <a:t>genommen </a:t>
            </a:r>
            <a:r>
              <a:rPr lang="de-DE" sz="1600" dirty="0">
                <a:effectLst>
                  <a:outerShdw blurRad="38100" dist="38100" dir="2700000" algn="tl">
                    <a:srgbClr val="000000">
                      <a:alpha val="43137"/>
                    </a:srgbClr>
                  </a:outerShdw>
                </a:effectLst>
              </a:rPr>
              <a:t>sind</a:t>
            </a:r>
            <a:r>
              <a:rPr lang="de-DE" sz="1600" dirty="0" smtClean="0">
                <a:effectLst>
                  <a:outerShdw blurRad="38100" dist="38100" dir="2700000" algn="tl">
                    <a:srgbClr val="000000">
                      <a:alpha val="43137"/>
                    </a:srgbClr>
                  </a:outerShdw>
                </a:effectLst>
              </a:rPr>
              <a:t>;</a:t>
            </a:r>
          </a:p>
          <a:p>
            <a:pPr marL="0" indent="0">
              <a:buNone/>
            </a:pPr>
            <a:r>
              <a:rPr lang="de-DE" sz="1600" dirty="0" smtClean="0">
                <a:effectLst>
                  <a:outerShdw blurRad="38100" dist="38100" dir="2700000" algn="tl">
                    <a:srgbClr val="000000">
                      <a:alpha val="43137"/>
                    </a:srgbClr>
                  </a:outerShdw>
                </a:effectLst>
              </a:rPr>
              <a:t>…</a:t>
            </a:r>
            <a:endParaRPr lang="de-DE" sz="1600" dirty="0">
              <a:effectLst>
                <a:outerShdw blurRad="38100" dist="38100" dir="2700000" algn="tl">
                  <a:srgbClr val="000000">
                    <a:alpha val="43137"/>
                  </a:srgbClr>
                </a:outerShdw>
              </a:effectLst>
            </a:endParaRPr>
          </a:p>
        </p:txBody>
      </p:sp>
      <p:sp>
        <p:nvSpPr>
          <p:cNvPr id="19" name="Titel 1"/>
          <p:cNvSpPr>
            <a:spLocks noGrp="1"/>
          </p:cNvSpPr>
          <p:nvPr>
            <p:ph type="title"/>
          </p:nvPr>
        </p:nvSpPr>
        <p:spPr>
          <a:xfrm>
            <a:off x="2589212" y="329899"/>
            <a:ext cx="8911687" cy="1280890"/>
          </a:xfrm>
        </p:spPr>
        <p:txBody>
          <a:bodyPr>
            <a:normAutofit/>
          </a:bodyPr>
          <a:lstStyle/>
          <a:p>
            <a:r>
              <a:rPr lang="de-DE" sz="2000" b="1" dirty="0" smtClean="0"/>
              <a:t>Weitere Vollstreckungstitel (§ 794 ZPO)</a:t>
            </a:r>
            <a:endParaRPr lang="de-DE" sz="2000" b="1" dirty="0"/>
          </a:p>
        </p:txBody>
      </p:sp>
      <p:sp>
        <p:nvSpPr>
          <p:cNvPr id="6" name="Titel 1"/>
          <p:cNvSpPr txBox="1">
            <a:spLocks/>
          </p:cNvSpPr>
          <p:nvPr/>
        </p:nvSpPr>
        <p:spPr>
          <a:xfrm>
            <a:off x="2589210" y="3985413"/>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000" b="1" dirty="0" smtClean="0"/>
              <a:t>Anwendung der allgemeinen Vorschriften auf die weiteren Vollstreckungstitel (§ 795 ZPO)</a:t>
            </a:r>
            <a:endParaRPr lang="de-DE" sz="2000" b="1" dirty="0"/>
          </a:p>
        </p:txBody>
      </p:sp>
      <p:sp>
        <p:nvSpPr>
          <p:cNvPr id="7" name="Inhaltsplatzhalter 2"/>
          <p:cNvSpPr txBox="1">
            <a:spLocks/>
          </p:cNvSpPr>
          <p:nvPr/>
        </p:nvSpPr>
        <p:spPr>
          <a:xfrm>
            <a:off x="2337187" y="4890591"/>
            <a:ext cx="9415732" cy="112849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3" charset="2"/>
              <a:buAutoNum type="arabicParenBoth"/>
            </a:pPr>
            <a:r>
              <a:rPr lang="de-DE" sz="1600" dirty="0">
                <a:effectLst>
                  <a:outerShdw blurRad="38100" dist="38100" dir="2700000" algn="tl">
                    <a:srgbClr val="000000">
                      <a:alpha val="43137"/>
                    </a:srgbClr>
                  </a:outerShdw>
                </a:effectLst>
              </a:rPr>
              <a:t>1Auf die Zwangsvollstreckung aus den in § 794 erwähnten Schuldtiteln sind die Vorschriften der §§ 724 bis 793 entsprechend anzuwenden, </a:t>
            </a:r>
            <a:endParaRPr lang="de-DE" sz="1600" dirty="0" smtClean="0">
              <a:effectLst>
                <a:outerShdw blurRad="38100" dist="38100" dir="2700000" algn="tl">
                  <a:srgbClr val="000000">
                    <a:alpha val="43137"/>
                  </a:srgbClr>
                </a:outerShdw>
              </a:effectLst>
            </a:endParaRPr>
          </a:p>
          <a:p>
            <a:pPr marL="0" indent="0">
              <a:buNone/>
            </a:pPr>
            <a:r>
              <a:rPr lang="de-DE" sz="1600" dirty="0">
                <a:effectLst>
                  <a:outerShdw blurRad="38100" dist="38100" dir="2700000" algn="tl">
                    <a:srgbClr val="000000">
                      <a:alpha val="43137"/>
                    </a:srgbClr>
                  </a:outerShdw>
                </a:effectLst>
              </a:rPr>
              <a:t> </a:t>
            </a:r>
            <a:r>
              <a:rPr lang="de-DE" sz="1600" dirty="0" smtClean="0">
                <a:effectLst>
                  <a:outerShdw blurRad="38100" dist="38100" dir="2700000" algn="tl">
                    <a:srgbClr val="000000">
                      <a:alpha val="43137"/>
                    </a:srgbClr>
                  </a:outerShdw>
                </a:effectLst>
              </a:rPr>
              <a:t>…</a:t>
            </a:r>
            <a:endParaRPr lang="de-DE"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78309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Beiträge Amtsgericht Neubrandenburg, Matthias Brandt, Direktor des Amtsgerichts</a:t>
            </a:r>
            <a:endParaRPr lang="de-DE" dirty="0"/>
          </a:p>
        </p:txBody>
      </p:sp>
      <p:sp>
        <p:nvSpPr>
          <p:cNvPr id="9" name="Foliennummernplatzhalter 8"/>
          <p:cNvSpPr>
            <a:spLocks noGrp="1"/>
          </p:cNvSpPr>
          <p:nvPr>
            <p:ph type="sldNum" sz="quarter" idx="12"/>
          </p:nvPr>
        </p:nvSpPr>
        <p:spPr/>
        <p:txBody>
          <a:bodyPr/>
          <a:lstStyle/>
          <a:p>
            <a:fld id="{F82CC617-EC87-4E06-B92D-8D8AF591DFB6}" type="slidenum">
              <a:rPr lang="de-DE" smtClean="0"/>
              <a:t>65</a:t>
            </a:fld>
            <a:endParaRPr lang="de-DE"/>
          </a:p>
        </p:txBody>
      </p:sp>
      <p:sp>
        <p:nvSpPr>
          <p:cNvPr id="12" name="Inhaltsplatzhalter 2"/>
          <p:cNvSpPr>
            <a:spLocks noGrp="1"/>
          </p:cNvSpPr>
          <p:nvPr>
            <p:ph idx="1"/>
          </p:nvPr>
        </p:nvSpPr>
        <p:spPr>
          <a:xfrm>
            <a:off x="2229745" y="1152907"/>
            <a:ext cx="9415732" cy="3998467"/>
          </a:xfrm>
        </p:spPr>
        <p:txBody>
          <a:bodyPr>
            <a:noAutofit/>
          </a:bodyPr>
          <a:lstStyle/>
          <a:p>
            <a:pPr>
              <a:buAutoNum type="arabicParenBoth"/>
            </a:pPr>
            <a:r>
              <a:rPr lang="de-DE" sz="1600" dirty="0">
                <a:effectLst>
                  <a:outerShdw blurRad="38100" dist="38100" dir="2700000" algn="tl">
                    <a:srgbClr val="000000">
                      <a:alpha val="43137"/>
                    </a:srgbClr>
                  </a:outerShdw>
                </a:effectLst>
              </a:rPr>
              <a:t>(1) Bei Vergleichen, die vor Gütestellen der im § 794 Abs. 1 Nr. 1 bezeichneten Art geschlossen sind, wird die </a:t>
            </a:r>
            <a:r>
              <a:rPr lang="de-DE" sz="1600" u="sng" dirty="0">
                <a:effectLst>
                  <a:outerShdw blurRad="38100" dist="38100" dir="2700000" algn="tl">
                    <a:srgbClr val="000000">
                      <a:alpha val="43137"/>
                    </a:srgbClr>
                  </a:outerShdw>
                </a:effectLst>
              </a:rPr>
              <a:t>Vollstreckungsklausel von dem Urkundsbeamten der Geschäftsstelle desjenigen Amtsgerichts erteilt, in dessen Bezirk die Gütestelle ihren Sitz hat</a:t>
            </a:r>
            <a:r>
              <a:rPr lang="de-DE" sz="1600" dirty="0">
                <a:effectLst>
                  <a:outerShdw blurRad="38100" dist="38100" dir="2700000" algn="tl">
                    <a:srgbClr val="000000">
                      <a:alpha val="43137"/>
                    </a:srgbClr>
                  </a:outerShdw>
                </a:effectLst>
              </a:rPr>
              <a:t>.</a:t>
            </a:r>
          </a:p>
          <a:p>
            <a:pPr>
              <a:buAutoNum type="arabicParenBoth"/>
            </a:pPr>
            <a:endParaRPr lang="de-DE" sz="1600" dirty="0">
              <a:effectLst>
                <a:outerShdw blurRad="38100" dist="38100" dir="2700000" algn="tl">
                  <a:srgbClr val="000000">
                    <a:alpha val="43137"/>
                  </a:srgbClr>
                </a:outerShdw>
              </a:effectLst>
            </a:endParaRPr>
          </a:p>
          <a:p>
            <a:pPr>
              <a:buAutoNum type="arabicParenBoth"/>
            </a:pPr>
            <a:r>
              <a:rPr lang="de-DE" sz="1600" dirty="0">
                <a:effectLst>
                  <a:outerShdw blurRad="38100" dist="38100" dir="2700000" algn="tl">
                    <a:srgbClr val="000000">
                      <a:alpha val="43137"/>
                    </a:srgbClr>
                  </a:outerShdw>
                </a:effectLst>
              </a:rPr>
              <a:t>(2) Über Einwendungen, welche die Zulässigkeit der Vollstreckungsklausel betreffen, entscheidet das im Absatz 1 bezeichnete Gericht.</a:t>
            </a:r>
          </a:p>
          <a:p>
            <a:pPr>
              <a:buAutoNum type="arabicParenBoth"/>
            </a:pPr>
            <a:endParaRPr lang="de-DE" sz="1600" dirty="0">
              <a:effectLst>
                <a:outerShdw blurRad="38100" dist="38100" dir="2700000" algn="tl">
                  <a:srgbClr val="000000">
                    <a:alpha val="43137"/>
                  </a:srgbClr>
                </a:outerShdw>
              </a:effectLst>
            </a:endParaRPr>
          </a:p>
          <a:p>
            <a:pPr>
              <a:buAutoNum type="arabicParenBoth"/>
            </a:pPr>
            <a:r>
              <a:rPr lang="de-DE" sz="1600" dirty="0">
                <a:effectLst>
                  <a:outerShdw blurRad="38100" dist="38100" dir="2700000" algn="tl">
                    <a:srgbClr val="000000">
                      <a:alpha val="43137"/>
                    </a:srgbClr>
                  </a:outerShdw>
                </a:effectLst>
              </a:rPr>
              <a:t>(3) § 797 Abs. 5 gilt entsprechend</a:t>
            </a:r>
            <a:r>
              <a:rPr lang="de-DE" sz="1600" dirty="0" smtClean="0">
                <a:effectLst>
                  <a:outerShdw blurRad="38100" dist="38100" dir="2700000" algn="tl">
                    <a:srgbClr val="000000">
                      <a:alpha val="43137"/>
                    </a:srgbClr>
                  </a:outerShdw>
                </a:effectLst>
              </a:rPr>
              <a:t>.*</a:t>
            </a:r>
            <a:endParaRPr lang="de-DE" sz="1600" dirty="0">
              <a:effectLst>
                <a:outerShdw blurRad="38100" dist="38100" dir="2700000" algn="tl">
                  <a:srgbClr val="000000">
                    <a:alpha val="43137"/>
                  </a:srgbClr>
                </a:outerShdw>
              </a:effectLst>
            </a:endParaRPr>
          </a:p>
          <a:p>
            <a:pPr marL="0" indent="0">
              <a:buNone/>
            </a:pPr>
            <a:r>
              <a:rPr lang="de-DE" sz="1600" dirty="0" smtClean="0">
                <a:effectLst>
                  <a:outerShdw blurRad="38100" dist="38100" dir="2700000" algn="tl">
                    <a:srgbClr val="000000">
                      <a:alpha val="43137"/>
                    </a:srgbClr>
                  </a:outerShdw>
                </a:effectLst>
              </a:rPr>
              <a:t>…</a:t>
            </a:r>
          </a:p>
          <a:p>
            <a:pPr marL="0" indent="0">
              <a:buNone/>
            </a:pPr>
            <a:r>
              <a:rPr lang="de-DE" sz="1600" dirty="0" smtClean="0">
                <a:effectLst>
                  <a:outerShdw blurRad="38100" dist="38100" dir="2700000" algn="tl">
                    <a:srgbClr val="000000">
                      <a:alpha val="43137"/>
                    </a:srgbClr>
                  </a:outerShdw>
                </a:effectLst>
              </a:rPr>
              <a:t>*(</a:t>
            </a:r>
            <a:r>
              <a:rPr lang="de-DE" sz="1600" dirty="0">
                <a:effectLst>
                  <a:outerShdw blurRad="38100" dist="38100" dir="2700000" algn="tl">
                    <a:srgbClr val="000000">
                      <a:alpha val="43137"/>
                    </a:srgbClr>
                  </a:outerShdw>
                </a:effectLst>
              </a:rPr>
              <a:t>Für Klagen auf Erteilung der Vollstreckungsklausel sowie für Klagen, durch welche die den Anspruch selbst betreffenden Einwendungen geltend gemacht werden oder der bei der Erteilung der Vollstreckungsklausel als bewiesen angenommene Eintritt der Voraussetzung für die Erteilung der Vollstreckungsklausel bestritten wird, ist das Gericht, bei dem der Schuldner im Inland seinen allgemeinen Gerichtsstand hat, und sonst das Gericht zuständig, bei dem nach § 23 gegen den Schuldner Klage erhoben werden kann</a:t>
            </a:r>
            <a:r>
              <a:rPr lang="de-DE" sz="1600" dirty="0" smtClean="0">
                <a:effectLst>
                  <a:outerShdw blurRad="38100" dist="38100" dir="2700000" algn="tl">
                    <a:srgbClr val="000000">
                      <a:alpha val="43137"/>
                    </a:srgbClr>
                  </a:outerShdw>
                </a:effectLst>
              </a:rPr>
              <a:t>.)</a:t>
            </a:r>
            <a:endParaRPr lang="de-DE" sz="1600" dirty="0">
              <a:effectLst>
                <a:outerShdw blurRad="38100" dist="38100" dir="2700000" algn="tl">
                  <a:srgbClr val="000000">
                    <a:alpha val="43137"/>
                  </a:srgbClr>
                </a:outerShdw>
              </a:effectLst>
            </a:endParaRPr>
          </a:p>
        </p:txBody>
      </p:sp>
      <p:sp>
        <p:nvSpPr>
          <p:cNvPr id="19" name="Titel 1"/>
          <p:cNvSpPr>
            <a:spLocks noGrp="1"/>
          </p:cNvSpPr>
          <p:nvPr>
            <p:ph type="title"/>
          </p:nvPr>
        </p:nvSpPr>
        <p:spPr>
          <a:xfrm>
            <a:off x="2589212" y="329899"/>
            <a:ext cx="8911687" cy="1280890"/>
          </a:xfrm>
        </p:spPr>
        <p:txBody>
          <a:bodyPr>
            <a:normAutofit/>
          </a:bodyPr>
          <a:lstStyle/>
          <a:p>
            <a:r>
              <a:rPr lang="de-DE" sz="2000" b="1" dirty="0" smtClean="0"/>
              <a:t>Verfahren bei Gütestellenvergleichen (§ 797a ZPO)</a:t>
            </a:r>
            <a:endParaRPr lang="de-DE" sz="2000" b="1" dirty="0"/>
          </a:p>
        </p:txBody>
      </p:sp>
    </p:spTree>
    <p:extLst>
      <p:ext uri="{BB962C8B-B14F-4D97-AF65-F5344CB8AC3E}">
        <p14:creationId xmlns:p14="http://schemas.microsoft.com/office/powerpoint/2010/main" val="15461641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Beiträge Amtsgericht Neubrandenburg, Matthias Brandt, Direktor des Amtsgerichts</a:t>
            </a:r>
            <a:endParaRPr lang="de-DE" dirty="0"/>
          </a:p>
        </p:txBody>
      </p:sp>
      <p:sp>
        <p:nvSpPr>
          <p:cNvPr id="9" name="Foliennummernplatzhalter 8"/>
          <p:cNvSpPr>
            <a:spLocks noGrp="1"/>
          </p:cNvSpPr>
          <p:nvPr>
            <p:ph type="sldNum" sz="quarter" idx="12"/>
          </p:nvPr>
        </p:nvSpPr>
        <p:spPr/>
        <p:txBody>
          <a:bodyPr/>
          <a:lstStyle/>
          <a:p>
            <a:fld id="{F82CC617-EC87-4E06-B92D-8D8AF591DFB6}" type="slidenum">
              <a:rPr lang="de-DE" smtClean="0"/>
              <a:t>66</a:t>
            </a:fld>
            <a:endParaRPr lang="de-DE"/>
          </a:p>
        </p:txBody>
      </p:sp>
      <p:sp>
        <p:nvSpPr>
          <p:cNvPr id="12" name="Inhaltsplatzhalter 2"/>
          <p:cNvSpPr>
            <a:spLocks noGrp="1"/>
          </p:cNvSpPr>
          <p:nvPr>
            <p:ph idx="1"/>
          </p:nvPr>
        </p:nvSpPr>
        <p:spPr>
          <a:xfrm>
            <a:off x="2262018" y="1293969"/>
            <a:ext cx="9415732" cy="3998467"/>
          </a:xfrm>
        </p:spPr>
        <p:txBody>
          <a:bodyPr>
            <a:noAutofit/>
          </a:bodyPr>
          <a:lstStyle/>
          <a:p>
            <a:pPr>
              <a:buAutoNum type="arabicParenBoth"/>
            </a:pPr>
            <a:r>
              <a:rPr lang="de-DE" sz="1600" dirty="0">
                <a:effectLst>
                  <a:outerShdw blurRad="38100" dist="38100" dir="2700000" algn="tl">
                    <a:srgbClr val="000000">
                      <a:alpha val="43137"/>
                    </a:srgbClr>
                  </a:outerShdw>
                </a:effectLst>
              </a:rPr>
              <a:t>(1) Die Zwangsvollstreckung wird auf Grund einer </a:t>
            </a:r>
            <a:r>
              <a:rPr lang="de-DE" sz="1600" u="sng" dirty="0">
                <a:effectLst>
                  <a:outerShdw blurRad="38100" dist="38100" dir="2700000" algn="tl">
                    <a:srgbClr val="000000">
                      <a:alpha val="43137"/>
                    </a:srgbClr>
                  </a:outerShdw>
                </a:effectLst>
              </a:rPr>
              <a:t>mit</a:t>
            </a:r>
            <a:r>
              <a:rPr lang="de-DE" sz="1600" dirty="0">
                <a:effectLst>
                  <a:outerShdw blurRad="38100" dist="38100" dir="2700000" algn="tl">
                    <a:srgbClr val="000000">
                      <a:alpha val="43137"/>
                    </a:srgbClr>
                  </a:outerShdw>
                </a:effectLst>
              </a:rPr>
              <a:t> der </a:t>
            </a:r>
            <a:r>
              <a:rPr lang="de-DE" sz="1600" u="sng" dirty="0">
                <a:effectLst>
                  <a:outerShdw blurRad="38100" dist="38100" dir="2700000" algn="tl">
                    <a:srgbClr val="000000">
                      <a:alpha val="43137"/>
                    </a:srgbClr>
                  </a:outerShdw>
                </a:effectLst>
              </a:rPr>
              <a:t>Vollstreckungsklausel versehene</a:t>
            </a:r>
            <a:r>
              <a:rPr lang="de-DE" sz="1600" dirty="0">
                <a:effectLst>
                  <a:outerShdw blurRad="38100" dist="38100" dir="2700000" algn="tl">
                    <a:srgbClr val="000000">
                      <a:alpha val="43137"/>
                    </a:srgbClr>
                  </a:outerShdw>
                </a:effectLst>
              </a:rPr>
              <a:t>n </a:t>
            </a:r>
            <a:r>
              <a:rPr lang="de-DE" sz="1600" u="sng" dirty="0">
                <a:effectLst>
                  <a:outerShdw blurRad="38100" dist="38100" dir="2700000" algn="tl">
                    <a:srgbClr val="000000">
                      <a:alpha val="43137"/>
                    </a:srgbClr>
                  </a:outerShdw>
                </a:effectLst>
              </a:rPr>
              <a:t>Ausfertigung des Urteils </a:t>
            </a:r>
            <a:r>
              <a:rPr lang="de-DE" sz="1600" dirty="0">
                <a:effectLst>
                  <a:outerShdw blurRad="38100" dist="38100" dir="2700000" algn="tl">
                    <a:srgbClr val="000000">
                      <a:alpha val="43137"/>
                    </a:srgbClr>
                  </a:outerShdw>
                </a:effectLst>
              </a:rPr>
              <a:t>(vollstreckbare Ausfertigung) durchgeführt.</a:t>
            </a:r>
          </a:p>
          <a:p>
            <a:pPr>
              <a:buAutoNum type="arabicParenBoth"/>
            </a:pPr>
            <a:endParaRPr lang="de-DE" sz="1600" dirty="0">
              <a:effectLst>
                <a:outerShdw blurRad="38100" dist="38100" dir="2700000" algn="tl">
                  <a:srgbClr val="000000">
                    <a:alpha val="43137"/>
                  </a:srgbClr>
                </a:outerShdw>
              </a:effectLst>
            </a:endParaRPr>
          </a:p>
          <a:p>
            <a:pPr>
              <a:buAutoNum type="arabicParenBoth"/>
            </a:pPr>
            <a:r>
              <a:rPr lang="de-DE" sz="1600" dirty="0">
                <a:effectLst>
                  <a:outerShdw blurRad="38100" dist="38100" dir="2700000" algn="tl">
                    <a:srgbClr val="000000">
                      <a:alpha val="43137"/>
                    </a:srgbClr>
                  </a:outerShdw>
                </a:effectLst>
              </a:rPr>
              <a:t>(2) Die vollstreckbare Ausfertigung </a:t>
            </a:r>
            <a:r>
              <a:rPr lang="de-DE" sz="1600" u="sng" dirty="0">
                <a:effectLst>
                  <a:outerShdw blurRad="38100" dist="38100" dir="2700000" algn="tl">
                    <a:srgbClr val="000000">
                      <a:alpha val="43137"/>
                    </a:srgbClr>
                  </a:outerShdw>
                </a:effectLst>
              </a:rPr>
              <a:t>wird von dem Urkundsbeamten der Geschäftsstelle des Gerichts des ersten Rechtszuges</a:t>
            </a:r>
            <a:r>
              <a:rPr lang="de-DE" sz="1600" dirty="0">
                <a:effectLst>
                  <a:outerShdw blurRad="38100" dist="38100" dir="2700000" algn="tl">
                    <a:srgbClr val="000000">
                      <a:alpha val="43137"/>
                    </a:srgbClr>
                  </a:outerShdw>
                </a:effectLst>
              </a:rPr>
              <a:t> und, wenn der Rechtsstreit bei einem höheren Gericht anhängig ist, von dem Urkundsbeamten der Geschäftsstelle dieses Gerichts </a:t>
            </a:r>
            <a:r>
              <a:rPr lang="de-DE" sz="1600" u="sng" dirty="0">
                <a:effectLst>
                  <a:outerShdw blurRad="38100" dist="38100" dir="2700000" algn="tl">
                    <a:srgbClr val="000000">
                      <a:alpha val="43137"/>
                    </a:srgbClr>
                  </a:outerShdw>
                </a:effectLst>
              </a:rPr>
              <a:t>erteilt</a:t>
            </a:r>
            <a:r>
              <a:rPr lang="de-DE" sz="1600" dirty="0">
                <a:effectLst>
                  <a:outerShdw blurRad="38100" dist="38100" dir="2700000" algn="tl">
                    <a:srgbClr val="000000">
                      <a:alpha val="43137"/>
                    </a:srgbClr>
                  </a:outerShdw>
                </a:effectLst>
              </a:rPr>
              <a:t>.</a:t>
            </a:r>
          </a:p>
        </p:txBody>
      </p:sp>
      <p:sp>
        <p:nvSpPr>
          <p:cNvPr id="19" name="Titel 1"/>
          <p:cNvSpPr>
            <a:spLocks noGrp="1"/>
          </p:cNvSpPr>
          <p:nvPr>
            <p:ph type="title"/>
          </p:nvPr>
        </p:nvSpPr>
        <p:spPr>
          <a:xfrm>
            <a:off x="2589212" y="329899"/>
            <a:ext cx="8911687" cy="1280890"/>
          </a:xfrm>
        </p:spPr>
        <p:txBody>
          <a:bodyPr>
            <a:normAutofit/>
          </a:bodyPr>
          <a:lstStyle/>
          <a:p>
            <a:r>
              <a:rPr lang="de-DE" sz="2000" b="1" dirty="0" smtClean="0"/>
              <a:t>Vollstreckbare Ausfertigung (§ 724 ZPO)</a:t>
            </a:r>
            <a:endParaRPr lang="de-DE" sz="2000" b="1" dirty="0"/>
          </a:p>
        </p:txBody>
      </p:sp>
    </p:spTree>
    <p:extLst>
      <p:ext uri="{BB962C8B-B14F-4D97-AF65-F5344CB8AC3E}">
        <p14:creationId xmlns:p14="http://schemas.microsoft.com/office/powerpoint/2010/main" val="31819016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Beiträge Amtsgericht Neubrandenburg, Matthias Brandt, Direktor des Amtsgerichts</a:t>
            </a:r>
            <a:endParaRPr lang="de-DE" dirty="0"/>
          </a:p>
        </p:txBody>
      </p:sp>
      <p:sp>
        <p:nvSpPr>
          <p:cNvPr id="9" name="Foliennummernplatzhalter 8"/>
          <p:cNvSpPr>
            <a:spLocks noGrp="1"/>
          </p:cNvSpPr>
          <p:nvPr>
            <p:ph type="sldNum" sz="quarter" idx="12"/>
          </p:nvPr>
        </p:nvSpPr>
        <p:spPr/>
        <p:txBody>
          <a:bodyPr/>
          <a:lstStyle/>
          <a:p>
            <a:fld id="{F82CC617-EC87-4E06-B92D-8D8AF591DFB6}" type="slidenum">
              <a:rPr lang="de-DE" smtClean="0"/>
              <a:t>67</a:t>
            </a:fld>
            <a:endParaRPr lang="de-DE"/>
          </a:p>
        </p:txBody>
      </p:sp>
      <p:sp>
        <p:nvSpPr>
          <p:cNvPr id="12" name="Inhaltsplatzhalter 2"/>
          <p:cNvSpPr>
            <a:spLocks noGrp="1"/>
          </p:cNvSpPr>
          <p:nvPr>
            <p:ph idx="1"/>
          </p:nvPr>
        </p:nvSpPr>
        <p:spPr>
          <a:xfrm>
            <a:off x="2262018" y="1293969"/>
            <a:ext cx="9415732" cy="3998467"/>
          </a:xfrm>
        </p:spPr>
        <p:txBody>
          <a:bodyPr>
            <a:noAutofit/>
          </a:bodyPr>
          <a:lstStyle/>
          <a:p>
            <a:pPr>
              <a:buAutoNum type="arabicParenBoth"/>
            </a:pPr>
            <a:r>
              <a:rPr lang="de-DE" sz="1600" dirty="0">
                <a:effectLst>
                  <a:outerShdw blurRad="38100" dist="38100" dir="2700000" algn="tl">
                    <a:srgbClr val="000000">
                      <a:alpha val="43137"/>
                    </a:srgbClr>
                  </a:outerShdw>
                </a:effectLst>
              </a:rPr>
              <a:t>Die Vollstreckungsklausel: </a:t>
            </a:r>
          </a:p>
          <a:p>
            <a:pPr marL="0" indent="0">
              <a:buNone/>
            </a:pPr>
            <a:r>
              <a:rPr lang="de-DE" sz="1600" dirty="0" smtClean="0">
                <a:effectLst>
                  <a:outerShdw blurRad="38100" dist="38100" dir="2700000" algn="tl">
                    <a:srgbClr val="000000">
                      <a:alpha val="43137"/>
                    </a:srgbClr>
                  </a:outerShdw>
                </a:effectLst>
              </a:rPr>
              <a:t>"</a:t>
            </a:r>
            <a:r>
              <a:rPr lang="de-DE" sz="1600" dirty="0">
                <a:effectLst>
                  <a:outerShdw blurRad="38100" dist="38100" dir="2700000" algn="tl">
                    <a:srgbClr val="000000">
                      <a:alpha val="43137"/>
                    </a:srgbClr>
                  </a:outerShdw>
                </a:effectLst>
              </a:rPr>
              <a:t>Vorstehende Ausfertigung wird dem usw. (Bezeichnung der Partei) zum Zwecke der Zwangsvollstreckung erteilt" </a:t>
            </a:r>
          </a:p>
          <a:p>
            <a:pPr marL="0" indent="0">
              <a:buNone/>
            </a:pPr>
            <a:r>
              <a:rPr lang="de-DE" sz="1600" dirty="0">
                <a:effectLst>
                  <a:outerShdw blurRad="38100" dist="38100" dir="2700000" algn="tl">
                    <a:srgbClr val="000000">
                      <a:alpha val="43137"/>
                    </a:srgbClr>
                  </a:outerShdw>
                </a:effectLst>
              </a:rPr>
              <a:t>ist der Ausfertigung des Urteils am Schluss beizufügen, von dem Urkundsbeamten der Geschäftsstelle zu unterschreiben und mit dem Gerichtssiegel zu versehen.</a:t>
            </a:r>
          </a:p>
        </p:txBody>
      </p:sp>
      <p:sp>
        <p:nvSpPr>
          <p:cNvPr id="19" name="Titel 1"/>
          <p:cNvSpPr>
            <a:spLocks noGrp="1"/>
          </p:cNvSpPr>
          <p:nvPr>
            <p:ph type="title"/>
          </p:nvPr>
        </p:nvSpPr>
        <p:spPr>
          <a:xfrm>
            <a:off x="2589212" y="329899"/>
            <a:ext cx="8911687" cy="1280890"/>
          </a:xfrm>
        </p:spPr>
        <p:txBody>
          <a:bodyPr>
            <a:normAutofit/>
          </a:bodyPr>
          <a:lstStyle/>
          <a:p>
            <a:r>
              <a:rPr lang="de-DE" sz="2000" b="1" dirty="0" smtClean="0"/>
              <a:t>Vollstreckungsklausel (§ 725 ZPO)</a:t>
            </a:r>
            <a:endParaRPr lang="de-DE" sz="2000" b="1" dirty="0"/>
          </a:p>
        </p:txBody>
      </p:sp>
    </p:spTree>
    <p:extLst>
      <p:ext uri="{BB962C8B-B14F-4D97-AF65-F5344CB8AC3E}">
        <p14:creationId xmlns:p14="http://schemas.microsoft.com/office/powerpoint/2010/main" val="14525513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Beiträge Amtsgericht Neubrandenburg, Matthias Brandt, Direktor des Amtsgerichts</a:t>
            </a:r>
            <a:endParaRPr lang="de-DE" dirty="0"/>
          </a:p>
        </p:txBody>
      </p:sp>
      <p:sp>
        <p:nvSpPr>
          <p:cNvPr id="9" name="Foliennummernplatzhalter 8"/>
          <p:cNvSpPr>
            <a:spLocks noGrp="1"/>
          </p:cNvSpPr>
          <p:nvPr>
            <p:ph type="sldNum" sz="quarter" idx="12"/>
          </p:nvPr>
        </p:nvSpPr>
        <p:spPr/>
        <p:txBody>
          <a:bodyPr/>
          <a:lstStyle/>
          <a:p>
            <a:fld id="{F82CC617-EC87-4E06-B92D-8D8AF591DFB6}" type="slidenum">
              <a:rPr lang="de-DE" smtClean="0"/>
              <a:t>68</a:t>
            </a:fld>
            <a:endParaRPr lang="de-DE"/>
          </a:p>
        </p:txBody>
      </p:sp>
      <p:sp>
        <p:nvSpPr>
          <p:cNvPr id="12" name="Inhaltsplatzhalter 2"/>
          <p:cNvSpPr>
            <a:spLocks noGrp="1"/>
          </p:cNvSpPr>
          <p:nvPr>
            <p:ph idx="1"/>
          </p:nvPr>
        </p:nvSpPr>
        <p:spPr>
          <a:xfrm>
            <a:off x="2262018" y="1293969"/>
            <a:ext cx="9415732" cy="3998467"/>
          </a:xfrm>
        </p:spPr>
        <p:txBody>
          <a:bodyPr>
            <a:noAutofit/>
          </a:bodyPr>
          <a:lstStyle/>
          <a:p>
            <a:pPr>
              <a:buAutoNum type="arabicParenBoth"/>
            </a:pPr>
            <a:r>
              <a:rPr lang="de-DE" sz="1600" dirty="0">
                <a:effectLst>
                  <a:outerShdw blurRad="38100" dist="38100" dir="2700000" algn="tl">
                    <a:srgbClr val="000000">
                      <a:alpha val="43137"/>
                    </a:srgbClr>
                  </a:outerShdw>
                </a:effectLst>
              </a:rPr>
              <a:t>(1) Von Urteilen, deren Vollstreckung nach ihrem Inhalt von dem durch den Gläubiger </a:t>
            </a:r>
            <a:r>
              <a:rPr lang="de-DE" sz="1600" u="sng" dirty="0">
                <a:effectLst>
                  <a:outerShdw blurRad="38100" dist="38100" dir="2700000" algn="tl">
                    <a:srgbClr val="000000">
                      <a:alpha val="43137"/>
                    </a:srgbClr>
                  </a:outerShdw>
                </a:effectLst>
              </a:rPr>
              <a:t>zu beweisenden Eintritt einer anderen Tatsache </a:t>
            </a:r>
            <a:r>
              <a:rPr lang="de-DE" sz="1600" dirty="0">
                <a:effectLst>
                  <a:outerShdw blurRad="38100" dist="38100" dir="2700000" algn="tl">
                    <a:srgbClr val="000000">
                      <a:alpha val="43137"/>
                    </a:srgbClr>
                  </a:outerShdw>
                </a:effectLst>
              </a:rPr>
              <a:t>als einer dem Gläubiger obliegenden Sicherheitsleistung abhängt, darf eine vollstreckbare Ausfertigung </a:t>
            </a:r>
            <a:r>
              <a:rPr lang="de-DE" sz="1600" u="sng" dirty="0">
                <a:effectLst>
                  <a:outerShdw blurRad="38100" dist="38100" dir="2700000" algn="tl">
                    <a:srgbClr val="000000">
                      <a:alpha val="43137"/>
                    </a:srgbClr>
                  </a:outerShdw>
                </a:effectLst>
              </a:rPr>
              <a:t>nur</a:t>
            </a:r>
            <a:r>
              <a:rPr lang="de-DE" sz="1600" dirty="0">
                <a:effectLst>
                  <a:outerShdw blurRad="38100" dist="38100" dir="2700000" algn="tl">
                    <a:srgbClr val="000000">
                      <a:alpha val="43137"/>
                    </a:srgbClr>
                  </a:outerShdw>
                </a:effectLst>
              </a:rPr>
              <a:t> erteilt werden, wenn der </a:t>
            </a:r>
            <a:r>
              <a:rPr lang="de-DE" sz="1600" u="sng" dirty="0">
                <a:effectLst>
                  <a:outerShdw blurRad="38100" dist="38100" dir="2700000" algn="tl">
                    <a:srgbClr val="000000">
                      <a:alpha val="43137"/>
                    </a:srgbClr>
                  </a:outerShdw>
                </a:effectLst>
              </a:rPr>
              <a:t>Beweis durch öffentliche oder öffentlich beglaubigte Urkunden </a:t>
            </a:r>
            <a:r>
              <a:rPr lang="de-DE" sz="1600" dirty="0">
                <a:effectLst>
                  <a:outerShdw blurRad="38100" dist="38100" dir="2700000" algn="tl">
                    <a:srgbClr val="000000">
                      <a:alpha val="43137"/>
                    </a:srgbClr>
                  </a:outerShdw>
                </a:effectLst>
              </a:rPr>
              <a:t>geführt wird.</a:t>
            </a:r>
          </a:p>
          <a:p>
            <a:pPr>
              <a:buAutoNum type="arabicParenBoth"/>
            </a:pPr>
            <a:endParaRPr lang="de-DE" sz="1600" dirty="0">
              <a:effectLst>
                <a:outerShdw blurRad="38100" dist="38100" dir="2700000" algn="tl">
                  <a:srgbClr val="000000">
                    <a:alpha val="43137"/>
                  </a:srgbClr>
                </a:outerShdw>
              </a:effectLst>
            </a:endParaRPr>
          </a:p>
          <a:p>
            <a:pPr>
              <a:buAutoNum type="arabicParenBoth"/>
            </a:pPr>
            <a:r>
              <a:rPr lang="de-DE" sz="1600" dirty="0">
                <a:effectLst>
                  <a:outerShdw blurRad="38100" dist="38100" dir="2700000" algn="tl">
                    <a:srgbClr val="000000">
                      <a:alpha val="43137"/>
                    </a:srgbClr>
                  </a:outerShdw>
                </a:effectLst>
              </a:rPr>
              <a:t>(2) Hängt die Vollstreckung von einer </a:t>
            </a:r>
            <a:r>
              <a:rPr lang="de-DE" sz="1600" u="sng" dirty="0">
                <a:effectLst>
                  <a:outerShdw blurRad="38100" dist="38100" dir="2700000" algn="tl">
                    <a:srgbClr val="000000">
                      <a:alpha val="43137"/>
                    </a:srgbClr>
                  </a:outerShdw>
                </a:effectLst>
              </a:rPr>
              <a:t>Zug um Zug zu bewirkenden Leistung </a:t>
            </a:r>
            <a:r>
              <a:rPr lang="de-DE" sz="1600" dirty="0">
                <a:effectLst>
                  <a:outerShdw blurRad="38100" dist="38100" dir="2700000" algn="tl">
                    <a:srgbClr val="000000">
                      <a:alpha val="43137"/>
                    </a:srgbClr>
                  </a:outerShdw>
                </a:effectLst>
              </a:rPr>
              <a:t>des Gläubigers an den Schuldner ab, so ist der </a:t>
            </a:r>
            <a:r>
              <a:rPr lang="de-DE" sz="1600" u="sng" dirty="0">
                <a:effectLst>
                  <a:outerShdw blurRad="38100" dist="38100" dir="2700000" algn="tl">
                    <a:srgbClr val="000000">
                      <a:alpha val="43137"/>
                    </a:srgbClr>
                  </a:outerShdw>
                </a:effectLst>
              </a:rPr>
              <a:t>Beweis</a:t>
            </a:r>
            <a:r>
              <a:rPr lang="de-DE" sz="1600" dirty="0">
                <a:effectLst>
                  <a:outerShdw blurRad="38100" dist="38100" dir="2700000" algn="tl">
                    <a:srgbClr val="000000">
                      <a:alpha val="43137"/>
                    </a:srgbClr>
                  </a:outerShdw>
                </a:effectLst>
              </a:rPr>
              <a:t>, dass der Schuldner befriedigt oder im Verzug der Annahme ist, </a:t>
            </a:r>
            <a:r>
              <a:rPr lang="de-DE" sz="1600" u="sng" dirty="0">
                <a:effectLst>
                  <a:outerShdw blurRad="38100" dist="38100" dir="2700000" algn="tl">
                    <a:srgbClr val="000000">
                      <a:alpha val="43137"/>
                    </a:srgbClr>
                  </a:outerShdw>
                </a:effectLst>
              </a:rPr>
              <a:t>nur</a:t>
            </a:r>
            <a:r>
              <a:rPr lang="de-DE" sz="1600" dirty="0">
                <a:effectLst>
                  <a:outerShdw blurRad="38100" dist="38100" dir="2700000" algn="tl">
                    <a:srgbClr val="000000">
                      <a:alpha val="43137"/>
                    </a:srgbClr>
                  </a:outerShdw>
                </a:effectLst>
              </a:rPr>
              <a:t> dann </a:t>
            </a:r>
            <a:r>
              <a:rPr lang="de-DE" sz="1600" u="sng" dirty="0">
                <a:effectLst>
                  <a:outerShdw blurRad="38100" dist="38100" dir="2700000" algn="tl">
                    <a:srgbClr val="000000">
                      <a:alpha val="43137"/>
                    </a:srgbClr>
                  </a:outerShdw>
                </a:effectLst>
              </a:rPr>
              <a:t>erforderlich, wenn die dem Schuldner obliegende Leistung in der Abgabe einer Willenserklärung besteht</a:t>
            </a:r>
            <a:r>
              <a:rPr lang="de-DE" sz="1600" dirty="0">
                <a:effectLst>
                  <a:outerShdw blurRad="38100" dist="38100" dir="2700000" algn="tl">
                    <a:srgbClr val="000000">
                      <a:alpha val="43137"/>
                    </a:srgbClr>
                  </a:outerShdw>
                </a:effectLst>
              </a:rPr>
              <a:t>.</a:t>
            </a:r>
          </a:p>
        </p:txBody>
      </p:sp>
      <p:sp>
        <p:nvSpPr>
          <p:cNvPr id="19" name="Titel 1"/>
          <p:cNvSpPr>
            <a:spLocks noGrp="1"/>
          </p:cNvSpPr>
          <p:nvPr>
            <p:ph type="title"/>
          </p:nvPr>
        </p:nvSpPr>
        <p:spPr>
          <a:xfrm>
            <a:off x="2589212" y="329899"/>
            <a:ext cx="8911687" cy="1280890"/>
          </a:xfrm>
        </p:spPr>
        <p:txBody>
          <a:bodyPr>
            <a:normAutofit/>
          </a:bodyPr>
          <a:lstStyle/>
          <a:p>
            <a:r>
              <a:rPr lang="de-DE" sz="2000" b="1" dirty="0" smtClean="0"/>
              <a:t>Vollstreckbare Ausfertigung bei bedingte Leistungen (§ 726 ZPO)</a:t>
            </a:r>
            <a:endParaRPr lang="de-DE" sz="2000" b="1" dirty="0"/>
          </a:p>
        </p:txBody>
      </p:sp>
    </p:spTree>
    <p:extLst>
      <p:ext uri="{BB962C8B-B14F-4D97-AF65-F5344CB8AC3E}">
        <p14:creationId xmlns:p14="http://schemas.microsoft.com/office/powerpoint/2010/main" val="8089329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Beiträge Amtsgericht Neubrandenburg, Matthias Brandt, Direktor des Amtsgerichts</a:t>
            </a:r>
            <a:endParaRPr lang="de-DE" dirty="0"/>
          </a:p>
        </p:txBody>
      </p:sp>
      <p:sp>
        <p:nvSpPr>
          <p:cNvPr id="9" name="Foliennummernplatzhalter 8"/>
          <p:cNvSpPr>
            <a:spLocks noGrp="1"/>
          </p:cNvSpPr>
          <p:nvPr>
            <p:ph type="sldNum" sz="quarter" idx="12"/>
          </p:nvPr>
        </p:nvSpPr>
        <p:spPr/>
        <p:txBody>
          <a:bodyPr/>
          <a:lstStyle/>
          <a:p>
            <a:fld id="{F82CC617-EC87-4E06-B92D-8D8AF591DFB6}" type="slidenum">
              <a:rPr lang="de-DE" smtClean="0"/>
              <a:t>69</a:t>
            </a:fld>
            <a:endParaRPr lang="de-DE"/>
          </a:p>
        </p:txBody>
      </p:sp>
      <p:sp>
        <p:nvSpPr>
          <p:cNvPr id="12" name="Inhaltsplatzhalter 2"/>
          <p:cNvSpPr>
            <a:spLocks noGrp="1"/>
          </p:cNvSpPr>
          <p:nvPr>
            <p:ph idx="1"/>
          </p:nvPr>
        </p:nvSpPr>
        <p:spPr>
          <a:xfrm>
            <a:off x="2265276" y="816017"/>
            <a:ext cx="9415732" cy="3998467"/>
          </a:xfrm>
        </p:spPr>
        <p:txBody>
          <a:bodyPr>
            <a:noAutofit/>
          </a:bodyPr>
          <a:lstStyle/>
          <a:p>
            <a:pPr>
              <a:buAutoNum type="arabicParenBoth"/>
            </a:pPr>
            <a:r>
              <a:rPr lang="de-DE" sz="1600" dirty="0">
                <a:effectLst>
                  <a:outerShdw blurRad="38100" dist="38100" dir="2700000" algn="tl">
                    <a:srgbClr val="000000">
                      <a:alpha val="43137"/>
                    </a:srgbClr>
                  </a:outerShdw>
                </a:effectLst>
              </a:rPr>
              <a:t>In den Fällen des § 726 Abs. 1 und der §§ 727 bis 729 kann der Schuldner vor der Erteilung der vollstreckbaren Ausfertigung gehört werden.</a:t>
            </a:r>
          </a:p>
        </p:txBody>
      </p:sp>
      <p:sp>
        <p:nvSpPr>
          <p:cNvPr id="19" name="Titel 1"/>
          <p:cNvSpPr>
            <a:spLocks noGrp="1"/>
          </p:cNvSpPr>
          <p:nvPr>
            <p:ph type="title"/>
          </p:nvPr>
        </p:nvSpPr>
        <p:spPr>
          <a:xfrm>
            <a:off x="2589212" y="329899"/>
            <a:ext cx="8911687" cy="1280890"/>
          </a:xfrm>
        </p:spPr>
        <p:txBody>
          <a:bodyPr>
            <a:normAutofit/>
          </a:bodyPr>
          <a:lstStyle/>
          <a:p>
            <a:r>
              <a:rPr lang="de-DE" sz="2000" b="1" dirty="0" smtClean="0"/>
              <a:t>Anhörung des Schuldners (§ 730 ZPO)</a:t>
            </a:r>
            <a:endParaRPr lang="de-DE" sz="2000" b="1" dirty="0"/>
          </a:p>
        </p:txBody>
      </p:sp>
      <p:sp>
        <p:nvSpPr>
          <p:cNvPr id="6" name="Titel 1"/>
          <p:cNvSpPr txBox="1">
            <a:spLocks/>
          </p:cNvSpPr>
          <p:nvPr/>
        </p:nvSpPr>
        <p:spPr>
          <a:xfrm>
            <a:off x="2589211" y="154884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000" b="1" dirty="0" smtClean="0"/>
              <a:t>Klage auf Erteilung der Vollstreckungsklausel (§ 731 ZPO)</a:t>
            </a:r>
            <a:endParaRPr lang="de-DE" sz="2000" b="1" dirty="0"/>
          </a:p>
        </p:txBody>
      </p:sp>
      <p:sp>
        <p:nvSpPr>
          <p:cNvPr id="7" name="Inhaltsplatzhalter 2"/>
          <p:cNvSpPr txBox="1">
            <a:spLocks/>
          </p:cNvSpPr>
          <p:nvPr/>
        </p:nvSpPr>
        <p:spPr>
          <a:xfrm>
            <a:off x="2265276" y="2096907"/>
            <a:ext cx="9415732" cy="138555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3" charset="2"/>
              <a:buAutoNum type="arabicParenBoth"/>
            </a:pPr>
            <a:r>
              <a:rPr lang="de-DE" sz="1600" dirty="0">
                <a:effectLst>
                  <a:outerShdw blurRad="38100" dist="38100" dir="2700000" algn="tl">
                    <a:srgbClr val="000000">
                      <a:alpha val="43137"/>
                    </a:srgbClr>
                  </a:outerShdw>
                </a:effectLst>
              </a:rPr>
              <a:t>Kann der nach dem § 726 Abs. 1 und den §§ 727 bis 729 erforderliche Nachweis durch öffentliche oder öffentlich beglaubigte Urkunden nicht geführt werden, so hat der Gläubiger bei dem Prozessgericht des ersten Rechtszuges aus dem Urteil auf Erteilung der Vollstreckungsklausel Klage zu erheben.</a:t>
            </a:r>
          </a:p>
        </p:txBody>
      </p:sp>
      <p:sp>
        <p:nvSpPr>
          <p:cNvPr id="8" name="Titel 1"/>
          <p:cNvSpPr txBox="1">
            <a:spLocks/>
          </p:cNvSpPr>
          <p:nvPr/>
        </p:nvSpPr>
        <p:spPr>
          <a:xfrm>
            <a:off x="2589211" y="3315850"/>
            <a:ext cx="8911687" cy="5059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000" b="1" dirty="0" smtClean="0"/>
              <a:t>Erinnerung gegen Erteilung der Vollstreckungsklausel (§ 732 ZPO)</a:t>
            </a:r>
            <a:endParaRPr lang="de-DE" sz="2000" b="1" dirty="0"/>
          </a:p>
        </p:txBody>
      </p:sp>
      <p:sp>
        <p:nvSpPr>
          <p:cNvPr id="10" name="Inhaltsplatzhalter 2"/>
          <p:cNvSpPr txBox="1">
            <a:spLocks/>
          </p:cNvSpPr>
          <p:nvPr/>
        </p:nvSpPr>
        <p:spPr>
          <a:xfrm>
            <a:off x="2265276" y="3821806"/>
            <a:ext cx="9415732" cy="138555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3" charset="2"/>
              <a:buAutoNum type="arabicParenBoth"/>
            </a:pPr>
            <a:r>
              <a:rPr lang="de-DE" sz="1600" dirty="0">
                <a:effectLst>
                  <a:outerShdw blurRad="38100" dist="38100" dir="2700000" algn="tl">
                    <a:srgbClr val="000000">
                      <a:alpha val="43137"/>
                    </a:srgbClr>
                  </a:outerShdw>
                </a:effectLst>
              </a:rPr>
              <a:t>(1) </a:t>
            </a:r>
            <a:r>
              <a:rPr lang="de-DE" sz="1600" dirty="0" smtClean="0">
                <a:effectLst>
                  <a:outerShdw blurRad="38100" dist="38100" dir="2700000" algn="tl">
                    <a:srgbClr val="000000">
                      <a:alpha val="43137"/>
                    </a:srgbClr>
                  </a:outerShdw>
                </a:effectLst>
              </a:rPr>
              <a:t>Über </a:t>
            </a:r>
            <a:r>
              <a:rPr lang="de-DE" sz="1600" dirty="0">
                <a:effectLst>
                  <a:outerShdw blurRad="38100" dist="38100" dir="2700000" algn="tl">
                    <a:srgbClr val="000000">
                      <a:alpha val="43137"/>
                    </a:srgbClr>
                  </a:outerShdw>
                </a:effectLst>
              </a:rPr>
              <a:t>Einwendungen des Schuldners, welche die Zulässigkeit der Vollstreckungsklausel betreffen, entscheidet das Gericht, von dessen Geschäftsstelle die Vollstreckungsklausel erteilt ist. </a:t>
            </a:r>
            <a:r>
              <a:rPr lang="de-DE" sz="1600" dirty="0" smtClean="0">
                <a:effectLst>
                  <a:outerShdw blurRad="38100" dist="38100" dir="2700000" algn="tl">
                    <a:srgbClr val="000000">
                      <a:alpha val="43137"/>
                    </a:srgbClr>
                  </a:outerShdw>
                </a:effectLst>
              </a:rPr>
              <a:t>Die </a:t>
            </a:r>
            <a:r>
              <a:rPr lang="de-DE" sz="1600" dirty="0">
                <a:effectLst>
                  <a:outerShdw blurRad="38100" dist="38100" dir="2700000" algn="tl">
                    <a:srgbClr val="000000">
                      <a:alpha val="43137"/>
                    </a:srgbClr>
                  </a:outerShdw>
                </a:effectLst>
              </a:rPr>
              <a:t>Entscheidung ergeht durch Beschluss.</a:t>
            </a:r>
          </a:p>
          <a:p>
            <a:pPr>
              <a:buFont typeface="Wingdings 3" charset="2"/>
              <a:buAutoNum type="arabicParenBoth"/>
            </a:pPr>
            <a:endParaRPr lang="de-DE" sz="400" dirty="0">
              <a:effectLst>
                <a:outerShdw blurRad="38100" dist="38100" dir="2700000" algn="tl">
                  <a:srgbClr val="000000">
                    <a:alpha val="43137"/>
                  </a:srgbClr>
                </a:outerShdw>
              </a:effectLst>
            </a:endParaRPr>
          </a:p>
          <a:p>
            <a:pPr>
              <a:buFont typeface="Wingdings 3" charset="2"/>
              <a:buAutoNum type="arabicParenBoth"/>
            </a:pPr>
            <a:r>
              <a:rPr lang="de-DE" sz="1600" dirty="0">
                <a:effectLst>
                  <a:outerShdw blurRad="38100" dist="38100" dir="2700000" algn="tl">
                    <a:srgbClr val="000000">
                      <a:alpha val="43137"/>
                    </a:srgbClr>
                  </a:outerShdw>
                </a:effectLst>
              </a:rPr>
              <a:t>(2) Das Gericht kann vor der Entscheidung eine einstweilige Anordnung erlassen; es kann insbesondere anordnen, dass die Zwangsvollstreckung gegen oder ohne Sicherheitsleistung einstweilen einzustellen oder nur gegen Sicherheitsleistung fortzusetzen sei.</a:t>
            </a:r>
          </a:p>
        </p:txBody>
      </p:sp>
    </p:spTree>
    <p:extLst>
      <p:ext uri="{BB962C8B-B14F-4D97-AF65-F5344CB8AC3E}">
        <p14:creationId xmlns:p14="http://schemas.microsoft.com/office/powerpoint/2010/main" val="930677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373745" y="467520"/>
            <a:ext cx="9130867" cy="1713325"/>
          </a:xfrm>
        </p:spPr>
        <p:txBody>
          <a:bodyPr>
            <a:noAutofit/>
          </a:bodyPr>
          <a:lstStyle/>
          <a:p>
            <a:r>
              <a:rPr lang="de-DE" dirty="0" smtClean="0"/>
              <a:t>Top 3 – 	Wirkungsweise der Fachaufsicht im Auftrage und in Verantwortung der </a:t>
            </a:r>
          </a:p>
          <a:p>
            <a:r>
              <a:rPr lang="de-DE" dirty="0"/>
              <a:t> </a:t>
            </a:r>
            <a:r>
              <a:rPr lang="de-DE" dirty="0" smtClean="0"/>
              <a:t>              Amtsgerichtsdirektorin/en der Amtsgerichte Neubrandenburg, Pasewalk </a:t>
            </a:r>
          </a:p>
          <a:p>
            <a:r>
              <a:rPr lang="de-DE" dirty="0"/>
              <a:t> </a:t>
            </a:r>
            <a:r>
              <a:rPr lang="de-DE" dirty="0" smtClean="0"/>
              <a:t>              und Waren (Müritz) gegenüber den Schiedsmännern und -frauen</a:t>
            </a:r>
            <a:endParaRPr lang="de-DE" dirty="0"/>
          </a:p>
        </p:txBody>
      </p:sp>
      <p:sp>
        <p:nvSpPr>
          <p:cNvPr id="4" name="Fußzeilenplatzhalter 3"/>
          <p:cNvSpPr>
            <a:spLocks noGrp="1"/>
          </p:cNvSpPr>
          <p:nvPr>
            <p:ph type="ftr" sz="quarter" idx="11"/>
          </p:nvPr>
        </p:nvSpPr>
        <p:spPr>
          <a:xfrm>
            <a:off x="2610727" y="6436367"/>
            <a:ext cx="7619999" cy="365125"/>
          </a:xfrm>
        </p:spPr>
        <p:txBody>
          <a:bodyPr/>
          <a:lstStyle/>
          <a:p>
            <a:r>
              <a:rPr lang="de-DE" sz="1000" dirty="0" smtClean="0"/>
              <a:t>Beiträge Amtsgericht Neubrandenburg, Matthias Brandt, Direktor des Amtsgerichts</a:t>
            </a:r>
            <a:endParaRPr lang="de-DE" sz="1000" dirty="0"/>
          </a:p>
        </p:txBody>
      </p:sp>
      <p:sp>
        <p:nvSpPr>
          <p:cNvPr id="8" name="Foliennummernplatzhalter 7"/>
          <p:cNvSpPr>
            <a:spLocks noGrp="1"/>
          </p:cNvSpPr>
          <p:nvPr>
            <p:ph type="sldNum" sz="quarter" idx="12"/>
          </p:nvPr>
        </p:nvSpPr>
        <p:spPr/>
        <p:txBody>
          <a:bodyPr/>
          <a:lstStyle/>
          <a:p>
            <a:fld id="{F82CC617-EC87-4E06-B92D-8D8AF591DFB6}" type="slidenum">
              <a:rPr lang="de-DE" smtClean="0"/>
              <a:t>7</a:t>
            </a:fld>
            <a:endParaRPr lang="de-DE"/>
          </a:p>
        </p:txBody>
      </p:sp>
      <p:sp>
        <p:nvSpPr>
          <p:cNvPr id="10" name="Textfeld 9"/>
          <p:cNvSpPr txBox="1"/>
          <p:nvPr/>
        </p:nvSpPr>
        <p:spPr>
          <a:xfrm>
            <a:off x="2838145" y="1969044"/>
            <a:ext cx="8995265" cy="369332"/>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Prüfungskriterien:</a:t>
            </a:r>
            <a:endParaRPr lang="de-DE" dirty="0">
              <a:effectLst>
                <a:outerShdw blurRad="38100" dist="38100" dir="2700000" algn="tl">
                  <a:srgbClr val="000000">
                    <a:alpha val="43137"/>
                  </a:srgbClr>
                </a:outerShdw>
              </a:effectLst>
            </a:endParaRPr>
          </a:p>
        </p:txBody>
      </p:sp>
      <p:sp>
        <p:nvSpPr>
          <p:cNvPr id="6" name="Textfeld 5"/>
          <p:cNvSpPr txBox="1"/>
          <p:nvPr/>
        </p:nvSpPr>
        <p:spPr>
          <a:xfrm>
            <a:off x="2838145" y="2644818"/>
            <a:ext cx="8995265" cy="3139321"/>
          </a:xfrm>
          <a:prstGeom prst="rect">
            <a:avLst/>
          </a:prstGeom>
          <a:noFill/>
        </p:spPr>
        <p:txBody>
          <a:bodyPr wrap="square" rtlCol="0">
            <a:spAutoFit/>
          </a:bodyPr>
          <a:lstStyle/>
          <a:p>
            <a:pPr marL="285750" indent="-285750">
              <a:buFontTx/>
              <a:buChar char="-"/>
            </a:pPr>
            <a:r>
              <a:rPr lang="de-DE" u="sng" dirty="0" smtClean="0">
                <a:effectLst>
                  <a:outerShdw blurRad="38100" dist="38100" dir="2700000" algn="tl">
                    <a:srgbClr val="000000">
                      <a:alpha val="43137"/>
                    </a:srgbClr>
                  </a:outerShdw>
                </a:effectLst>
              </a:rPr>
              <a:t>Protokollbuch</a:t>
            </a:r>
            <a:r>
              <a:rPr lang="de-DE" dirty="0" smtClean="0">
                <a:effectLst>
                  <a:outerShdw blurRad="38100" dist="38100" dir="2700000" algn="tl">
                    <a:srgbClr val="000000">
                      <a:alpha val="43137"/>
                    </a:srgbClr>
                  </a:outerShdw>
                </a:effectLst>
              </a:rPr>
              <a:t>:</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in das Protokollbuch sind aufzunehmen </a:t>
            </a:r>
            <a:r>
              <a:rPr lang="de-DE" sz="1400" dirty="0" smtClean="0">
                <a:effectLst>
                  <a:outerShdw blurRad="38100" dist="38100" dir="2700000" algn="tl">
                    <a:srgbClr val="000000">
                      <a:alpha val="43137"/>
                    </a:srgbClr>
                  </a:outerShdw>
                </a:effectLst>
              </a:rPr>
              <a:t>(Ziffer 10.2.5 VV </a:t>
            </a:r>
            <a:r>
              <a:rPr lang="de-DE" sz="1400" dirty="0" err="1" smtClean="0">
                <a:effectLst>
                  <a:outerShdw blurRad="38100" dist="38100" dir="2700000" algn="tl">
                    <a:srgbClr val="000000">
                      <a:alpha val="43137"/>
                    </a:srgbClr>
                  </a:outerShdw>
                </a:effectLst>
              </a:rPr>
              <a:t>SchStG</a:t>
            </a:r>
            <a:r>
              <a:rPr lang="de-DE" sz="1400" dirty="0" smtClean="0">
                <a:effectLst>
                  <a:outerShdw blurRad="38100" dist="38100" dir="2700000" algn="tl">
                    <a:srgbClr val="000000">
                      <a:alpha val="43137"/>
                    </a:srgbClr>
                  </a:outerShdw>
                </a:effectLst>
              </a:rPr>
              <a:t> M-V)</a:t>
            </a:r>
            <a:r>
              <a:rPr lang="de-DE" dirty="0" smtClean="0">
                <a:effectLst>
                  <a:outerShdw blurRad="38100" dist="38100" dir="2700000" algn="tl">
                    <a:srgbClr val="000000">
                      <a:alpha val="43137"/>
                    </a:srgbClr>
                  </a:outerShdw>
                </a:effectLst>
              </a:rPr>
              <a:t>:</a:t>
            </a:r>
          </a:p>
          <a:p>
            <a:pPr marL="742950" lvl="1" indent="-285750">
              <a:buFontTx/>
              <a:buChar char="-"/>
            </a:pPr>
            <a:r>
              <a:rPr lang="de-DE" dirty="0" smtClean="0">
                <a:effectLst>
                  <a:outerShdw blurRad="38100" dist="38100" dir="2700000" algn="tl">
                    <a:srgbClr val="000000">
                      <a:alpha val="43137"/>
                    </a:srgbClr>
                  </a:outerShdw>
                </a:effectLst>
              </a:rPr>
              <a:t>Vergleichsprotokolle</a:t>
            </a:r>
          </a:p>
          <a:p>
            <a:pPr marL="742950" lvl="1" indent="-285750">
              <a:buFontTx/>
              <a:buChar char="-"/>
            </a:pPr>
            <a:r>
              <a:rPr lang="de-DE" dirty="0" smtClean="0">
                <a:effectLst>
                  <a:outerShdw blurRad="38100" dist="38100" dir="2700000" algn="tl">
                    <a:srgbClr val="000000">
                      <a:alpha val="43137"/>
                    </a:srgbClr>
                  </a:outerShdw>
                </a:effectLst>
              </a:rPr>
              <a:t>bei freiwilliger Streitschlichtung: Vermerke über Nichtzustandekommen eines Vergleichs</a:t>
            </a:r>
          </a:p>
          <a:p>
            <a:pPr marL="742950" lvl="1" indent="-285750">
              <a:buFontTx/>
              <a:buChar char="-"/>
            </a:pPr>
            <a:r>
              <a:rPr lang="de-DE" dirty="0">
                <a:effectLst>
                  <a:outerShdw blurRad="38100" dist="38100" dir="2700000" algn="tl">
                    <a:srgbClr val="000000">
                      <a:alpha val="43137"/>
                    </a:srgbClr>
                  </a:outerShdw>
                </a:effectLst>
              </a:rPr>
              <a:t>b</a:t>
            </a:r>
            <a:r>
              <a:rPr lang="de-DE" dirty="0" smtClean="0">
                <a:effectLst>
                  <a:outerShdw blurRad="38100" dist="38100" dir="2700000" algn="tl">
                    <a:srgbClr val="000000">
                      <a:alpha val="43137"/>
                    </a:srgbClr>
                  </a:outerShdw>
                </a:effectLst>
              </a:rPr>
              <a:t>ei obligatorischer Streitschlichtung: Vermerke über Ausstellung Erfolglosigkeitsbescheinigungen</a:t>
            </a:r>
          </a:p>
          <a:p>
            <a:pPr marL="742950" lvl="1" indent="-285750">
              <a:buFontTx/>
              <a:buChar char="-"/>
            </a:pPr>
            <a:r>
              <a:rPr lang="de-DE" dirty="0" smtClean="0">
                <a:effectLst>
                  <a:outerShdw blurRad="38100" dist="38100" dir="2700000" algn="tl">
                    <a:srgbClr val="000000">
                      <a:alpha val="43137"/>
                    </a:srgbClr>
                  </a:outerShdw>
                </a:effectLst>
              </a:rPr>
              <a:t>Bei Sühneversuchen: Vermerke über Ausstellung Erfolglosigkeitsbescheinigungen</a:t>
            </a:r>
          </a:p>
          <a:p>
            <a:pPr marL="742950" lvl="1" indent="-285750">
              <a:buFontTx/>
              <a:buChar char="-"/>
            </a:pPr>
            <a:r>
              <a:rPr lang="de-DE" dirty="0" smtClean="0">
                <a:effectLst>
                  <a:outerShdw blurRad="38100" dist="38100" dir="2700000" algn="tl">
                    <a:srgbClr val="000000">
                      <a:alpha val="43137"/>
                    </a:srgbClr>
                  </a:outerShdw>
                </a:effectLst>
              </a:rPr>
              <a:t>Vermerke über Erteilung von Protokollausfertigungen</a:t>
            </a:r>
          </a:p>
          <a:p>
            <a:pPr marL="742950" lvl="1" indent="-285750">
              <a:buFontTx/>
              <a:buChar char="-"/>
            </a:pPr>
            <a:r>
              <a:rPr lang="de-DE" dirty="0" smtClean="0">
                <a:effectLst>
                  <a:outerShdw blurRad="38100" dist="38100" dir="2700000" algn="tl">
                    <a:srgbClr val="000000">
                      <a:alpha val="43137"/>
                    </a:srgbClr>
                  </a:outerShdw>
                </a:effectLst>
              </a:rPr>
              <a:t>Vermerke über Erteilung von Vollstreckungsklauseln</a:t>
            </a:r>
            <a:endParaRPr lang="de-DE" dirty="0">
              <a:effectLst>
                <a:outerShdw blurRad="38100" dist="38100" dir="2700000" algn="tl">
                  <a:srgbClr val="000000">
                    <a:alpha val="43137"/>
                  </a:srgbClr>
                </a:outerShdw>
              </a:effectLst>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3271068425"/>
              </p:ext>
            </p:extLst>
          </p:nvPr>
        </p:nvGraphicFramePr>
        <p:xfrm>
          <a:off x="702062" y="2705013"/>
          <a:ext cx="2136084" cy="1509466"/>
        </p:xfrm>
        <a:graphic>
          <a:graphicData uri="http://schemas.openxmlformats.org/presentationml/2006/ole">
            <mc:AlternateContent xmlns:mc="http://schemas.openxmlformats.org/markup-compatibility/2006">
              <mc:Choice xmlns:v="urn:schemas-microsoft-com:vml" Requires="v">
                <p:oleObj spid="_x0000_s6160" name="Acrobat Document" r:id="rId4" imgW="8019882" imgH="5667062" progId="AcroExch.Document.DC">
                  <p:embed/>
                </p:oleObj>
              </mc:Choice>
              <mc:Fallback>
                <p:oleObj name="Acrobat Document" r:id="rId4" imgW="8019882" imgH="5667062" progId="AcroExch.Document.DC">
                  <p:embed/>
                  <p:pic>
                    <p:nvPicPr>
                      <p:cNvPr id="5" name="Objekt 4"/>
                      <p:cNvPicPr/>
                      <p:nvPr/>
                    </p:nvPicPr>
                    <p:blipFill>
                      <a:blip r:embed="rId5"/>
                      <a:stretch>
                        <a:fillRect/>
                      </a:stretch>
                    </p:blipFill>
                    <p:spPr>
                      <a:xfrm>
                        <a:off x="702062" y="2705013"/>
                        <a:ext cx="2136084" cy="1509466"/>
                      </a:xfrm>
                      <a:prstGeom prst="rect">
                        <a:avLst/>
                      </a:prstGeom>
                    </p:spPr>
                  </p:pic>
                </p:oleObj>
              </mc:Fallback>
            </mc:AlternateContent>
          </a:graphicData>
        </a:graphic>
      </p:graphicFrame>
    </p:spTree>
    <p:extLst>
      <p:ext uri="{BB962C8B-B14F-4D97-AF65-F5344CB8AC3E}">
        <p14:creationId xmlns:p14="http://schemas.microsoft.com/office/powerpoint/2010/main" val="26805665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Beiträge Amtsgericht Neubrandenburg, Matthias Brandt, Direktor des Amtsgerichts</a:t>
            </a:r>
            <a:endParaRPr lang="de-DE" dirty="0"/>
          </a:p>
        </p:txBody>
      </p:sp>
      <p:sp>
        <p:nvSpPr>
          <p:cNvPr id="9" name="Foliennummernplatzhalter 8"/>
          <p:cNvSpPr>
            <a:spLocks noGrp="1"/>
          </p:cNvSpPr>
          <p:nvPr>
            <p:ph type="sldNum" sz="quarter" idx="12"/>
          </p:nvPr>
        </p:nvSpPr>
        <p:spPr/>
        <p:txBody>
          <a:bodyPr/>
          <a:lstStyle/>
          <a:p>
            <a:fld id="{F82CC617-EC87-4E06-B92D-8D8AF591DFB6}" type="slidenum">
              <a:rPr lang="de-DE" smtClean="0"/>
              <a:t>70</a:t>
            </a:fld>
            <a:endParaRPr lang="de-DE"/>
          </a:p>
        </p:txBody>
      </p:sp>
      <p:sp>
        <p:nvSpPr>
          <p:cNvPr id="12" name="Inhaltsplatzhalter 2"/>
          <p:cNvSpPr>
            <a:spLocks noGrp="1"/>
          </p:cNvSpPr>
          <p:nvPr>
            <p:ph idx="1"/>
          </p:nvPr>
        </p:nvSpPr>
        <p:spPr>
          <a:xfrm>
            <a:off x="2262018" y="1293969"/>
            <a:ext cx="9415732" cy="3998467"/>
          </a:xfrm>
        </p:spPr>
        <p:txBody>
          <a:bodyPr>
            <a:noAutofit/>
          </a:bodyPr>
          <a:lstStyle/>
          <a:p>
            <a:pPr>
              <a:buAutoNum type="arabicParenBoth"/>
            </a:pPr>
            <a:r>
              <a:rPr lang="de-DE" sz="1600" dirty="0">
                <a:effectLst>
                  <a:outerShdw blurRad="38100" dist="38100" dir="2700000" algn="tl">
                    <a:srgbClr val="000000">
                      <a:alpha val="43137"/>
                    </a:srgbClr>
                  </a:outerShdw>
                </a:effectLst>
              </a:rPr>
              <a:t>(1) 1Die Zwangsvollstreckung darf nur beginnen, wenn die </a:t>
            </a:r>
            <a:r>
              <a:rPr lang="de-DE" sz="1600" u="sng" dirty="0">
                <a:effectLst>
                  <a:outerShdw blurRad="38100" dist="38100" dir="2700000" algn="tl">
                    <a:srgbClr val="000000">
                      <a:alpha val="43137"/>
                    </a:srgbClr>
                  </a:outerShdw>
                </a:effectLst>
              </a:rPr>
              <a:t>Person</a:t>
            </a:r>
            <a:r>
              <a:rPr lang="de-DE" sz="1600" dirty="0">
                <a:effectLst>
                  <a:outerShdw blurRad="38100" dist="38100" dir="2700000" algn="tl">
                    <a:srgbClr val="000000">
                      <a:alpha val="43137"/>
                    </a:srgbClr>
                  </a:outerShdw>
                </a:effectLst>
              </a:rPr>
              <a:t>en, </a:t>
            </a:r>
            <a:r>
              <a:rPr lang="de-DE" sz="1600" u="sng" dirty="0">
                <a:effectLst>
                  <a:outerShdw blurRad="38100" dist="38100" dir="2700000" algn="tl">
                    <a:srgbClr val="000000">
                      <a:alpha val="43137"/>
                    </a:srgbClr>
                  </a:outerShdw>
                </a:effectLst>
              </a:rPr>
              <a:t>für und gegen</a:t>
            </a:r>
            <a:r>
              <a:rPr lang="de-DE" sz="1600" dirty="0">
                <a:effectLst>
                  <a:outerShdw blurRad="38100" dist="38100" dir="2700000" algn="tl">
                    <a:srgbClr val="000000">
                      <a:alpha val="43137"/>
                    </a:srgbClr>
                  </a:outerShdw>
                </a:effectLst>
              </a:rPr>
              <a:t> die sie </a:t>
            </a:r>
            <a:r>
              <a:rPr lang="de-DE" sz="1600" u="sng" dirty="0">
                <a:effectLst>
                  <a:outerShdw blurRad="38100" dist="38100" dir="2700000" algn="tl">
                    <a:srgbClr val="000000">
                      <a:alpha val="43137"/>
                    </a:srgbClr>
                  </a:outerShdw>
                </a:effectLst>
              </a:rPr>
              <a:t>stattfinden soll</a:t>
            </a:r>
            <a:r>
              <a:rPr lang="de-DE" sz="1600" dirty="0">
                <a:effectLst>
                  <a:outerShdw blurRad="38100" dist="38100" dir="2700000" algn="tl">
                    <a:srgbClr val="000000">
                      <a:alpha val="43137"/>
                    </a:srgbClr>
                  </a:outerShdw>
                </a:effectLst>
              </a:rPr>
              <a:t>, in dem </a:t>
            </a:r>
            <a:r>
              <a:rPr lang="de-DE" sz="1600" b="1" u="sng" dirty="0">
                <a:effectLst>
                  <a:outerShdw blurRad="38100" dist="38100" dir="2700000" algn="tl">
                    <a:srgbClr val="000000">
                      <a:alpha val="43137"/>
                    </a:srgbClr>
                  </a:outerShdw>
                </a:effectLst>
              </a:rPr>
              <a:t>Urteil</a:t>
            </a:r>
            <a:r>
              <a:rPr lang="de-DE" sz="1600" dirty="0">
                <a:effectLst>
                  <a:outerShdw blurRad="38100" dist="38100" dir="2700000" algn="tl">
                    <a:srgbClr val="000000">
                      <a:alpha val="43137"/>
                    </a:srgbClr>
                  </a:outerShdw>
                </a:effectLst>
              </a:rPr>
              <a:t> oder in der ihm beigefügten </a:t>
            </a:r>
            <a:r>
              <a:rPr lang="de-DE" sz="1600" b="1" u="sng" dirty="0">
                <a:effectLst>
                  <a:outerShdw blurRad="38100" dist="38100" dir="2700000" algn="tl">
                    <a:srgbClr val="000000">
                      <a:alpha val="43137"/>
                    </a:srgbClr>
                  </a:outerShdw>
                </a:effectLst>
              </a:rPr>
              <a:t>Vollstreckungsklausel</a:t>
            </a:r>
            <a:r>
              <a:rPr lang="de-DE" sz="1600" u="sng" dirty="0">
                <a:effectLst>
                  <a:outerShdw blurRad="38100" dist="38100" dir="2700000" algn="tl">
                    <a:srgbClr val="000000">
                      <a:alpha val="43137"/>
                    </a:srgbClr>
                  </a:outerShdw>
                </a:effectLst>
              </a:rPr>
              <a:t> namentlich bezeichnet</a:t>
            </a:r>
            <a:r>
              <a:rPr lang="de-DE" sz="1600" dirty="0">
                <a:effectLst>
                  <a:outerShdw blurRad="38100" dist="38100" dir="2700000" algn="tl">
                    <a:srgbClr val="000000">
                      <a:alpha val="43137"/>
                    </a:srgbClr>
                  </a:outerShdw>
                </a:effectLst>
              </a:rPr>
              <a:t> sind und das Urteil bereits </a:t>
            </a:r>
            <a:r>
              <a:rPr lang="de-DE" sz="1600" b="1" u="sng" dirty="0">
                <a:effectLst>
                  <a:outerShdw blurRad="38100" dist="38100" dir="2700000" algn="tl">
                    <a:srgbClr val="000000">
                      <a:alpha val="43137"/>
                    </a:srgbClr>
                  </a:outerShdw>
                </a:effectLst>
              </a:rPr>
              <a:t>zugestellt</a:t>
            </a:r>
            <a:r>
              <a:rPr lang="de-DE" sz="1600" dirty="0">
                <a:effectLst>
                  <a:outerShdw blurRad="38100" dist="38100" dir="2700000" algn="tl">
                    <a:srgbClr val="000000">
                      <a:alpha val="43137"/>
                    </a:srgbClr>
                  </a:outerShdw>
                </a:effectLst>
              </a:rPr>
              <a:t> ist oder gleichzeitig zugestellt wird. 2Eine Zustellung durch den Gläubiger genügt; in diesem Fall braucht die Ausfertigung des Urteils Tatbestand und Entscheidungsgründe nicht zu enthalten.</a:t>
            </a:r>
          </a:p>
          <a:p>
            <a:pPr>
              <a:buAutoNum type="arabicParenBoth"/>
            </a:pPr>
            <a:endParaRPr lang="de-DE" sz="1600" dirty="0">
              <a:effectLst>
                <a:outerShdw blurRad="38100" dist="38100" dir="2700000" algn="tl">
                  <a:srgbClr val="000000">
                    <a:alpha val="43137"/>
                  </a:srgbClr>
                </a:outerShdw>
              </a:effectLst>
            </a:endParaRPr>
          </a:p>
          <a:p>
            <a:pPr>
              <a:buAutoNum type="arabicParenBoth"/>
            </a:pPr>
            <a:r>
              <a:rPr lang="de-DE" sz="1600" dirty="0">
                <a:effectLst>
                  <a:outerShdw blurRad="38100" dist="38100" dir="2700000" algn="tl">
                    <a:srgbClr val="000000">
                      <a:alpha val="43137"/>
                    </a:srgbClr>
                  </a:outerShdw>
                </a:effectLst>
              </a:rPr>
              <a:t>(2) Handelt es sich um die Vollstreckung eines Urteils, dessen vollstreckbare Ausfertigung nach § 726 Abs. 1 erteilt worden ist, oder soll ein Urteil, das nach den §§ 727 bis 729, 738, 742, 744, dem § 745 Abs. 2 und dem § 749 für oder gegen eine der dort bezeichneten Personen wirksam ist, für oder gegen eine dieser Personen vollstreckt werden, so muss außer dem zu vollstreckenden Urteil auch die ihm beigefügte Vollstreckungsklausel und, sofern die Vollstreckungsklausel auf Grund öffentlicher oder öffentlich beglaubigter Urkunden erteilt ist, auch eine Abschrift dieser Urkunden vor Beginn der Zwangsvollstreckung zugestellt sein oder gleichzeitig mit ihrem Beginn zugestellt werden.</a:t>
            </a:r>
          </a:p>
          <a:p>
            <a:pPr>
              <a:buAutoNum type="arabicParenBoth"/>
            </a:pPr>
            <a:endParaRPr lang="de-DE" sz="1600" dirty="0">
              <a:effectLst>
                <a:outerShdw blurRad="38100" dist="38100" dir="2700000" algn="tl">
                  <a:srgbClr val="000000">
                    <a:alpha val="43137"/>
                  </a:srgbClr>
                </a:outerShdw>
              </a:effectLst>
            </a:endParaRPr>
          </a:p>
          <a:p>
            <a:pPr>
              <a:buAutoNum type="arabicParenBoth"/>
            </a:pPr>
            <a:r>
              <a:rPr lang="de-DE" sz="1600" dirty="0">
                <a:effectLst>
                  <a:outerShdw blurRad="38100" dist="38100" dir="2700000" algn="tl">
                    <a:srgbClr val="000000">
                      <a:alpha val="43137"/>
                    </a:srgbClr>
                  </a:outerShdw>
                </a:effectLst>
              </a:rPr>
              <a:t>(3) </a:t>
            </a:r>
            <a:r>
              <a:rPr lang="de-DE" sz="1600" dirty="0" smtClean="0">
                <a:effectLst>
                  <a:outerShdw blurRad="38100" dist="38100" dir="2700000" algn="tl">
                    <a:srgbClr val="000000">
                      <a:alpha val="43137"/>
                    </a:srgbClr>
                  </a:outerShdw>
                </a:effectLst>
              </a:rPr>
              <a:t>… .</a:t>
            </a:r>
            <a:endParaRPr lang="de-DE" sz="1600" dirty="0">
              <a:effectLst>
                <a:outerShdw blurRad="38100" dist="38100" dir="2700000" algn="tl">
                  <a:srgbClr val="000000">
                    <a:alpha val="43137"/>
                  </a:srgbClr>
                </a:outerShdw>
              </a:effectLst>
            </a:endParaRPr>
          </a:p>
        </p:txBody>
      </p:sp>
      <p:sp>
        <p:nvSpPr>
          <p:cNvPr id="19" name="Titel 1"/>
          <p:cNvSpPr>
            <a:spLocks noGrp="1"/>
          </p:cNvSpPr>
          <p:nvPr>
            <p:ph type="title"/>
          </p:nvPr>
        </p:nvSpPr>
        <p:spPr>
          <a:xfrm>
            <a:off x="2589212" y="329899"/>
            <a:ext cx="8911687" cy="1280890"/>
          </a:xfrm>
        </p:spPr>
        <p:txBody>
          <a:bodyPr>
            <a:normAutofit/>
          </a:bodyPr>
          <a:lstStyle/>
          <a:p>
            <a:r>
              <a:rPr lang="de-DE" sz="2000" b="1" dirty="0" smtClean="0"/>
              <a:t>Voraussetzungen der Zwangsvollstreckung (§ 750 ZPO)</a:t>
            </a:r>
            <a:endParaRPr lang="de-DE" sz="2000" b="1" dirty="0"/>
          </a:p>
        </p:txBody>
      </p:sp>
    </p:spTree>
    <p:extLst>
      <p:ext uri="{BB962C8B-B14F-4D97-AF65-F5344CB8AC3E}">
        <p14:creationId xmlns:p14="http://schemas.microsoft.com/office/powerpoint/2010/main" val="41244834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Beiträge Amtsgericht Neubrandenburg, Matthias Brandt, Direktor des Amtsgerichts</a:t>
            </a:r>
            <a:endParaRPr lang="de-DE" dirty="0"/>
          </a:p>
        </p:txBody>
      </p:sp>
      <p:sp>
        <p:nvSpPr>
          <p:cNvPr id="9" name="Foliennummernplatzhalter 8"/>
          <p:cNvSpPr>
            <a:spLocks noGrp="1"/>
          </p:cNvSpPr>
          <p:nvPr>
            <p:ph type="sldNum" sz="quarter" idx="12"/>
          </p:nvPr>
        </p:nvSpPr>
        <p:spPr/>
        <p:txBody>
          <a:bodyPr/>
          <a:lstStyle/>
          <a:p>
            <a:fld id="{F82CC617-EC87-4E06-B92D-8D8AF591DFB6}" type="slidenum">
              <a:rPr lang="de-DE" smtClean="0"/>
              <a:t>71</a:t>
            </a:fld>
            <a:endParaRPr lang="de-DE"/>
          </a:p>
        </p:txBody>
      </p:sp>
      <p:sp>
        <p:nvSpPr>
          <p:cNvPr id="12" name="Inhaltsplatzhalter 2"/>
          <p:cNvSpPr>
            <a:spLocks noGrp="1"/>
          </p:cNvSpPr>
          <p:nvPr>
            <p:ph idx="1"/>
          </p:nvPr>
        </p:nvSpPr>
        <p:spPr>
          <a:xfrm>
            <a:off x="2262018" y="1293969"/>
            <a:ext cx="9415732" cy="3998467"/>
          </a:xfrm>
        </p:spPr>
        <p:txBody>
          <a:bodyPr>
            <a:noAutofit/>
          </a:bodyPr>
          <a:lstStyle/>
          <a:p>
            <a:pPr>
              <a:buAutoNum type="arabicParenBoth"/>
            </a:pPr>
            <a:r>
              <a:rPr lang="de-DE" sz="1600" dirty="0">
                <a:effectLst>
                  <a:outerShdw blurRad="38100" dist="38100" dir="2700000" algn="tl">
                    <a:srgbClr val="000000">
                      <a:alpha val="43137"/>
                    </a:srgbClr>
                  </a:outerShdw>
                </a:effectLst>
              </a:rPr>
              <a:t>(1) Ist die Geltendmachung des Anspruchs von dem </a:t>
            </a:r>
            <a:r>
              <a:rPr lang="de-DE" sz="1600" u="sng" dirty="0">
                <a:effectLst>
                  <a:outerShdw blurRad="38100" dist="38100" dir="2700000" algn="tl">
                    <a:srgbClr val="000000">
                      <a:alpha val="43137"/>
                    </a:srgbClr>
                  </a:outerShdw>
                </a:effectLst>
              </a:rPr>
              <a:t>Eintritt</a:t>
            </a:r>
            <a:r>
              <a:rPr lang="de-DE" sz="1600" dirty="0">
                <a:effectLst>
                  <a:outerShdw blurRad="38100" dist="38100" dir="2700000" algn="tl">
                    <a:srgbClr val="000000">
                      <a:alpha val="43137"/>
                    </a:srgbClr>
                  </a:outerShdw>
                </a:effectLst>
              </a:rPr>
              <a:t> eines </a:t>
            </a:r>
            <a:r>
              <a:rPr lang="de-DE" sz="1600" u="sng" dirty="0">
                <a:effectLst>
                  <a:outerShdw blurRad="38100" dist="38100" dir="2700000" algn="tl">
                    <a:srgbClr val="000000">
                      <a:alpha val="43137"/>
                    </a:srgbClr>
                  </a:outerShdw>
                </a:effectLst>
              </a:rPr>
              <a:t>Kalendertag</a:t>
            </a:r>
            <a:r>
              <a:rPr lang="de-DE" sz="1600" dirty="0">
                <a:effectLst>
                  <a:outerShdw blurRad="38100" dist="38100" dir="2700000" algn="tl">
                    <a:srgbClr val="000000">
                      <a:alpha val="43137"/>
                    </a:srgbClr>
                  </a:outerShdw>
                </a:effectLst>
              </a:rPr>
              <a:t>es abhängig, so darf die Zwangsvollstreckung nur beginnen, </a:t>
            </a:r>
            <a:r>
              <a:rPr lang="de-DE" sz="1600" u="sng" dirty="0">
                <a:effectLst>
                  <a:outerShdw blurRad="38100" dist="38100" dir="2700000" algn="tl">
                    <a:srgbClr val="000000">
                      <a:alpha val="43137"/>
                    </a:srgbClr>
                  </a:outerShdw>
                </a:effectLst>
              </a:rPr>
              <a:t>wenn</a:t>
            </a:r>
            <a:r>
              <a:rPr lang="de-DE" sz="1600" dirty="0">
                <a:effectLst>
                  <a:outerShdw blurRad="38100" dist="38100" dir="2700000" algn="tl">
                    <a:srgbClr val="000000">
                      <a:alpha val="43137"/>
                    </a:srgbClr>
                  </a:outerShdw>
                </a:effectLst>
              </a:rPr>
              <a:t> der </a:t>
            </a:r>
            <a:r>
              <a:rPr lang="de-DE" sz="1600" u="sng" dirty="0">
                <a:effectLst>
                  <a:outerShdw blurRad="38100" dist="38100" dir="2700000" algn="tl">
                    <a:srgbClr val="000000">
                      <a:alpha val="43137"/>
                    </a:srgbClr>
                  </a:outerShdw>
                </a:effectLst>
              </a:rPr>
              <a:t>Kalendertag abgelaufen</a:t>
            </a:r>
            <a:r>
              <a:rPr lang="de-DE" sz="1600" dirty="0">
                <a:effectLst>
                  <a:outerShdw blurRad="38100" dist="38100" dir="2700000" algn="tl">
                    <a:srgbClr val="000000">
                      <a:alpha val="43137"/>
                    </a:srgbClr>
                  </a:outerShdw>
                </a:effectLst>
              </a:rPr>
              <a:t> ist.</a:t>
            </a:r>
          </a:p>
          <a:p>
            <a:pPr>
              <a:buAutoNum type="arabicParenBoth"/>
            </a:pPr>
            <a:endParaRPr lang="de-DE" sz="1600" dirty="0">
              <a:effectLst>
                <a:outerShdw blurRad="38100" dist="38100" dir="2700000" algn="tl">
                  <a:srgbClr val="000000">
                    <a:alpha val="43137"/>
                  </a:srgbClr>
                </a:outerShdw>
              </a:effectLst>
            </a:endParaRPr>
          </a:p>
          <a:p>
            <a:pPr>
              <a:buAutoNum type="arabicParenBoth"/>
            </a:pPr>
            <a:r>
              <a:rPr lang="de-DE" sz="1600" dirty="0">
                <a:effectLst>
                  <a:outerShdw blurRad="38100" dist="38100" dir="2700000" algn="tl">
                    <a:srgbClr val="000000">
                      <a:alpha val="43137"/>
                    </a:srgbClr>
                  </a:outerShdw>
                </a:effectLst>
              </a:rPr>
              <a:t>(2) Hängt die Vollstreckung von einer dem Gläubiger obliegenden </a:t>
            </a:r>
            <a:r>
              <a:rPr lang="de-DE" sz="1600" u="sng" dirty="0">
                <a:effectLst>
                  <a:outerShdw blurRad="38100" dist="38100" dir="2700000" algn="tl">
                    <a:srgbClr val="000000">
                      <a:alpha val="43137"/>
                    </a:srgbClr>
                  </a:outerShdw>
                </a:effectLst>
              </a:rPr>
              <a:t>Sicherheitsleistung</a:t>
            </a:r>
            <a:r>
              <a:rPr lang="de-DE" sz="1600" dirty="0">
                <a:effectLst>
                  <a:outerShdw blurRad="38100" dist="38100" dir="2700000" algn="tl">
                    <a:srgbClr val="000000">
                      <a:alpha val="43137"/>
                    </a:srgbClr>
                  </a:outerShdw>
                </a:effectLst>
              </a:rPr>
              <a:t> ab, so darf mit der Zwangsvollstreckung nur begonnen oder sie nur fortgesetzt werden, wenn die Sicherheitsleistung </a:t>
            </a:r>
            <a:r>
              <a:rPr lang="de-DE" sz="1600" u="sng" dirty="0">
                <a:effectLst>
                  <a:outerShdw blurRad="38100" dist="38100" dir="2700000" algn="tl">
                    <a:srgbClr val="000000">
                      <a:alpha val="43137"/>
                    </a:srgbClr>
                  </a:outerShdw>
                </a:effectLst>
              </a:rPr>
              <a:t>durch eine öffentliche oder öffentlich beglaubigte Urkunde nachgewiesen</a:t>
            </a:r>
            <a:r>
              <a:rPr lang="de-DE" sz="1600" dirty="0">
                <a:effectLst>
                  <a:outerShdw blurRad="38100" dist="38100" dir="2700000" algn="tl">
                    <a:srgbClr val="000000">
                      <a:alpha val="43137"/>
                    </a:srgbClr>
                  </a:outerShdw>
                </a:effectLst>
              </a:rPr>
              <a:t> </a:t>
            </a:r>
            <a:r>
              <a:rPr lang="de-DE" sz="1600" u="sng" dirty="0">
                <a:effectLst>
                  <a:outerShdw blurRad="38100" dist="38100" dir="2700000" algn="tl">
                    <a:srgbClr val="000000">
                      <a:alpha val="43137"/>
                    </a:srgbClr>
                  </a:outerShdw>
                </a:effectLst>
              </a:rPr>
              <a:t>und</a:t>
            </a:r>
            <a:r>
              <a:rPr lang="de-DE" sz="1600" dirty="0">
                <a:effectLst>
                  <a:outerShdw blurRad="38100" dist="38100" dir="2700000" algn="tl">
                    <a:srgbClr val="000000">
                      <a:alpha val="43137"/>
                    </a:srgbClr>
                  </a:outerShdw>
                </a:effectLst>
              </a:rPr>
              <a:t> eine Abschrift dieser </a:t>
            </a:r>
            <a:r>
              <a:rPr lang="de-DE" sz="1600" u="sng" dirty="0">
                <a:effectLst>
                  <a:outerShdw blurRad="38100" dist="38100" dir="2700000" algn="tl">
                    <a:srgbClr val="000000">
                      <a:alpha val="43137"/>
                    </a:srgbClr>
                  </a:outerShdw>
                </a:effectLst>
              </a:rPr>
              <a:t>Urkunde</a:t>
            </a:r>
            <a:r>
              <a:rPr lang="de-DE" sz="1600" dirty="0">
                <a:effectLst>
                  <a:outerShdw blurRad="38100" dist="38100" dir="2700000" algn="tl">
                    <a:srgbClr val="000000">
                      <a:alpha val="43137"/>
                    </a:srgbClr>
                  </a:outerShdw>
                </a:effectLst>
              </a:rPr>
              <a:t> bereits </a:t>
            </a:r>
            <a:r>
              <a:rPr lang="de-DE" sz="1600" u="sng" dirty="0">
                <a:effectLst>
                  <a:outerShdw blurRad="38100" dist="38100" dir="2700000" algn="tl">
                    <a:srgbClr val="000000">
                      <a:alpha val="43137"/>
                    </a:srgbClr>
                  </a:outerShdw>
                </a:effectLst>
              </a:rPr>
              <a:t>zugestellt</a:t>
            </a:r>
            <a:r>
              <a:rPr lang="de-DE" sz="1600" dirty="0">
                <a:effectLst>
                  <a:outerShdw blurRad="38100" dist="38100" dir="2700000" algn="tl">
                    <a:srgbClr val="000000">
                      <a:alpha val="43137"/>
                    </a:srgbClr>
                  </a:outerShdw>
                </a:effectLst>
              </a:rPr>
              <a:t> ist oder gleichzeitig zugestellt wird.</a:t>
            </a:r>
          </a:p>
        </p:txBody>
      </p:sp>
      <p:sp>
        <p:nvSpPr>
          <p:cNvPr id="19" name="Titel 1"/>
          <p:cNvSpPr>
            <a:spLocks noGrp="1"/>
          </p:cNvSpPr>
          <p:nvPr>
            <p:ph type="title"/>
          </p:nvPr>
        </p:nvSpPr>
        <p:spPr>
          <a:xfrm>
            <a:off x="2589212" y="329899"/>
            <a:ext cx="8911687" cy="1280890"/>
          </a:xfrm>
        </p:spPr>
        <p:txBody>
          <a:bodyPr>
            <a:normAutofit/>
          </a:bodyPr>
          <a:lstStyle/>
          <a:p>
            <a:r>
              <a:rPr lang="de-DE" sz="2000" b="1" dirty="0" smtClean="0"/>
              <a:t>Bedingungen für Vollstreckungsbeginn (§ 751 ZPO)</a:t>
            </a:r>
            <a:endParaRPr lang="de-DE" sz="2000" b="1" dirty="0"/>
          </a:p>
        </p:txBody>
      </p:sp>
    </p:spTree>
    <p:extLst>
      <p:ext uri="{BB962C8B-B14F-4D97-AF65-F5344CB8AC3E}">
        <p14:creationId xmlns:p14="http://schemas.microsoft.com/office/powerpoint/2010/main" val="7900593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Beiträge Amtsgericht Neubrandenburg, Matthias Brandt, Direktor des Amtsgerichts</a:t>
            </a:r>
            <a:endParaRPr lang="de-DE" dirty="0"/>
          </a:p>
        </p:txBody>
      </p:sp>
      <p:sp>
        <p:nvSpPr>
          <p:cNvPr id="9" name="Foliennummernplatzhalter 8"/>
          <p:cNvSpPr>
            <a:spLocks noGrp="1"/>
          </p:cNvSpPr>
          <p:nvPr>
            <p:ph type="sldNum" sz="quarter" idx="12"/>
          </p:nvPr>
        </p:nvSpPr>
        <p:spPr/>
        <p:txBody>
          <a:bodyPr/>
          <a:lstStyle/>
          <a:p>
            <a:fld id="{F82CC617-EC87-4E06-B92D-8D8AF591DFB6}" type="slidenum">
              <a:rPr lang="de-DE" smtClean="0"/>
              <a:t>72</a:t>
            </a:fld>
            <a:endParaRPr lang="de-DE"/>
          </a:p>
        </p:txBody>
      </p:sp>
      <p:sp>
        <p:nvSpPr>
          <p:cNvPr id="12" name="Inhaltsplatzhalter 2"/>
          <p:cNvSpPr>
            <a:spLocks noGrp="1"/>
          </p:cNvSpPr>
          <p:nvPr>
            <p:ph idx="1"/>
          </p:nvPr>
        </p:nvSpPr>
        <p:spPr>
          <a:xfrm>
            <a:off x="2262018" y="1293969"/>
            <a:ext cx="9415732" cy="3998467"/>
          </a:xfrm>
        </p:spPr>
        <p:txBody>
          <a:bodyPr>
            <a:noAutofit/>
          </a:bodyPr>
          <a:lstStyle/>
          <a:p>
            <a:pPr>
              <a:buAutoNum type="arabicParenBoth"/>
            </a:pPr>
            <a:r>
              <a:rPr lang="de-DE" sz="1600" dirty="0">
                <a:effectLst>
                  <a:outerShdw blurRad="38100" dist="38100" dir="2700000" algn="tl">
                    <a:srgbClr val="000000">
                      <a:alpha val="43137"/>
                    </a:srgbClr>
                  </a:outerShdw>
                </a:effectLst>
              </a:rPr>
              <a:t>(1) Die Zwangsvollstreckung wird, soweit sie nicht den Gerichten zugewiesen ist, </a:t>
            </a:r>
            <a:r>
              <a:rPr lang="de-DE" sz="1600" u="sng" dirty="0">
                <a:effectLst>
                  <a:outerShdw blurRad="38100" dist="38100" dir="2700000" algn="tl">
                    <a:srgbClr val="000000">
                      <a:alpha val="43137"/>
                    </a:srgbClr>
                  </a:outerShdw>
                </a:effectLst>
              </a:rPr>
              <a:t>durch Gerichtsvollzieher</a:t>
            </a:r>
            <a:r>
              <a:rPr lang="de-DE" sz="1600" dirty="0">
                <a:effectLst>
                  <a:outerShdw blurRad="38100" dist="38100" dir="2700000" algn="tl">
                    <a:srgbClr val="000000">
                      <a:alpha val="43137"/>
                    </a:srgbClr>
                  </a:outerShdw>
                </a:effectLst>
              </a:rPr>
              <a:t> durchgeführt, die sie im Auftrag des Gläubigers zu bewirken haben.</a:t>
            </a:r>
          </a:p>
          <a:p>
            <a:pPr>
              <a:buAutoNum type="arabicParenBoth"/>
            </a:pPr>
            <a:endParaRPr lang="de-DE" sz="1600" dirty="0">
              <a:effectLst>
                <a:outerShdw blurRad="38100" dist="38100" dir="2700000" algn="tl">
                  <a:srgbClr val="000000">
                    <a:alpha val="43137"/>
                  </a:srgbClr>
                </a:outerShdw>
              </a:effectLst>
            </a:endParaRPr>
          </a:p>
          <a:p>
            <a:pPr>
              <a:buAutoNum type="arabicParenBoth"/>
            </a:pPr>
            <a:r>
              <a:rPr lang="de-DE" sz="1600" dirty="0">
                <a:effectLst>
                  <a:outerShdw blurRad="38100" dist="38100" dir="2700000" algn="tl">
                    <a:srgbClr val="000000">
                      <a:alpha val="43137"/>
                    </a:srgbClr>
                  </a:outerShdw>
                </a:effectLst>
              </a:rPr>
              <a:t>(2) </a:t>
            </a:r>
            <a:r>
              <a:rPr lang="de-DE" sz="1600" dirty="0" smtClean="0">
                <a:effectLst>
                  <a:outerShdw blurRad="38100" dist="38100" dir="2700000" algn="tl">
                    <a:srgbClr val="000000">
                      <a:alpha val="43137"/>
                    </a:srgbClr>
                  </a:outerShdw>
                </a:effectLst>
              </a:rPr>
              <a:t>Der </a:t>
            </a:r>
            <a:r>
              <a:rPr lang="de-DE" sz="1600" dirty="0">
                <a:effectLst>
                  <a:outerShdw blurRad="38100" dist="38100" dir="2700000" algn="tl">
                    <a:srgbClr val="000000">
                      <a:alpha val="43137"/>
                    </a:srgbClr>
                  </a:outerShdw>
                </a:effectLst>
              </a:rPr>
              <a:t>Gläubiger kann </a:t>
            </a:r>
            <a:r>
              <a:rPr lang="de-DE" sz="1600" u="sng" dirty="0">
                <a:effectLst>
                  <a:outerShdw blurRad="38100" dist="38100" dir="2700000" algn="tl">
                    <a:srgbClr val="000000">
                      <a:alpha val="43137"/>
                    </a:srgbClr>
                  </a:outerShdw>
                </a:effectLst>
              </a:rPr>
              <a:t>wegen Erteilung des Auftrags </a:t>
            </a:r>
            <a:r>
              <a:rPr lang="de-DE" sz="1600" dirty="0">
                <a:effectLst>
                  <a:outerShdw blurRad="38100" dist="38100" dir="2700000" algn="tl">
                    <a:srgbClr val="000000">
                      <a:alpha val="43137"/>
                    </a:srgbClr>
                  </a:outerShdw>
                </a:effectLst>
              </a:rPr>
              <a:t>zur Zwangsvollstreckung die </a:t>
            </a:r>
            <a:r>
              <a:rPr lang="de-DE" sz="1600" u="sng" dirty="0">
                <a:effectLst>
                  <a:outerShdw blurRad="38100" dist="38100" dir="2700000" algn="tl">
                    <a:srgbClr val="000000">
                      <a:alpha val="43137"/>
                    </a:srgbClr>
                  </a:outerShdw>
                </a:effectLst>
              </a:rPr>
              <a:t>Mitwirkung der Geschäftsstelle </a:t>
            </a:r>
            <a:r>
              <a:rPr lang="de-DE" sz="1600" dirty="0">
                <a:effectLst>
                  <a:outerShdw blurRad="38100" dist="38100" dir="2700000" algn="tl">
                    <a:srgbClr val="000000">
                      <a:alpha val="43137"/>
                    </a:srgbClr>
                  </a:outerShdw>
                </a:effectLst>
              </a:rPr>
              <a:t>in Anspruch nehmen. </a:t>
            </a:r>
            <a:r>
              <a:rPr lang="de-DE" sz="1600" dirty="0" smtClean="0">
                <a:effectLst>
                  <a:outerShdw blurRad="38100" dist="38100" dir="2700000" algn="tl">
                    <a:srgbClr val="000000">
                      <a:alpha val="43137"/>
                    </a:srgbClr>
                  </a:outerShdw>
                </a:effectLst>
              </a:rPr>
              <a:t>Der </a:t>
            </a:r>
            <a:r>
              <a:rPr lang="de-DE" sz="1600" dirty="0">
                <a:effectLst>
                  <a:outerShdw blurRad="38100" dist="38100" dir="2700000" algn="tl">
                    <a:srgbClr val="000000">
                      <a:alpha val="43137"/>
                    </a:srgbClr>
                  </a:outerShdw>
                </a:effectLst>
              </a:rPr>
              <a:t>von der Geschäftsstelle beauftragte Gerichtsvollzieher gilt als von dem Gläubiger beauftragt.</a:t>
            </a:r>
          </a:p>
        </p:txBody>
      </p:sp>
      <p:sp>
        <p:nvSpPr>
          <p:cNvPr id="19" name="Titel 1"/>
          <p:cNvSpPr>
            <a:spLocks noGrp="1"/>
          </p:cNvSpPr>
          <p:nvPr>
            <p:ph type="title"/>
          </p:nvPr>
        </p:nvSpPr>
        <p:spPr>
          <a:xfrm>
            <a:off x="2589212" y="329899"/>
            <a:ext cx="8911687" cy="1280890"/>
          </a:xfrm>
        </p:spPr>
        <p:txBody>
          <a:bodyPr>
            <a:normAutofit/>
          </a:bodyPr>
          <a:lstStyle/>
          <a:p>
            <a:r>
              <a:rPr lang="de-DE" sz="2000" b="1" dirty="0" smtClean="0"/>
              <a:t>Vollstreckung durch den Gerichtsvollzieher (§ 753 ZPO)</a:t>
            </a:r>
            <a:endParaRPr lang="de-DE" sz="2000" b="1" dirty="0"/>
          </a:p>
        </p:txBody>
      </p:sp>
    </p:spTree>
    <p:extLst>
      <p:ext uri="{BB962C8B-B14F-4D97-AF65-F5344CB8AC3E}">
        <p14:creationId xmlns:p14="http://schemas.microsoft.com/office/powerpoint/2010/main" val="5862013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Beiträge Amtsgericht Neubrandenburg, Matthias Brandt, Direktor des Amtsgerichts</a:t>
            </a:r>
            <a:endParaRPr lang="de-DE" dirty="0"/>
          </a:p>
        </p:txBody>
      </p:sp>
      <p:sp>
        <p:nvSpPr>
          <p:cNvPr id="9" name="Foliennummernplatzhalter 8"/>
          <p:cNvSpPr>
            <a:spLocks noGrp="1"/>
          </p:cNvSpPr>
          <p:nvPr>
            <p:ph type="sldNum" sz="quarter" idx="12"/>
          </p:nvPr>
        </p:nvSpPr>
        <p:spPr/>
        <p:txBody>
          <a:bodyPr/>
          <a:lstStyle/>
          <a:p>
            <a:fld id="{F82CC617-EC87-4E06-B92D-8D8AF591DFB6}" type="slidenum">
              <a:rPr lang="de-DE" smtClean="0"/>
              <a:t>73</a:t>
            </a:fld>
            <a:endParaRPr lang="de-DE"/>
          </a:p>
        </p:txBody>
      </p:sp>
      <p:sp>
        <p:nvSpPr>
          <p:cNvPr id="12" name="Inhaltsplatzhalter 2"/>
          <p:cNvSpPr>
            <a:spLocks noGrp="1"/>
          </p:cNvSpPr>
          <p:nvPr>
            <p:ph idx="1"/>
          </p:nvPr>
        </p:nvSpPr>
        <p:spPr>
          <a:xfrm>
            <a:off x="2262018" y="1293969"/>
            <a:ext cx="9415732" cy="3998467"/>
          </a:xfrm>
        </p:spPr>
        <p:txBody>
          <a:bodyPr>
            <a:noAutofit/>
          </a:bodyPr>
          <a:lstStyle/>
          <a:p>
            <a:pPr>
              <a:buAutoNum type="arabicParenBoth"/>
            </a:pPr>
            <a:r>
              <a:rPr lang="de-DE" sz="1600" dirty="0">
                <a:effectLst>
                  <a:outerShdw blurRad="38100" dist="38100" dir="2700000" algn="tl">
                    <a:srgbClr val="000000">
                      <a:alpha val="43137"/>
                    </a:srgbClr>
                  </a:outerShdw>
                </a:effectLst>
              </a:rPr>
              <a:t>(1) Durch den Vollstreckungsauftrag und die Übergabe der vollstreckbaren Ausfertigung wird der Gerichtsvollzieher ermächtigt, Leistungen des Schuldners entgegenzunehmen und diese zu quittieren sowie mit Wirkung für den Gläubiger Zahlungsvereinbarungen nach Maßgabe des § 802b zu treffen.</a:t>
            </a:r>
          </a:p>
          <a:p>
            <a:pPr>
              <a:buAutoNum type="arabicParenBoth"/>
            </a:pPr>
            <a:endParaRPr lang="de-DE" sz="1600" dirty="0">
              <a:effectLst>
                <a:outerShdw blurRad="38100" dist="38100" dir="2700000" algn="tl">
                  <a:srgbClr val="000000">
                    <a:alpha val="43137"/>
                  </a:srgbClr>
                </a:outerShdw>
              </a:effectLst>
            </a:endParaRPr>
          </a:p>
          <a:p>
            <a:pPr>
              <a:buAutoNum type="arabicParenBoth"/>
            </a:pPr>
            <a:r>
              <a:rPr lang="de-DE" sz="1600" dirty="0">
                <a:effectLst>
                  <a:outerShdw blurRad="38100" dist="38100" dir="2700000" algn="tl">
                    <a:srgbClr val="000000">
                      <a:alpha val="43137"/>
                    </a:srgbClr>
                  </a:outerShdw>
                </a:effectLst>
              </a:rPr>
              <a:t>(2) </a:t>
            </a:r>
            <a:r>
              <a:rPr lang="de-DE" sz="1600" dirty="0" smtClean="0">
                <a:effectLst>
                  <a:outerShdw blurRad="38100" dist="38100" dir="2700000" algn="tl">
                    <a:srgbClr val="000000">
                      <a:alpha val="43137"/>
                    </a:srgbClr>
                  </a:outerShdw>
                </a:effectLst>
              </a:rPr>
              <a:t>Dem </a:t>
            </a:r>
            <a:r>
              <a:rPr lang="de-DE" sz="1600" dirty="0">
                <a:effectLst>
                  <a:outerShdw blurRad="38100" dist="38100" dir="2700000" algn="tl">
                    <a:srgbClr val="000000">
                      <a:alpha val="43137"/>
                    </a:srgbClr>
                  </a:outerShdw>
                </a:effectLst>
              </a:rPr>
              <a:t>Schuldner und Dritten gegenüber wird der Gerichtsvollzieher zur Vornahme der Zwangsvollstreckung und der in Absatz 1 bezeichneten Handlungen durch den Besitz der vollstreckbaren Ausfertigung ermächtigt. </a:t>
            </a:r>
            <a:r>
              <a:rPr lang="de-DE" sz="1600" dirty="0" smtClean="0">
                <a:effectLst>
                  <a:outerShdw blurRad="38100" dist="38100" dir="2700000" algn="tl">
                    <a:srgbClr val="000000">
                      <a:alpha val="43137"/>
                    </a:srgbClr>
                  </a:outerShdw>
                </a:effectLst>
              </a:rPr>
              <a:t>Der </a:t>
            </a:r>
            <a:r>
              <a:rPr lang="de-DE" sz="1600" dirty="0">
                <a:effectLst>
                  <a:outerShdw blurRad="38100" dist="38100" dir="2700000" algn="tl">
                    <a:srgbClr val="000000">
                      <a:alpha val="43137"/>
                    </a:srgbClr>
                  </a:outerShdw>
                </a:effectLst>
              </a:rPr>
              <a:t>Mangel oder die Beschränkung des Auftrags kann diesen Personen gegenüber von dem Gläubiger nicht geltend gemacht werden.</a:t>
            </a:r>
          </a:p>
        </p:txBody>
      </p:sp>
      <p:sp>
        <p:nvSpPr>
          <p:cNvPr id="19" name="Titel 1"/>
          <p:cNvSpPr>
            <a:spLocks noGrp="1"/>
          </p:cNvSpPr>
          <p:nvPr>
            <p:ph type="title"/>
          </p:nvPr>
        </p:nvSpPr>
        <p:spPr>
          <a:xfrm>
            <a:off x="2589212" y="329899"/>
            <a:ext cx="8911687" cy="1280890"/>
          </a:xfrm>
        </p:spPr>
        <p:txBody>
          <a:bodyPr>
            <a:normAutofit/>
          </a:bodyPr>
          <a:lstStyle/>
          <a:p>
            <a:r>
              <a:rPr lang="de-DE" sz="2000" b="1" dirty="0" smtClean="0"/>
              <a:t>Vollstreckungsauftrag und vollstreckbare Ausfertigung (§ 754 ZPO)</a:t>
            </a:r>
            <a:endParaRPr lang="de-DE" sz="2000" b="1" dirty="0"/>
          </a:p>
        </p:txBody>
      </p:sp>
    </p:spTree>
    <p:extLst>
      <p:ext uri="{BB962C8B-B14F-4D97-AF65-F5344CB8AC3E}">
        <p14:creationId xmlns:p14="http://schemas.microsoft.com/office/powerpoint/2010/main" val="29846473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Beiträge Amtsgericht Neubrandenburg, Matthias Brandt, Direktor des Amtsgerichts</a:t>
            </a:r>
            <a:endParaRPr lang="de-DE" dirty="0"/>
          </a:p>
        </p:txBody>
      </p:sp>
      <p:sp>
        <p:nvSpPr>
          <p:cNvPr id="9" name="Foliennummernplatzhalter 8"/>
          <p:cNvSpPr>
            <a:spLocks noGrp="1"/>
          </p:cNvSpPr>
          <p:nvPr>
            <p:ph type="sldNum" sz="quarter" idx="12"/>
          </p:nvPr>
        </p:nvSpPr>
        <p:spPr/>
        <p:txBody>
          <a:bodyPr/>
          <a:lstStyle/>
          <a:p>
            <a:fld id="{F82CC617-EC87-4E06-B92D-8D8AF591DFB6}" type="slidenum">
              <a:rPr lang="de-DE" smtClean="0"/>
              <a:t>74</a:t>
            </a:fld>
            <a:endParaRPr lang="de-DE"/>
          </a:p>
        </p:txBody>
      </p:sp>
      <p:sp>
        <p:nvSpPr>
          <p:cNvPr id="12" name="Inhaltsplatzhalter 2"/>
          <p:cNvSpPr>
            <a:spLocks noGrp="1"/>
          </p:cNvSpPr>
          <p:nvPr>
            <p:ph idx="1"/>
          </p:nvPr>
        </p:nvSpPr>
        <p:spPr>
          <a:xfrm>
            <a:off x="2262018" y="1293969"/>
            <a:ext cx="9415732" cy="3998467"/>
          </a:xfrm>
        </p:spPr>
        <p:txBody>
          <a:bodyPr>
            <a:noAutofit/>
          </a:bodyPr>
          <a:lstStyle/>
          <a:p>
            <a:pPr>
              <a:buAutoNum type="arabicParenBoth"/>
            </a:pPr>
            <a:r>
              <a:rPr lang="de-DE" sz="1600" dirty="0">
                <a:effectLst>
                  <a:outerShdw blurRad="38100" dist="38100" dir="2700000" algn="tl">
                    <a:srgbClr val="000000">
                      <a:alpha val="43137"/>
                    </a:srgbClr>
                  </a:outerShdw>
                </a:effectLst>
              </a:rPr>
              <a:t>(1) Hängt die Vollstreckung von einer </a:t>
            </a:r>
            <a:r>
              <a:rPr lang="de-DE" sz="1600" u="sng" dirty="0">
                <a:effectLst>
                  <a:outerShdw blurRad="38100" dist="38100" dir="2700000" algn="tl">
                    <a:srgbClr val="000000">
                      <a:alpha val="43137"/>
                    </a:srgbClr>
                  </a:outerShdw>
                </a:effectLst>
              </a:rPr>
              <a:t>Zug um Zug </a:t>
            </a:r>
            <a:r>
              <a:rPr lang="de-DE" sz="1600" dirty="0">
                <a:effectLst>
                  <a:outerShdw blurRad="38100" dist="38100" dir="2700000" algn="tl">
                    <a:srgbClr val="000000">
                      <a:alpha val="43137"/>
                    </a:srgbClr>
                  </a:outerShdw>
                </a:effectLst>
              </a:rPr>
              <a:t>zu bewirkenden Leistung des Gläubigers an den Schuldner ab, so darf der Gerichtsvollzieher die </a:t>
            </a:r>
            <a:r>
              <a:rPr lang="de-DE" sz="1600" u="sng" dirty="0">
                <a:effectLst>
                  <a:outerShdw blurRad="38100" dist="38100" dir="2700000" algn="tl">
                    <a:srgbClr val="000000">
                      <a:alpha val="43137"/>
                    </a:srgbClr>
                  </a:outerShdw>
                </a:effectLst>
              </a:rPr>
              <a:t>Zwangsvollstreckung nicht beginnen,</a:t>
            </a:r>
            <a:r>
              <a:rPr lang="de-DE" sz="1600" dirty="0">
                <a:effectLst>
                  <a:outerShdw blurRad="38100" dist="38100" dir="2700000" algn="tl">
                    <a:srgbClr val="000000">
                      <a:alpha val="43137"/>
                    </a:srgbClr>
                  </a:outerShdw>
                </a:effectLst>
              </a:rPr>
              <a:t> </a:t>
            </a:r>
            <a:r>
              <a:rPr lang="de-DE" sz="1600" u="sng" dirty="0">
                <a:effectLst>
                  <a:outerShdw blurRad="38100" dist="38100" dir="2700000" algn="tl">
                    <a:srgbClr val="000000">
                      <a:alpha val="43137"/>
                    </a:srgbClr>
                  </a:outerShdw>
                </a:effectLst>
              </a:rPr>
              <a:t>bevor</a:t>
            </a:r>
            <a:r>
              <a:rPr lang="de-DE" sz="1600" dirty="0">
                <a:effectLst>
                  <a:outerShdw blurRad="38100" dist="38100" dir="2700000" algn="tl">
                    <a:srgbClr val="000000">
                      <a:alpha val="43137"/>
                    </a:srgbClr>
                  </a:outerShdw>
                </a:effectLst>
              </a:rPr>
              <a:t> er dem Schuldner die diesem gebührende </a:t>
            </a:r>
            <a:r>
              <a:rPr lang="de-DE" sz="1600" u="sng" dirty="0">
                <a:effectLst>
                  <a:outerShdw blurRad="38100" dist="38100" dir="2700000" algn="tl">
                    <a:srgbClr val="000000">
                      <a:alpha val="43137"/>
                    </a:srgbClr>
                  </a:outerShdw>
                </a:effectLst>
              </a:rPr>
              <a:t>Leistung in einer den Verzug der Annahme begründenden Weise angeboten</a:t>
            </a:r>
            <a:r>
              <a:rPr lang="de-DE" sz="1600" dirty="0">
                <a:effectLst>
                  <a:outerShdw blurRad="38100" dist="38100" dir="2700000" algn="tl">
                    <a:srgbClr val="000000">
                      <a:alpha val="43137"/>
                    </a:srgbClr>
                  </a:outerShdw>
                </a:effectLst>
              </a:rPr>
              <a:t> hat, sofern nicht der </a:t>
            </a:r>
            <a:r>
              <a:rPr lang="de-DE" sz="1600" u="sng" dirty="0">
                <a:effectLst>
                  <a:outerShdw blurRad="38100" dist="38100" dir="2700000" algn="tl">
                    <a:srgbClr val="000000">
                      <a:alpha val="43137"/>
                    </a:srgbClr>
                  </a:outerShdw>
                </a:effectLst>
              </a:rPr>
              <a:t>Beweis</a:t>
            </a:r>
            <a:r>
              <a:rPr lang="de-DE" sz="1600" dirty="0">
                <a:effectLst>
                  <a:outerShdw blurRad="38100" dist="38100" dir="2700000" algn="tl">
                    <a:srgbClr val="000000">
                      <a:alpha val="43137"/>
                    </a:srgbClr>
                  </a:outerShdw>
                </a:effectLst>
              </a:rPr>
              <a:t>, </a:t>
            </a:r>
            <a:r>
              <a:rPr lang="de-DE" sz="1600" u="sng" dirty="0">
                <a:effectLst>
                  <a:outerShdw blurRad="38100" dist="38100" dir="2700000" algn="tl">
                    <a:srgbClr val="000000">
                      <a:alpha val="43137"/>
                    </a:srgbClr>
                  </a:outerShdw>
                </a:effectLst>
              </a:rPr>
              <a:t>dass</a:t>
            </a:r>
            <a:r>
              <a:rPr lang="de-DE" sz="1600" dirty="0">
                <a:effectLst>
                  <a:outerShdw blurRad="38100" dist="38100" dir="2700000" algn="tl">
                    <a:srgbClr val="000000">
                      <a:alpha val="43137"/>
                    </a:srgbClr>
                  </a:outerShdw>
                </a:effectLst>
              </a:rPr>
              <a:t> der </a:t>
            </a:r>
            <a:r>
              <a:rPr lang="de-DE" sz="1600" u="sng" dirty="0">
                <a:effectLst>
                  <a:outerShdw blurRad="38100" dist="38100" dir="2700000" algn="tl">
                    <a:srgbClr val="000000">
                      <a:alpha val="43137"/>
                    </a:srgbClr>
                  </a:outerShdw>
                </a:effectLst>
              </a:rPr>
              <a:t>Schuldner befriedigt oder im Verzug der Annahme </a:t>
            </a:r>
            <a:r>
              <a:rPr lang="de-DE" sz="1600" dirty="0">
                <a:effectLst>
                  <a:outerShdw blurRad="38100" dist="38100" dir="2700000" algn="tl">
                    <a:srgbClr val="000000">
                      <a:alpha val="43137"/>
                    </a:srgbClr>
                  </a:outerShdw>
                </a:effectLst>
              </a:rPr>
              <a:t>ist, </a:t>
            </a:r>
            <a:r>
              <a:rPr lang="de-DE" sz="1600" u="sng" dirty="0">
                <a:effectLst>
                  <a:outerShdw blurRad="38100" dist="38100" dir="2700000" algn="tl">
                    <a:srgbClr val="000000">
                      <a:alpha val="43137"/>
                    </a:srgbClr>
                  </a:outerShdw>
                </a:effectLst>
              </a:rPr>
              <a:t>durch öffentliche oder öffentlich beglaubigte Urkunden geführt</a:t>
            </a:r>
            <a:r>
              <a:rPr lang="de-DE" sz="1600" dirty="0">
                <a:effectLst>
                  <a:outerShdw blurRad="38100" dist="38100" dir="2700000" algn="tl">
                    <a:srgbClr val="000000">
                      <a:alpha val="43137"/>
                    </a:srgbClr>
                  </a:outerShdw>
                </a:effectLst>
              </a:rPr>
              <a:t> wird und eine Abschrift dieser </a:t>
            </a:r>
            <a:r>
              <a:rPr lang="de-DE" sz="1600" u="sng" dirty="0">
                <a:effectLst>
                  <a:outerShdw blurRad="38100" dist="38100" dir="2700000" algn="tl">
                    <a:srgbClr val="000000">
                      <a:alpha val="43137"/>
                    </a:srgbClr>
                  </a:outerShdw>
                </a:effectLst>
              </a:rPr>
              <a:t>Urkunde</a:t>
            </a:r>
            <a:r>
              <a:rPr lang="de-DE" sz="1600" dirty="0">
                <a:effectLst>
                  <a:outerShdw blurRad="38100" dist="38100" dir="2700000" algn="tl">
                    <a:srgbClr val="000000">
                      <a:alpha val="43137"/>
                    </a:srgbClr>
                  </a:outerShdw>
                </a:effectLst>
              </a:rPr>
              <a:t>n bereits </a:t>
            </a:r>
            <a:r>
              <a:rPr lang="de-DE" sz="1600" u="sng" dirty="0">
                <a:effectLst>
                  <a:outerShdw blurRad="38100" dist="38100" dir="2700000" algn="tl">
                    <a:srgbClr val="000000">
                      <a:alpha val="43137"/>
                    </a:srgbClr>
                  </a:outerShdw>
                </a:effectLst>
              </a:rPr>
              <a:t>zugestellt</a:t>
            </a:r>
            <a:r>
              <a:rPr lang="de-DE" sz="1600" dirty="0">
                <a:effectLst>
                  <a:outerShdw blurRad="38100" dist="38100" dir="2700000" algn="tl">
                    <a:srgbClr val="000000">
                      <a:alpha val="43137"/>
                    </a:srgbClr>
                  </a:outerShdw>
                </a:effectLst>
              </a:rPr>
              <a:t> ist oder gleichzeitig zugestellt wird.</a:t>
            </a:r>
          </a:p>
          <a:p>
            <a:pPr>
              <a:buAutoNum type="arabicParenBoth"/>
            </a:pPr>
            <a:endParaRPr lang="de-DE" sz="1600" dirty="0">
              <a:effectLst>
                <a:outerShdw blurRad="38100" dist="38100" dir="2700000" algn="tl">
                  <a:srgbClr val="000000">
                    <a:alpha val="43137"/>
                  </a:srgbClr>
                </a:outerShdw>
              </a:effectLst>
            </a:endParaRPr>
          </a:p>
          <a:p>
            <a:pPr>
              <a:buAutoNum type="arabicParenBoth"/>
            </a:pPr>
            <a:r>
              <a:rPr lang="de-DE" sz="1600" dirty="0">
                <a:effectLst>
                  <a:outerShdw blurRad="38100" dist="38100" dir="2700000" algn="tl">
                    <a:srgbClr val="000000">
                      <a:alpha val="43137"/>
                    </a:srgbClr>
                  </a:outerShdw>
                </a:effectLst>
              </a:rPr>
              <a:t>(2) Der Gerichtsvollzieher darf mit der Zwangsvollstreckung beginnen, </a:t>
            </a:r>
            <a:r>
              <a:rPr lang="de-DE" sz="1600" u="sng" dirty="0">
                <a:effectLst>
                  <a:outerShdw blurRad="38100" dist="38100" dir="2700000" algn="tl">
                    <a:srgbClr val="000000">
                      <a:alpha val="43137"/>
                    </a:srgbClr>
                  </a:outerShdw>
                </a:effectLst>
              </a:rPr>
              <a:t>wenn</a:t>
            </a:r>
            <a:r>
              <a:rPr lang="de-DE" sz="1600" dirty="0">
                <a:effectLst>
                  <a:outerShdw blurRad="38100" dist="38100" dir="2700000" algn="tl">
                    <a:srgbClr val="000000">
                      <a:alpha val="43137"/>
                    </a:srgbClr>
                  </a:outerShdw>
                </a:effectLst>
              </a:rPr>
              <a:t> der </a:t>
            </a:r>
            <a:r>
              <a:rPr lang="de-DE" sz="1600" u="sng" dirty="0">
                <a:effectLst>
                  <a:outerShdw blurRad="38100" dist="38100" dir="2700000" algn="tl">
                    <a:srgbClr val="000000">
                      <a:alpha val="43137"/>
                    </a:srgbClr>
                  </a:outerShdw>
                </a:effectLst>
              </a:rPr>
              <a:t>Schuldner</a:t>
            </a:r>
            <a:r>
              <a:rPr lang="de-DE" sz="1600" dirty="0">
                <a:effectLst>
                  <a:outerShdw blurRad="38100" dist="38100" dir="2700000" algn="tl">
                    <a:srgbClr val="000000">
                      <a:alpha val="43137"/>
                    </a:srgbClr>
                  </a:outerShdw>
                </a:effectLst>
              </a:rPr>
              <a:t> auf das wörtliche Angebot des Gerichtsvollziehers </a:t>
            </a:r>
            <a:r>
              <a:rPr lang="de-DE" sz="1600" u="sng" dirty="0">
                <a:effectLst>
                  <a:outerShdw blurRad="38100" dist="38100" dir="2700000" algn="tl">
                    <a:srgbClr val="000000">
                      <a:alpha val="43137"/>
                    </a:srgbClr>
                  </a:outerShdw>
                </a:effectLst>
              </a:rPr>
              <a:t>erklärt</a:t>
            </a:r>
            <a:r>
              <a:rPr lang="de-DE" sz="1600" dirty="0">
                <a:effectLst>
                  <a:outerShdw blurRad="38100" dist="38100" dir="2700000" algn="tl">
                    <a:srgbClr val="000000">
                      <a:alpha val="43137"/>
                    </a:srgbClr>
                  </a:outerShdw>
                </a:effectLst>
              </a:rPr>
              <a:t>, </a:t>
            </a:r>
            <a:r>
              <a:rPr lang="de-DE" sz="1600" u="sng" dirty="0">
                <a:effectLst>
                  <a:outerShdw blurRad="38100" dist="38100" dir="2700000" algn="tl">
                    <a:srgbClr val="000000">
                      <a:alpha val="43137"/>
                    </a:srgbClr>
                  </a:outerShdw>
                </a:effectLst>
              </a:rPr>
              <a:t>dass er die Leistung nicht annehmen werde</a:t>
            </a:r>
            <a:r>
              <a:rPr lang="de-DE" sz="1600" dirty="0">
                <a:effectLst>
                  <a:outerShdw blurRad="38100" dist="38100" dir="2700000" algn="tl">
                    <a:srgbClr val="000000">
                      <a:alpha val="43137"/>
                    </a:srgbClr>
                  </a:outerShdw>
                </a:effectLst>
              </a:rPr>
              <a:t>.</a:t>
            </a:r>
          </a:p>
        </p:txBody>
      </p:sp>
      <p:sp>
        <p:nvSpPr>
          <p:cNvPr id="19" name="Titel 1"/>
          <p:cNvSpPr>
            <a:spLocks noGrp="1"/>
          </p:cNvSpPr>
          <p:nvPr>
            <p:ph type="title"/>
          </p:nvPr>
        </p:nvSpPr>
        <p:spPr>
          <a:xfrm>
            <a:off x="2589212" y="329899"/>
            <a:ext cx="8911687" cy="1280890"/>
          </a:xfrm>
        </p:spPr>
        <p:txBody>
          <a:bodyPr>
            <a:normAutofit/>
          </a:bodyPr>
          <a:lstStyle/>
          <a:p>
            <a:r>
              <a:rPr lang="de-DE" sz="2000" b="1" dirty="0" smtClean="0"/>
              <a:t>Zwangsvollstreckung bei Leistung </a:t>
            </a:r>
            <a:r>
              <a:rPr lang="de-DE" sz="2000" b="1" dirty="0"/>
              <a:t>Z</a:t>
            </a:r>
            <a:r>
              <a:rPr lang="de-DE" sz="2000" b="1" dirty="0" smtClean="0"/>
              <a:t>ug um Zug (§ 756 ZPO)</a:t>
            </a:r>
            <a:endParaRPr lang="de-DE" sz="2000" b="1" dirty="0"/>
          </a:p>
        </p:txBody>
      </p:sp>
    </p:spTree>
    <p:extLst>
      <p:ext uri="{BB962C8B-B14F-4D97-AF65-F5344CB8AC3E}">
        <p14:creationId xmlns:p14="http://schemas.microsoft.com/office/powerpoint/2010/main" val="16925212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Beiträge Amtsgericht Neubrandenburg, Matthias Brandt, Direktor des Amtsgerichts</a:t>
            </a:r>
            <a:endParaRPr lang="de-DE" dirty="0"/>
          </a:p>
        </p:txBody>
      </p:sp>
      <p:sp>
        <p:nvSpPr>
          <p:cNvPr id="9" name="Foliennummernplatzhalter 8"/>
          <p:cNvSpPr>
            <a:spLocks noGrp="1"/>
          </p:cNvSpPr>
          <p:nvPr>
            <p:ph type="sldNum" sz="quarter" idx="12"/>
          </p:nvPr>
        </p:nvSpPr>
        <p:spPr/>
        <p:txBody>
          <a:bodyPr/>
          <a:lstStyle/>
          <a:p>
            <a:fld id="{F82CC617-EC87-4E06-B92D-8D8AF591DFB6}" type="slidenum">
              <a:rPr lang="de-DE" smtClean="0"/>
              <a:t>75</a:t>
            </a:fld>
            <a:endParaRPr lang="de-DE"/>
          </a:p>
        </p:txBody>
      </p:sp>
      <p:sp>
        <p:nvSpPr>
          <p:cNvPr id="12" name="Inhaltsplatzhalter 2"/>
          <p:cNvSpPr>
            <a:spLocks noGrp="1"/>
          </p:cNvSpPr>
          <p:nvPr>
            <p:ph idx="1"/>
          </p:nvPr>
        </p:nvSpPr>
        <p:spPr>
          <a:xfrm>
            <a:off x="2262018" y="1293969"/>
            <a:ext cx="9415732" cy="3998467"/>
          </a:xfrm>
        </p:spPr>
        <p:txBody>
          <a:bodyPr>
            <a:noAutofit/>
          </a:bodyPr>
          <a:lstStyle/>
          <a:p>
            <a:r>
              <a:rPr lang="de-DE" dirty="0">
                <a:effectLst>
                  <a:outerShdw blurRad="38100" dist="38100" dir="2700000" algn="tl">
                    <a:srgbClr val="000000">
                      <a:alpha val="43137"/>
                    </a:srgbClr>
                  </a:outerShdw>
                </a:effectLst>
              </a:rPr>
              <a:t>(1) Der Gerichtsvollzieher hat nach Empfang der Leistungen dem Schuldner die vollstreckbare Ausfertigung nebst einer Quittung auszuliefern, bei teilweiser Leistung diese auf der vollstreckbaren Ausfertigung zu vermerken und dem Schuldner Quittung zu erteilen.</a:t>
            </a:r>
          </a:p>
          <a:p>
            <a:r>
              <a:rPr lang="de-DE" dirty="0">
                <a:effectLst>
                  <a:outerShdw blurRad="38100" dist="38100" dir="2700000" algn="tl">
                    <a:srgbClr val="000000">
                      <a:alpha val="43137"/>
                    </a:srgbClr>
                  </a:outerShdw>
                </a:effectLst>
              </a:rPr>
              <a:t>(2) Das Recht des Schuldners, nachträglich eine Quittung des Gläubigers selbst zu fordern, wird durch diese Vorschriften nicht berührt.</a:t>
            </a:r>
          </a:p>
        </p:txBody>
      </p:sp>
      <p:sp>
        <p:nvSpPr>
          <p:cNvPr id="19" name="Titel 1"/>
          <p:cNvSpPr>
            <a:spLocks noGrp="1"/>
          </p:cNvSpPr>
          <p:nvPr>
            <p:ph type="title"/>
          </p:nvPr>
        </p:nvSpPr>
        <p:spPr>
          <a:xfrm>
            <a:off x="2589212" y="329899"/>
            <a:ext cx="8911687" cy="1280890"/>
          </a:xfrm>
        </p:spPr>
        <p:txBody>
          <a:bodyPr>
            <a:normAutofit/>
          </a:bodyPr>
          <a:lstStyle/>
          <a:p>
            <a:r>
              <a:rPr lang="de-DE" sz="2000" b="1" dirty="0" smtClean="0"/>
              <a:t>Übergabe des Titels und Quittung (§ 757 ZPO)</a:t>
            </a:r>
            <a:endParaRPr lang="de-DE" sz="2000" b="1" dirty="0"/>
          </a:p>
        </p:txBody>
      </p:sp>
    </p:spTree>
    <p:extLst>
      <p:ext uri="{BB962C8B-B14F-4D97-AF65-F5344CB8AC3E}">
        <p14:creationId xmlns:p14="http://schemas.microsoft.com/office/powerpoint/2010/main" val="2214018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174089" y="1252689"/>
            <a:ext cx="8915400" cy="816334"/>
          </a:xfrm>
        </p:spPr>
        <p:txBody>
          <a:bodyPr>
            <a:normAutofit/>
          </a:bodyPr>
          <a:lstStyle/>
          <a:p>
            <a:r>
              <a:rPr lang="de-DE" dirty="0" smtClean="0"/>
              <a:t>Was ist zu beachten, um einen „vollstreckungsfähigen“ Vergleich zu protokollieren?</a:t>
            </a: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smtClean="0"/>
              <a:t>Beiträge Amtsgericht Neubrandenburg, Matthias Brandt, Direktor des Amtsgerichts</a:t>
            </a:r>
            <a:endParaRPr lang="de-DE" dirty="0"/>
          </a:p>
        </p:txBody>
      </p:sp>
      <p:sp>
        <p:nvSpPr>
          <p:cNvPr id="8" name="Foliennummernplatzhalter 7"/>
          <p:cNvSpPr>
            <a:spLocks noGrp="1"/>
          </p:cNvSpPr>
          <p:nvPr>
            <p:ph type="sldNum" sz="quarter" idx="12"/>
          </p:nvPr>
        </p:nvSpPr>
        <p:spPr/>
        <p:txBody>
          <a:bodyPr/>
          <a:lstStyle/>
          <a:p>
            <a:fld id="{F82CC617-EC87-4E06-B92D-8D8AF591DFB6}" type="slidenum">
              <a:rPr lang="de-DE" smtClean="0"/>
              <a:t>76</a:t>
            </a:fld>
            <a:endParaRPr lang="de-DE"/>
          </a:p>
        </p:txBody>
      </p:sp>
      <p:sp>
        <p:nvSpPr>
          <p:cNvPr id="14" name="Titel 1"/>
          <p:cNvSpPr>
            <a:spLocks noGrp="1"/>
          </p:cNvSpPr>
          <p:nvPr>
            <p:ph type="title"/>
          </p:nvPr>
        </p:nvSpPr>
        <p:spPr>
          <a:xfrm>
            <a:off x="2589212" y="329899"/>
            <a:ext cx="8911687" cy="1280890"/>
          </a:xfrm>
        </p:spPr>
        <p:txBody>
          <a:bodyPr/>
          <a:lstStyle/>
          <a:p>
            <a:r>
              <a:rPr lang="de-DE" dirty="0"/>
              <a:t>e</a:t>
            </a:r>
            <a:r>
              <a:rPr lang="de-DE" dirty="0" smtClean="0"/>
              <a:t>rgänzende Anmerkungen:</a:t>
            </a:r>
            <a:endParaRPr lang="de-DE" dirty="0"/>
          </a:p>
        </p:txBody>
      </p:sp>
      <p:sp>
        <p:nvSpPr>
          <p:cNvPr id="15" name="Inhaltsplatzhalter 2"/>
          <p:cNvSpPr txBox="1">
            <a:spLocks/>
          </p:cNvSpPr>
          <p:nvPr/>
        </p:nvSpPr>
        <p:spPr>
          <a:xfrm>
            <a:off x="2174089" y="1969452"/>
            <a:ext cx="9075801" cy="15286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de-DE" dirty="0"/>
              <a:t>Bereits die VV zum </a:t>
            </a:r>
            <a:r>
              <a:rPr lang="de-DE" dirty="0" err="1"/>
              <a:t>SchStG</a:t>
            </a:r>
            <a:r>
              <a:rPr lang="de-DE" dirty="0"/>
              <a:t> M-V macht folgende Vorgabe: </a:t>
            </a:r>
          </a:p>
          <a:p>
            <a:pPr marL="0" indent="0">
              <a:buNone/>
            </a:pPr>
            <a:r>
              <a:rPr lang="de-DE" dirty="0" smtClean="0"/>
              <a:t>	zu </a:t>
            </a:r>
            <a:r>
              <a:rPr lang="de-DE" dirty="0"/>
              <a:t>protokollieren ist: </a:t>
            </a:r>
            <a:endParaRPr lang="de-DE" dirty="0" smtClean="0"/>
          </a:p>
          <a:p>
            <a:pPr marL="0" indent="0">
              <a:buNone/>
            </a:pPr>
            <a:r>
              <a:rPr lang="de-DE" dirty="0"/>
              <a:t>	</a:t>
            </a:r>
            <a:r>
              <a:rPr lang="de-DE" dirty="0" smtClean="0"/>
              <a:t>insbesondere </a:t>
            </a:r>
            <a:r>
              <a:rPr lang="de-DE" b="1" dirty="0"/>
              <a:t>was</a:t>
            </a:r>
            <a:r>
              <a:rPr lang="de-DE" dirty="0"/>
              <a:t> </a:t>
            </a:r>
            <a:r>
              <a:rPr lang="de-DE" b="1" dirty="0"/>
              <a:t>die eine Partei der anderen zu </a:t>
            </a:r>
            <a:r>
              <a:rPr lang="de-DE" b="1" dirty="0" smtClean="0"/>
              <a:t>	welchem </a:t>
            </a:r>
            <a:r>
              <a:rPr lang="de-DE" b="1" dirty="0"/>
              <a:t>Zeitpunkt zu </a:t>
            </a:r>
            <a:r>
              <a:rPr lang="de-DE" b="1" dirty="0" smtClean="0"/>
              <a:t>	leisten </a:t>
            </a:r>
            <a:r>
              <a:rPr lang="de-DE" b="1" dirty="0"/>
              <a:t>oder zu gestatten hat</a:t>
            </a:r>
            <a:r>
              <a:rPr lang="de-DE" dirty="0"/>
              <a:t>.</a:t>
            </a:r>
          </a:p>
          <a:p>
            <a:pPr marL="0" indent="0">
              <a:buFont typeface="Wingdings 3" charset="2"/>
              <a:buNone/>
            </a:pPr>
            <a:endParaRPr lang="de-DE" dirty="0"/>
          </a:p>
        </p:txBody>
      </p:sp>
      <p:sp>
        <p:nvSpPr>
          <p:cNvPr id="16" name="Inhaltsplatzhalter 2"/>
          <p:cNvSpPr txBox="1">
            <a:spLocks/>
          </p:cNvSpPr>
          <p:nvPr/>
        </p:nvSpPr>
        <p:spPr>
          <a:xfrm>
            <a:off x="2174087" y="3544959"/>
            <a:ext cx="10239585" cy="295597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de-DE" sz="1900" dirty="0" smtClean="0"/>
              <a:t>Maßgeblich ist, dass der </a:t>
            </a:r>
            <a:r>
              <a:rPr lang="de-DE" sz="1900" u="sng" dirty="0" smtClean="0"/>
              <a:t>Gerichtsvollzieher eine </a:t>
            </a:r>
            <a:r>
              <a:rPr lang="de-DE" sz="1900" b="1" u="sng" dirty="0" smtClean="0"/>
              <a:t>ohne Nachfragen nachvollziehbare Handlungsanleitung </a:t>
            </a:r>
            <a:r>
              <a:rPr lang="de-DE" sz="1900" u="sng" dirty="0" smtClean="0"/>
              <a:t>erhält</a:t>
            </a:r>
            <a:r>
              <a:rPr lang="de-DE" sz="1900" dirty="0" smtClean="0"/>
              <a:t>: </a:t>
            </a:r>
            <a:endParaRPr lang="de-DE" sz="1900" dirty="0"/>
          </a:p>
          <a:p>
            <a:pPr marL="0" indent="0">
              <a:buNone/>
            </a:pPr>
            <a:r>
              <a:rPr lang="de-DE" dirty="0" smtClean="0"/>
              <a:t>	wichtig sind hierfür Angaben: 		- </a:t>
            </a:r>
            <a:r>
              <a:rPr lang="de-DE" b="1" u="sng" dirty="0" smtClean="0"/>
              <a:t>wer</a:t>
            </a:r>
            <a:r>
              <a:rPr lang="de-DE" b="1" dirty="0" smtClean="0"/>
              <a:t> an </a:t>
            </a:r>
            <a:r>
              <a:rPr lang="de-DE" b="1" u="sng" dirty="0" smtClean="0"/>
              <a:t>wen</a:t>
            </a:r>
            <a:r>
              <a:rPr lang="de-DE" b="1" dirty="0"/>
              <a:t>?</a:t>
            </a:r>
            <a:r>
              <a:rPr lang="de-DE" dirty="0" smtClean="0"/>
              <a:t> </a:t>
            </a:r>
          </a:p>
          <a:p>
            <a:pPr marL="0" indent="0">
              <a:buNone/>
            </a:pPr>
            <a:r>
              <a:rPr lang="de-DE" dirty="0" smtClean="0"/>
              <a:t>									</a:t>
            </a:r>
            <a:r>
              <a:rPr lang="de-DE" b="1" dirty="0" smtClean="0"/>
              <a:t>- </a:t>
            </a:r>
            <a:r>
              <a:rPr lang="de-DE" b="1" u="sng" dirty="0" smtClean="0"/>
              <a:t>was?</a:t>
            </a:r>
            <a:r>
              <a:rPr lang="de-DE" b="1" dirty="0" smtClean="0"/>
              <a:t> </a:t>
            </a:r>
          </a:p>
          <a:p>
            <a:pPr marL="0" indent="0">
              <a:buNone/>
            </a:pPr>
            <a:r>
              <a:rPr lang="de-DE" b="1" dirty="0"/>
              <a:t>	</a:t>
            </a:r>
            <a:r>
              <a:rPr lang="de-DE" b="1" dirty="0" smtClean="0"/>
              <a:t>								- was genau (</a:t>
            </a:r>
            <a:r>
              <a:rPr lang="de-DE" b="1" u="sng" dirty="0" smtClean="0"/>
              <a:t>Konkretisierung</a:t>
            </a:r>
            <a:r>
              <a:rPr lang="de-DE" b="1" dirty="0" smtClean="0"/>
              <a:t>)?</a:t>
            </a:r>
          </a:p>
          <a:p>
            <a:pPr marL="0" indent="0">
              <a:buNone/>
            </a:pPr>
            <a:r>
              <a:rPr lang="de-DE" b="1" dirty="0" smtClean="0"/>
              <a:t>									- </a:t>
            </a:r>
            <a:r>
              <a:rPr lang="de-DE" b="1" u="sng" dirty="0" smtClean="0"/>
              <a:t>wann</a:t>
            </a:r>
            <a:r>
              <a:rPr lang="de-DE" b="1" dirty="0" smtClean="0"/>
              <a:t>?</a:t>
            </a:r>
          </a:p>
          <a:p>
            <a:pPr marL="0" indent="0">
              <a:buNone/>
            </a:pPr>
            <a:r>
              <a:rPr lang="de-DE" b="1" dirty="0"/>
              <a:t>	</a:t>
            </a:r>
            <a:r>
              <a:rPr lang="de-DE" b="1" dirty="0" smtClean="0"/>
              <a:t>								- in </a:t>
            </a:r>
            <a:r>
              <a:rPr lang="de-DE" b="1" dirty="0"/>
              <a:t>welcher </a:t>
            </a:r>
            <a:r>
              <a:rPr lang="de-DE" b="1" dirty="0" smtClean="0"/>
              <a:t>Form (</a:t>
            </a:r>
            <a:r>
              <a:rPr lang="de-DE" b="1" u="sng" dirty="0"/>
              <a:t>Konkretisierung</a:t>
            </a:r>
            <a:r>
              <a:rPr lang="de-DE" b="1" dirty="0"/>
              <a:t>)?</a:t>
            </a:r>
            <a:endParaRPr lang="de-DE" b="1" dirty="0" smtClean="0"/>
          </a:p>
          <a:p>
            <a:pPr marL="0" indent="0">
              <a:buNone/>
            </a:pPr>
            <a:r>
              <a:rPr lang="de-DE" b="1" dirty="0"/>
              <a:t>	</a:t>
            </a:r>
            <a:r>
              <a:rPr lang="de-DE" b="1" dirty="0" smtClean="0"/>
              <a:t>								- ggf. unter </a:t>
            </a:r>
            <a:r>
              <a:rPr lang="de-DE" b="1" dirty="0"/>
              <a:t>welchen Bedingungen  (</a:t>
            </a:r>
            <a:r>
              <a:rPr lang="de-DE" b="1" u="sng" dirty="0"/>
              <a:t>Konkretisierung</a:t>
            </a:r>
            <a:r>
              <a:rPr lang="de-DE" b="1" dirty="0"/>
              <a:t>)?</a:t>
            </a:r>
            <a:endParaRPr lang="de-DE" b="1" dirty="0" smtClean="0"/>
          </a:p>
          <a:p>
            <a:pPr marL="0" indent="0">
              <a:buNone/>
            </a:pPr>
            <a:r>
              <a:rPr lang="de-DE" dirty="0"/>
              <a:t>	</a:t>
            </a:r>
          </a:p>
        </p:txBody>
      </p:sp>
    </p:spTree>
    <p:extLst>
      <p:ext uri="{BB962C8B-B14F-4D97-AF65-F5344CB8AC3E}">
        <p14:creationId xmlns:p14="http://schemas.microsoft.com/office/powerpoint/2010/main" val="2788374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174088" y="1023838"/>
            <a:ext cx="8915400" cy="816334"/>
          </a:xfrm>
        </p:spPr>
        <p:txBody>
          <a:bodyPr>
            <a:normAutofit/>
          </a:bodyPr>
          <a:lstStyle/>
          <a:p>
            <a:r>
              <a:rPr lang="de-DE" dirty="0" smtClean="0"/>
              <a:t>Formulierungsbeispiele</a:t>
            </a:r>
            <a:endParaRPr lang="de-DE" dirty="0"/>
          </a:p>
          <a:p>
            <a:pPr marL="0" indent="0">
              <a:buNone/>
            </a:pPr>
            <a:endParaRPr lang="de-DE" dirty="0"/>
          </a:p>
        </p:txBody>
      </p:sp>
      <p:sp>
        <p:nvSpPr>
          <p:cNvPr id="4" name="Fußzeilenplatzhalter 3"/>
          <p:cNvSpPr>
            <a:spLocks noGrp="1"/>
          </p:cNvSpPr>
          <p:nvPr>
            <p:ph type="ftr" sz="quarter" idx="11"/>
          </p:nvPr>
        </p:nvSpPr>
        <p:spPr>
          <a:xfrm>
            <a:off x="2589212" y="6312538"/>
            <a:ext cx="7619999" cy="365125"/>
          </a:xfrm>
        </p:spPr>
        <p:txBody>
          <a:bodyPr/>
          <a:lstStyle/>
          <a:p>
            <a:r>
              <a:rPr lang="de-DE" dirty="0" smtClean="0"/>
              <a:t>Beiträge Amtsgericht Neubrandenburg, Matthias Brandt, Direktor des Amtsgerichts</a:t>
            </a:r>
            <a:endParaRPr lang="de-DE" dirty="0"/>
          </a:p>
        </p:txBody>
      </p:sp>
      <p:sp>
        <p:nvSpPr>
          <p:cNvPr id="8" name="Foliennummernplatzhalter 7"/>
          <p:cNvSpPr>
            <a:spLocks noGrp="1"/>
          </p:cNvSpPr>
          <p:nvPr>
            <p:ph type="sldNum" sz="quarter" idx="12"/>
          </p:nvPr>
        </p:nvSpPr>
        <p:spPr/>
        <p:txBody>
          <a:bodyPr/>
          <a:lstStyle/>
          <a:p>
            <a:fld id="{F82CC617-EC87-4E06-B92D-8D8AF591DFB6}" type="slidenum">
              <a:rPr lang="de-DE" smtClean="0"/>
              <a:t>77</a:t>
            </a:fld>
            <a:endParaRPr lang="de-DE"/>
          </a:p>
        </p:txBody>
      </p:sp>
      <p:sp>
        <p:nvSpPr>
          <p:cNvPr id="14" name="Titel 1"/>
          <p:cNvSpPr>
            <a:spLocks noGrp="1"/>
          </p:cNvSpPr>
          <p:nvPr>
            <p:ph type="title"/>
          </p:nvPr>
        </p:nvSpPr>
        <p:spPr>
          <a:xfrm>
            <a:off x="2589212" y="329899"/>
            <a:ext cx="8911687" cy="1280890"/>
          </a:xfrm>
        </p:spPr>
        <p:txBody>
          <a:bodyPr/>
          <a:lstStyle/>
          <a:p>
            <a:r>
              <a:rPr lang="de-DE" dirty="0"/>
              <a:t>e</a:t>
            </a:r>
            <a:r>
              <a:rPr lang="de-DE" dirty="0" smtClean="0"/>
              <a:t>rgänzende Anmerkungen:</a:t>
            </a:r>
            <a:endParaRPr lang="de-DE" dirty="0"/>
          </a:p>
        </p:txBody>
      </p:sp>
      <p:sp>
        <p:nvSpPr>
          <p:cNvPr id="15" name="Inhaltsplatzhalter 2"/>
          <p:cNvSpPr txBox="1">
            <a:spLocks/>
          </p:cNvSpPr>
          <p:nvPr/>
        </p:nvSpPr>
        <p:spPr>
          <a:xfrm>
            <a:off x="2174088" y="1432005"/>
            <a:ext cx="9075801" cy="15286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de-DE" u="sng" dirty="0" smtClean="0"/>
              <a:t>Freiwillige außergerichtliche Streitschlichtung:</a:t>
            </a:r>
          </a:p>
          <a:p>
            <a:pPr marL="0" indent="0">
              <a:buFont typeface="Wingdings 3" charset="2"/>
              <a:buNone/>
            </a:pPr>
            <a:r>
              <a:rPr lang="de-DE" dirty="0" smtClean="0"/>
              <a:t>Herr Max Mustermann (</a:t>
            </a:r>
            <a:r>
              <a:rPr lang="de-DE" b="1" dirty="0" smtClean="0"/>
              <a:t>wer</a:t>
            </a:r>
            <a:r>
              <a:rPr lang="de-DE" dirty="0" smtClean="0"/>
              <a:t>) übergibt bis zum 30.08.2021 (</a:t>
            </a:r>
            <a:r>
              <a:rPr lang="de-DE" b="1" dirty="0" smtClean="0"/>
              <a:t>wann</a:t>
            </a:r>
            <a:r>
              <a:rPr lang="de-DE" dirty="0" smtClean="0"/>
              <a:t>) das Portraitbild „die schöne Nachbarin“ (</a:t>
            </a:r>
            <a:r>
              <a:rPr lang="de-DE" b="1" dirty="0" smtClean="0"/>
              <a:t>was</a:t>
            </a:r>
            <a:r>
              <a:rPr lang="de-DE" dirty="0" smtClean="0"/>
              <a:t>), Größe 100 cm x 80 cm, Ölzeichnung, mit Holzrahmen schwarz (</a:t>
            </a:r>
            <a:r>
              <a:rPr lang="de-DE" b="1" dirty="0" smtClean="0"/>
              <a:t>Konkretisierung</a:t>
            </a:r>
            <a:r>
              <a:rPr lang="de-DE" dirty="0" smtClean="0"/>
              <a:t>)an Hans </a:t>
            </a:r>
            <a:r>
              <a:rPr lang="de-DE" dirty="0" err="1" smtClean="0"/>
              <a:t>Nullachtfufzehn</a:t>
            </a:r>
            <a:r>
              <a:rPr lang="de-DE" dirty="0" smtClean="0"/>
              <a:t> (</a:t>
            </a:r>
            <a:r>
              <a:rPr lang="de-DE" b="1" dirty="0" smtClean="0"/>
              <a:t>wen</a:t>
            </a:r>
            <a:r>
              <a:rPr lang="de-DE" dirty="0" smtClean="0"/>
              <a:t>). </a:t>
            </a:r>
            <a:endParaRPr lang="de-DE" dirty="0"/>
          </a:p>
        </p:txBody>
      </p:sp>
      <p:sp>
        <p:nvSpPr>
          <p:cNvPr id="9" name="Inhaltsplatzhalter 2"/>
          <p:cNvSpPr txBox="1">
            <a:spLocks/>
          </p:cNvSpPr>
          <p:nvPr/>
        </p:nvSpPr>
        <p:spPr>
          <a:xfrm>
            <a:off x="2174087" y="2871416"/>
            <a:ext cx="9408313" cy="188484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de-DE" u="sng" dirty="0" smtClean="0"/>
              <a:t>Obligatorische außergerichtliche Streitschlichtung:</a:t>
            </a:r>
            <a:endParaRPr lang="de-DE" dirty="0" smtClean="0"/>
          </a:p>
          <a:p>
            <a:pPr marL="0" indent="0">
              <a:buFont typeface="Wingdings 3" charset="2"/>
              <a:buNone/>
            </a:pPr>
            <a:r>
              <a:rPr lang="de-DE" dirty="0" smtClean="0"/>
              <a:t>Herr Max Mustermann (</a:t>
            </a:r>
            <a:r>
              <a:rPr lang="de-DE" b="1" dirty="0" smtClean="0"/>
              <a:t>wer</a:t>
            </a:r>
            <a:r>
              <a:rPr lang="de-DE" dirty="0" smtClean="0"/>
              <a:t>) schneidet bis zum 30.09.2021 (</a:t>
            </a:r>
            <a:r>
              <a:rPr lang="de-DE" b="1" dirty="0" smtClean="0"/>
              <a:t>wann</a:t>
            </a:r>
            <a:r>
              <a:rPr lang="de-DE" dirty="0" smtClean="0"/>
              <a:t>) die </a:t>
            </a:r>
            <a:r>
              <a:rPr lang="de-DE" dirty="0" err="1" smtClean="0"/>
              <a:t>Lingusterhecke</a:t>
            </a:r>
            <a:r>
              <a:rPr lang="de-DE" dirty="0" smtClean="0"/>
              <a:t> (</a:t>
            </a:r>
            <a:r>
              <a:rPr lang="de-DE" b="1" dirty="0" smtClean="0"/>
              <a:t>was</a:t>
            </a:r>
            <a:r>
              <a:rPr lang="de-DE" dirty="0" smtClean="0"/>
              <a:t>), verlaufend an der Grundstücksgrenze der Beteiligten in </a:t>
            </a:r>
            <a:r>
              <a:rPr lang="de-DE" dirty="0" err="1" smtClean="0"/>
              <a:t>Bargensdorf</a:t>
            </a:r>
            <a:r>
              <a:rPr lang="de-DE" dirty="0" smtClean="0"/>
              <a:t>, Dorfstraße 12 und 13 (</a:t>
            </a:r>
            <a:r>
              <a:rPr lang="de-DE" b="1" dirty="0" smtClean="0"/>
              <a:t>Konkretisierung</a:t>
            </a:r>
            <a:r>
              <a:rPr lang="de-DE" dirty="0" smtClean="0"/>
              <a:t>) auf der Grundstücksseite des Hans </a:t>
            </a:r>
            <a:r>
              <a:rPr lang="de-DE" dirty="0" err="1" smtClean="0"/>
              <a:t>Nullachfufzehn</a:t>
            </a:r>
            <a:r>
              <a:rPr lang="de-DE" dirty="0" smtClean="0"/>
              <a:t> (</a:t>
            </a:r>
            <a:r>
              <a:rPr lang="de-DE" b="1" dirty="0" smtClean="0"/>
              <a:t>wen</a:t>
            </a:r>
            <a:r>
              <a:rPr lang="de-DE" dirty="0" smtClean="0"/>
              <a:t>) soweit zurück, dass die Hecke nicht mehr über 30 cm über die Grundstücksgrenze hinausragt (</a:t>
            </a:r>
            <a:r>
              <a:rPr lang="de-DE" b="1" dirty="0" smtClean="0"/>
              <a:t>Konkretisierung</a:t>
            </a:r>
            <a:r>
              <a:rPr lang="de-DE" dirty="0" smtClean="0"/>
              <a:t>).</a:t>
            </a:r>
            <a:endParaRPr lang="de-DE" dirty="0"/>
          </a:p>
        </p:txBody>
      </p:sp>
      <p:sp>
        <p:nvSpPr>
          <p:cNvPr id="10" name="Inhaltsplatzhalter 2"/>
          <p:cNvSpPr txBox="1">
            <a:spLocks/>
          </p:cNvSpPr>
          <p:nvPr/>
        </p:nvSpPr>
        <p:spPr>
          <a:xfrm>
            <a:off x="2174087" y="4850558"/>
            <a:ext cx="9326812" cy="155024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de-DE" u="sng" dirty="0" smtClean="0"/>
              <a:t>Sühneverfahren:</a:t>
            </a:r>
          </a:p>
          <a:p>
            <a:pPr marL="0" indent="0">
              <a:buFont typeface="Wingdings 3" charset="2"/>
              <a:buNone/>
            </a:pPr>
            <a:r>
              <a:rPr lang="de-DE" dirty="0" smtClean="0"/>
              <a:t>Herr Max Mustermann (</a:t>
            </a:r>
            <a:r>
              <a:rPr lang="de-DE" b="1" dirty="0" smtClean="0"/>
              <a:t>wer</a:t>
            </a:r>
            <a:r>
              <a:rPr lang="de-DE" dirty="0" smtClean="0"/>
              <a:t>) zahlt am 30.08.2021 (</a:t>
            </a:r>
            <a:r>
              <a:rPr lang="de-DE" b="1" dirty="0" smtClean="0"/>
              <a:t>wann</a:t>
            </a:r>
            <a:r>
              <a:rPr lang="de-DE" dirty="0" smtClean="0"/>
              <a:t>) an Hans </a:t>
            </a:r>
            <a:r>
              <a:rPr lang="de-DE" dirty="0" err="1" smtClean="0"/>
              <a:t>Nullachtfufzehn</a:t>
            </a:r>
            <a:r>
              <a:rPr lang="de-DE" dirty="0" smtClean="0"/>
              <a:t> (</a:t>
            </a:r>
            <a:r>
              <a:rPr lang="de-DE" b="1" dirty="0" smtClean="0"/>
              <a:t>wen</a:t>
            </a:r>
            <a:r>
              <a:rPr lang="de-DE" dirty="0" smtClean="0"/>
              <a:t>) als Schmerzensgeld (</a:t>
            </a:r>
            <a:r>
              <a:rPr lang="de-DE" b="1" dirty="0" smtClean="0"/>
              <a:t>was</a:t>
            </a:r>
            <a:r>
              <a:rPr lang="de-DE" dirty="0" smtClean="0"/>
              <a:t>) zur Abgeltung der Folgen der Körperverletzungshandlung vom 01.01.2020 (</a:t>
            </a:r>
            <a:r>
              <a:rPr lang="de-DE" b="1" dirty="0" smtClean="0"/>
              <a:t>Konkretisierung</a:t>
            </a:r>
            <a:r>
              <a:rPr lang="de-DE" dirty="0" smtClean="0"/>
              <a:t>) 500 (in Worten) fünfhundert Euro (</a:t>
            </a:r>
            <a:r>
              <a:rPr lang="de-DE" b="1" dirty="0" smtClean="0"/>
              <a:t>was</a:t>
            </a:r>
            <a:r>
              <a:rPr lang="de-DE" dirty="0" smtClean="0"/>
              <a:t>).</a:t>
            </a:r>
            <a:endParaRPr lang="de-DE" dirty="0"/>
          </a:p>
        </p:txBody>
      </p:sp>
    </p:spTree>
    <p:extLst>
      <p:ext uri="{BB962C8B-B14F-4D97-AF65-F5344CB8AC3E}">
        <p14:creationId xmlns:p14="http://schemas.microsoft.com/office/powerpoint/2010/main" val="11056219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174088" y="1252688"/>
            <a:ext cx="9833185" cy="1481276"/>
          </a:xfrm>
        </p:spPr>
        <p:txBody>
          <a:bodyPr>
            <a:normAutofit/>
          </a:bodyPr>
          <a:lstStyle/>
          <a:p>
            <a:r>
              <a:rPr lang="de-DE" sz="2800" b="1" dirty="0" smtClean="0"/>
              <a:t> </a:t>
            </a:r>
            <a:r>
              <a:rPr lang="de-DE" sz="2800" dirty="0" smtClean="0"/>
              <a:t> hilfreich ist dieser </a:t>
            </a:r>
          </a:p>
          <a:p>
            <a:pPr marL="0" indent="0">
              <a:buNone/>
            </a:pPr>
            <a:r>
              <a:rPr lang="de-DE" sz="2800" b="1" dirty="0"/>
              <a:t>	</a:t>
            </a:r>
            <a:r>
              <a:rPr lang="de-DE" sz="2800" b="1" dirty="0" smtClean="0"/>
              <a:t>Vollstreckungs-Voraussetzungs-Dreisatz:</a:t>
            </a:r>
            <a:endParaRPr lang="de-DE" sz="2800" b="1"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smtClean="0"/>
              <a:t>Beiträge Amtsgericht Neubrandenburg, Matthias Brandt, Direktor des Amtsgerichts</a:t>
            </a:r>
            <a:endParaRPr lang="de-DE" dirty="0"/>
          </a:p>
        </p:txBody>
      </p:sp>
      <p:sp>
        <p:nvSpPr>
          <p:cNvPr id="8" name="Foliennummernplatzhalter 7"/>
          <p:cNvSpPr>
            <a:spLocks noGrp="1"/>
          </p:cNvSpPr>
          <p:nvPr>
            <p:ph type="sldNum" sz="quarter" idx="12"/>
          </p:nvPr>
        </p:nvSpPr>
        <p:spPr/>
        <p:txBody>
          <a:bodyPr/>
          <a:lstStyle/>
          <a:p>
            <a:fld id="{F82CC617-EC87-4E06-B92D-8D8AF591DFB6}" type="slidenum">
              <a:rPr lang="de-DE" smtClean="0"/>
              <a:t>78</a:t>
            </a:fld>
            <a:endParaRPr lang="de-DE"/>
          </a:p>
        </p:txBody>
      </p:sp>
      <p:sp>
        <p:nvSpPr>
          <p:cNvPr id="14" name="Titel 1"/>
          <p:cNvSpPr>
            <a:spLocks noGrp="1"/>
          </p:cNvSpPr>
          <p:nvPr>
            <p:ph type="title"/>
          </p:nvPr>
        </p:nvSpPr>
        <p:spPr>
          <a:xfrm>
            <a:off x="2589212" y="329899"/>
            <a:ext cx="8911687" cy="1280890"/>
          </a:xfrm>
        </p:spPr>
        <p:txBody>
          <a:bodyPr/>
          <a:lstStyle/>
          <a:p>
            <a:r>
              <a:rPr lang="de-DE" dirty="0"/>
              <a:t>u</a:t>
            </a:r>
            <a:r>
              <a:rPr lang="de-DE" dirty="0" smtClean="0"/>
              <a:t>nd zu guter </a:t>
            </a:r>
            <a:r>
              <a:rPr lang="de-DE" dirty="0" err="1" smtClean="0"/>
              <a:t>letzt</a:t>
            </a:r>
            <a:r>
              <a:rPr lang="de-DE" dirty="0" smtClean="0"/>
              <a:t>:</a:t>
            </a:r>
            <a:endParaRPr lang="de-DE" dirty="0"/>
          </a:p>
        </p:txBody>
      </p:sp>
      <p:sp>
        <p:nvSpPr>
          <p:cNvPr id="15" name="Inhaltsplatzhalter 2"/>
          <p:cNvSpPr txBox="1">
            <a:spLocks/>
          </p:cNvSpPr>
          <p:nvPr/>
        </p:nvSpPr>
        <p:spPr>
          <a:xfrm>
            <a:off x="2589211" y="2733963"/>
            <a:ext cx="9325697" cy="282632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r>
              <a:rPr lang="de-DE" sz="2800" b="1" dirty="0" smtClean="0"/>
              <a:t>1. Titel </a:t>
            </a:r>
            <a:r>
              <a:rPr lang="de-DE" sz="1600" dirty="0" smtClean="0"/>
              <a:t>(der in der Schiedsstellenverhandlung protokollierte Vergleich, </a:t>
            </a:r>
          </a:p>
          <a:p>
            <a:pPr marL="0" indent="0">
              <a:spcBef>
                <a:spcPts val="0"/>
              </a:spcBef>
              <a:buNone/>
            </a:pPr>
            <a:r>
              <a:rPr lang="de-DE" sz="1600" dirty="0"/>
              <a:t> </a:t>
            </a:r>
            <a:r>
              <a:rPr lang="de-DE" sz="1600" dirty="0" smtClean="0"/>
              <a:t>                            §§ 31, 32, 33 </a:t>
            </a:r>
            <a:r>
              <a:rPr lang="de-DE" sz="1600" dirty="0" err="1" smtClean="0"/>
              <a:t>SchStG</a:t>
            </a:r>
            <a:r>
              <a:rPr lang="de-DE" sz="1600" dirty="0" smtClean="0"/>
              <a:t> M-V)</a:t>
            </a:r>
          </a:p>
          <a:p>
            <a:pPr marL="0" indent="0">
              <a:spcBef>
                <a:spcPts val="0"/>
              </a:spcBef>
              <a:buNone/>
            </a:pPr>
            <a:endParaRPr lang="de-DE" sz="2800" b="1" dirty="0" smtClean="0"/>
          </a:p>
          <a:p>
            <a:pPr>
              <a:spcBef>
                <a:spcPts val="0"/>
              </a:spcBef>
            </a:pPr>
            <a:r>
              <a:rPr lang="de-DE" sz="2800" b="1" dirty="0" smtClean="0"/>
              <a:t>2. Klausel </a:t>
            </a:r>
            <a:r>
              <a:rPr lang="de-DE" sz="1600" dirty="0" smtClean="0"/>
              <a:t>(die durch den Urkundsbeamten der Geschäftsstelle des          </a:t>
            </a:r>
          </a:p>
          <a:p>
            <a:pPr marL="0" indent="0">
              <a:spcBef>
                <a:spcPts val="0"/>
              </a:spcBef>
              <a:buNone/>
            </a:pPr>
            <a:r>
              <a:rPr lang="de-DE" sz="1600" dirty="0" smtClean="0"/>
              <a:t>                                      Amtsgerichts am Sitz der Schiedsstelle erteilte Vollstreckungsklausel, </a:t>
            </a:r>
          </a:p>
          <a:p>
            <a:pPr marL="0" indent="0">
              <a:spcBef>
                <a:spcPts val="0"/>
              </a:spcBef>
              <a:buNone/>
            </a:pPr>
            <a:r>
              <a:rPr lang="de-DE" sz="1600" dirty="0"/>
              <a:t> </a:t>
            </a:r>
            <a:r>
              <a:rPr lang="de-DE" sz="1600" dirty="0" smtClean="0"/>
              <a:t>                                     §§ 724, 725, 797a ZPO)</a:t>
            </a:r>
            <a:endParaRPr lang="de-DE" sz="2800" b="1" dirty="0" smtClean="0"/>
          </a:p>
          <a:p>
            <a:pPr>
              <a:lnSpc>
                <a:spcPct val="160000"/>
              </a:lnSpc>
            </a:pPr>
            <a:r>
              <a:rPr lang="de-DE" sz="2800" b="1" dirty="0" smtClean="0"/>
              <a:t>3. Zustellung </a:t>
            </a:r>
            <a:r>
              <a:rPr lang="de-DE" sz="1600" dirty="0" smtClean="0"/>
              <a:t>(der Ausfertigung des protokollierten Vergleichs, § 750 ZPO)</a:t>
            </a:r>
            <a:endParaRPr lang="de-DE" sz="2800" b="1" dirty="0"/>
          </a:p>
          <a:p>
            <a:pPr marL="0" indent="0">
              <a:buFont typeface="Wingdings 3" charset="2"/>
              <a:buNone/>
            </a:pPr>
            <a:endParaRPr lang="de-DE" dirty="0"/>
          </a:p>
        </p:txBody>
      </p:sp>
    </p:spTree>
    <p:extLst>
      <p:ext uri="{BB962C8B-B14F-4D97-AF65-F5344CB8AC3E}">
        <p14:creationId xmlns:p14="http://schemas.microsoft.com/office/powerpoint/2010/main" val="631933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373745" y="441065"/>
            <a:ext cx="9130867" cy="1713325"/>
          </a:xfrm>
        </p:spPr>
        <p:txBody>
          <a:bodyPr>
            <a:noAutofit/>
          </a:bodyPr>
          <a:lstStyle/>
          <a:p>
            <a:r>
              <a:rPr lang="de-DE" dirty="0" smtClean="0"/>
              <a:t>Top 3 – 	Wirkungsweise der Fachaufsicht im Auftrage und in Verantwortung der </a:t>
            </a:r>
          </a:p>
          <a:p>
            <a:r>
              <a:rPr lang="de-DE" dirty="0"/>
              <a:t> </a:t>
            </a:r>
            <a:r>
              <a:rPr lang="de-DE" dirty="0" smtClean="0"/>
              <a:t>              Amtsgerichtsdirektorin/en der Amtsgerichte Neubrandenburg, Pasewalk </a:t>
            </a:r>
          </a:p>
          <a:p>
            <a:r>
              <a:rPr lang="de-DE" dirty="0"/>
              <a:t> </a:t>
            </a:r>
            <a:r>
              <a:rPr lang="de-DE" dirty="0" smtClean="0"/>
              <a:t>              und Waren (Müritz) gegenüber den Schiedsmännern und -frauen</a:t>
            </a:r>
            <a:endParaRPr lang="de-DE" dirty="0"/>
          </a:p>
        </p:txBody>
      </p:sp>
      <p:sp>
        <p:nvSpPr>
          <p:cNvPr id="4" name="Fußzeilenplatzhalter 3"/>
          <p:cNvSpPr>
            <a:spLocks noGrp="1"/>
          </p:cNvSpPr>
          <p:nvPr>
            <p:ph type="ftr" sz="quarter" idx="11"/>
          </p:nvPr>
        </p:nvSpPr>
        <p:spPr/>
        <p:txBody>
          <a:bodyPr/>
          <a:lstStyle/>
          <a:p>
            <a:r>
              <a:rPr lang="de-DE" sz="1000" dirty="0" smtClean="0"/>
              <a:t>Beiträge Amtsgericht Neubrandenburg, Matthias Brandt, Direktor des Amtsgerichts</a:t>
            </a:r>
            <a:endParaRPr lang="de-DE" sz="1000" dirty="0"/>
          </a:p>
        </p:txBody>
      </p:sp>
      <p:sp>
        <p:nvSpPr>
          <p:cNvPr id="8" name="Foliennummernplatzhalter 7"/>
          <p:cNvSpPr>
            <a:spLocks noGrp="1"/>
          </p:cNvSpPr>
          <p:nvPr>
            <p:ph type="sldNum" sz="quarter" idx="12"/>
          </p:nvPr>
        </p:nvSpPr>
        <p:spPr/>
        <p:txBody>
          <a:bodyPr/>
          <a:lstStyle/>
          <a:p>
            <a:fld id="{F82CC617-EC87-4E06-B92D-8D8AF591DFB6}" type="slidenum">
              <a:rPr lang="de-DE" smtClean="0"/>
              <a:t>8</a:t>
            </a:fld>
            <a:endParaRPr lang="de-DE"/>
          </a:p>
        </p:txBody>
      </p:sp>
      <p:sp>
        <p:nvSpPr>
          <p:cNvPr id="10" name="Textfeld 9"/>
          <p:cNvSpPr txBox="1"/>
          <p:nvPr/>
        </p:nvSpPr>
        <p:spPr>
          <a:xfrm>
            <a:off x="2838145" y="1785058"/>
            <a:ext cx="8995265" cy="369332"/>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Prüfungskriterien:</a:t>
            </a:r>
            <a:endParaRPr lang="de-DE" dirty="0">
              <a:effectLst>
                <a:outerShdw blurRad="38100" dist="38100" dir="2700000" algn="tl">
                  <a:srgbClr val="000000">
                    <a:alpha val="43137"/>
                  </a:srgbClr>
                </a:outerShdw>
              </a:effectLst>
            </a:endParaRPr>
          </a:p>
        </p:txBody>
      </p:sp>
      <p:sp>
        <p:nvSpPr>
          <p:cNvPr id="6" name="Textfeld 5"/>
          <p:cNvSpPr txBox="1"/>
          <p:nvPr/>
        </p:nvSpPr>
        <p:spPr>
          <a:xfrm>
            <a:off x="2838145" y="2315172"/>
            <a:ext cx="8995265" cy="4185761"/>
          </a:xfrm>
          <a:prstGeom prst="rect">
            <a:avLst/>
          </a:prstGeom>
          <a:noFill/>
        </p:spPr>
        <p:txBody>
          <a:bodyPr wrap="square" rtlCol="0">
            <a:spAutoFit/>
          </a:bodyPr>
          <a:lstStyle/>
          <a:p>
            <a:pPr marL="285750" indent="-285750">
              <a:buFontTx/>
              <a:buChar char="-"/>
            </a:pPr>
            <a:r>
              <a:rPr lang="de-DE" u="sng" dirty="0" smtClean="0">
                <a:effectLst>
                  <a:outerShdw blurRad="38100" dist="38100" dir="2700000" algn="tl">
                    <a:srgbClr val="000000">
                      <a:alpha val="43137"/>
                    </a:srgbClr>
                  </a:outerShdw>
                </a:effectLst>
              </a:rPr>
              <a:t>Protokolle</a:t>
            </a:r>
            <a:r>
              <a:rPr lang="de-DE" dirty="0">
                <a:effectLst>
                  <a:outerShdw blurRad="38100" dist="38100" dir="2700000" algn="tl">
                    <a:srgbClr val="000000">
                      <a:alpha val="43137"/>
                    </a:srgbClr>
                  </a:outerShdw>
                </a:effectLst>
                <a:sym typeface="Wingdings" panose="05000000000000000000" pitchFamily="2" charset="2"/>
              </a:rPr>
              <a:t>:</a:t>
            </a:r>
            <a:r>
              <a:rPr lang="de-DE" dirty="0" smtClean="0">
                <a:effectLst>
                  <a:outerShdw blurRad="38100" dist="38100" dir="2700000" algn="tl">
                    <a:srgbClr val="000000">
                      <a:alpha val="43137"/>
                    </a:srgbClr>
                  </a:outerShdw>
                </a:effectLst>
                <a:sym typeface="Wingdings" panose="05000000000000000000" pitchFamily="2" charset="2"/>
              </a:rPr>
              <a:t> (</a:t>
            </a:r>
            <a:r>
              <a:rPr lang="de-DE" dirty="0" smtClean="0">
                <a:effectLst>
                  <a:outerShdw blurRad="38100" dist="38100" dir="2700000" algn="tl">
                    <a:srgbClr val="000000">
                      <a:alpha val="43137"/>
                    </a:srgbClr>
                  </a:outerShdw>
                </a:effectLst>
              </a:rPr>
              <a:t>Ziffer 31.1 </a:t>
            </a:r>
            <a:r>
              <a:rPr lang="de-DE" dirty="0">
                <a:effectLst>
                  <a:outerShdw blurRad="38100" dist="38100" dir="2700000" algn="tl">
                    <a:srgbClr val="000000">
                      <a:alpha val="43137"/>
                    </a:srgbClr>
                  </a:outerShdw>
                </a:effectLst>
              </a:rPr>
              <a:t>VV </a:t>
            </a:r>
            <a:r>
              <a:rPr lang="de-DE" dirty="0" err="1">
                <a:effectLst>
                  <a:outerShdw blurRad="38100" dist="38100" dir="2700000" algn="tl">
                    <a:srgbClr val="000000">
                      <a:alpha val="43137"/>
                    </a:srgbClr>
                  </a:outerShdw>
                </a:effectLst>
              </a:rPr>
              <a:t>SchStG</a:t>
            </a: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M-V)</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zeitlich chronologisch im Protokollbuch zu führen, </a:t>
            </a:r>
            <a:r>
              <a:rPr lang="de-DE" sz="1400" dirty="0">
                <a:effectLst>
                  <a:outerShdw blurRad="38100" dist="38100" dir="2700000" algn="tl">
                    <a:srgbClr val="000000">
                      <a:alpha val="43137"/>
                    </a:srgbClr>
                  </a:outerShdw>
                </a:effectLst>
              </a:rPr>
              <a:t>Ziffer </a:t>
            </a:r>
            <a:r>
              <a:rPr lang="de-DE" sz="1400" dirty="0" smtClean="0">
                <a:effectLst>
                  <a:outerShdw blurRad="38100" dist="38100" dir="2700000" algn="tl">
                    <a:srgbClr val="000000">
                      <a:alpha val="43137"/>
                    </a:srgbClr>
                  </a:outerShdw>
                </a:effectLst>
              </a:rPr>
              <a:t>31.1.1 </a:t>
            </a:r>
            <a:r>
              <a:rPr lang="de-DE" sz="1400" dirty="0">
                <a:effectLst>
                  <a:outerShdw blurRad="38100" dist="38100" dir="2700000" algn="tl">
                    <a:srgbClr val="000000">
                      <a:alpha val="43137"/>
                    </a:srgbClr>
                  </a:outerShdw>
                </a:effectLst>
              </a:rPr>
              <a:t>VV </a:t>
            </a:r>
            <a:r>
              <a:rPr lang="de-DE" sz="1400" dirty="0" err="1">
                <a:effectLst>
                  <a:outerShdw blurRad="38100" dist="38100" dir="2700000" algn="tl">
                    <a:srgbClr val="000000">
                      <a:alpha val="43137"/>
                    </a:srgbClr>
                  </a:outerShdw>
                </a:effectLst>
              </a:rPr>
              <a:t>SchStG</a:t>
            </a:r>
            <a:r>
              <a:rPr lang="de-DE" sz="1400" dirty="0">
                <a:effectLst>
                  <a:outerShdw blurRad="38100" dist="38100" dir="2700000" algn="tl">
                    <a:srgbClr val="000000">
                      <a:alpha val="43137"/>
                    </a:srgbClr>
                  </a:outerShdw>
                </a:effectLst>
              </a:rPr>
              <a:t> M-V</a:t>
            </a:r>
            <a:endParaRPr lang="de-DE" sz="1400" dirty="0" smtClean="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mit fortlaufender Nummer versehen (übereinstimmend mit Vorblatt!), </a:t>
            </a:r>
            <a:r>
              <a:rPr lang="de-DE" sz="1400" dirty="0">
                <a:effectLst>
                  <a:outerShdw blurRad="38100" dist="38100" dir="2700000" algn="tl">
                    <a:srgbClr val="000000">
                      <a:alpha val="43137"/>
                    </a:srgbClr>
                  </a:outerShdw>
                </a:effectLst>
              </a:rPr>
              <a:t>Ziffer </a:t>
            </a:r>
            <a:endParaRPr lang="de-DE" sz="1400" dirty="0" smtClean="0">
              <a:effectLst>
                <a:outerShdw blurRad="38100" dist="38100" dir="2700000" algn="tl">
                  <a:srgbClr val="000000">
                    <a:alpha val="43137"/>
                  </a:srgbClr>
                </a:outerShdw>
              </a:effectLst>
            </a:endParaRPr>
          </a:p>
          <a:p>
            <a:r>
              <a:rPr lang="de-DE" sz="1400" dirty="0">
                <a:effectLst>
                  <a:outerShdw blurRad="38100" dist="38100" dir="2700000" algn="tl">
                    <a:srgbClr val="000000">
                      <a:alpha val="43137"/>
                    </a:srgbClr>
                  </a:outerShdw>
                </a:effectLst>
              </a:rPr>
              <a:t> </a:t>
            </a:r>
            <a:r>
              <a:rPr lang="de-DE" sz="1400" dirty="0" smtClean="0">
                <a:effectLst>
                  <a:outerShdw blurRad="38100" dist="38100" dir="2700000" algn="tl">
                    <a:srgbClr val="000000">
                      <a:alpha val="43137"/>
                    </a:srgbClr>
                  </a:outerShdw>
                </a:effectLst>
              </a:rPr>
              <a:t>        31.1.1 </a:t>
            </a:r>
            <a:r>
              <a:rPr lang="de-DE" sz="1400" dirty="0">
                <a:effectLst>
                  <a:outerShdw blurRad="38100" dist="38100" dir="2700000" algn="tl">
                    <a:srgbClr val="000000">
                      <a:alpha val="43137"/>
                    </a:srgbClr>
                  </a:outerShdw>
                </a:effectLst>
              </a:rPr>
              <a:t>VV </a:t>
            </a:r>
            <a:r>
              <a:rPr lang="de-DE" sz="1400" dirty="0" err="1">
                <a:effectLst>
                  <a:outerShdw blurRad="38100" dist="38100" dir="2700000" algn="tl">
                    <a:srgbClr val="000000">
                      <a:alpha val="43137"/>
                    </a:srgbClr>
                  </a:outerShdw>
                </a:effectLst>
              </a:rPr>
              <a:t>SchStG</a:t>
            </a:r>
            <a:r>
              <a:rPr lang="de-DE" sz="1400" dirty="0">
                <a:effectLst>
                  <a:outerShdw blurRad="38100" dist="38100" dir="2700000" algn="tl">
                    <a:srgbClr val="000000">
                      <a:alpha val="43137"/>
                    </a:srgbClr>
                  </a:outerShdw>
                </a:effectLst>
              </a:rPr>
              <a:t> M-V</a:t>
            </a:r>
            <a:endParaRPr lang="de-DE" sz="1400" dirty="0" smtClean="0">
              <a:effectLst>
                <a:outerShdw blurRad="38100" dist="38100" dir="2700000" algn="tl">
                  <a:srgbClr val="000000">
                    <a:alpha val="43137"/>
                  </a:srgbClr>
                </a:outerShdw>
              </a:effectLst>
            </a:endParaRPr>
          </a:p>
          <a:p>
            <a:r>
              <a:rPr lang="de-DE" dirty="0" smtClean="0">
                <a:effectLst>
                  <a:outerShdw blurRad="38100" dist="38100" dir="2700000" algn="tl">
                    <a:srgbClr val="000000">
                      <a:alpha val="43137"/>
                    </a:srgbClr>
                  </a:outerShdw>
                </a:effectLst>
              </a:rPr>
              <a:t>     - mit Angabe konkretisierter Ort der Verhandlung, </a:t>
            </a:r>
            <a:r>
              <a:rPr lang="de-DE" sz="1400" dirty="0">
                <a:effectLst>
                  <a:outerShdw blurRad="38100" dist="38100" dir="2700000" algn="tl">
                    <a:srgbClr val="000000">
                      <a:alpha val="43137"/>
                    </a:srgbClr>
                  </a:outerShdw>
                </a:effectLst>
              </a:rPr>
              <a:t>Ziffer </a:t>
            </a:r>
            <a:r>
              <a:rPr lang="de-DE" sz="1400" dirty="0" smtClean="0">
                <a:effectLst>
                  <a:outerShdw blurRad="38100" dist="38100" dir="2700000" algn="tl">
                    <a:srgbClr val="000000">
                      <a:alpha val="43137"/>
                    </a:srgbClr>
                  </a:outerShdw>
                </a:effectLst>
              </a:rPr>
              <a:t>31.1.2 </a:t>
            </a:r>
            <a:r>
              <a:rPr lang="de-DE" sz="1400" dirty="0">
                <a:effectLst>
                  <a:outerShdw blurRad="38100" dist="38100" dir="2700000" algn="tl">
                    <a:srgbClr val="000000">
                      <a:alpha val="43137"/>
                    </a:srgbClr>
                  </a:outerShdw>
                </a:effectLst>
              </a:rPr>
              <a:t>VV </a:t>
            </a:r>
            <a:r>
              <a:rPr lang="de-DE" sz="1400" dirty="0" err="1">
                <a:effectLst>
                  <a:outerShdw blurRad="38100" dist="38100" dir="2700000" algn="tl">
                    <a:srgbClr val="000000">
                      <a:alpha val="43137"/>
                    </a:srgbClr>
                  </a:outerShdw>
                </a:effectLst>
              </a:rPr>
              <a:t>SchStG</a:t>
            </a:r>
            <a:r>
              <a:rPr lang="de-DE" sz="1400" dirty="0">
                <a:effectLst>
                  <a:outerShdw blurRad="38100" dist="38100" dir="2700000" algn="tl">
                    <a:srgbClr val="000000">
                      <a:alpha val="43137"/>
                    </a:srgbClr>
                  </a:outerShdw>
                </a:effectLst>
              </a:rPr>
              <a:t> M-V</a:t>
            </a:r>
          </a:p>
          <a:p>
            <a:r>
              <a:rPr lang="de-DE" dirty="0" smtClean="0">
                <a:effectLst>
                  <a:outerShdw blurRad="38100" dist="38100" dir="2700000" algn="tl">
                    <a:srgbClr val="000000">
                      <a:alpha val="43137"/>
                    </a:srgbClr>
                  </a:outerShdw>
                </a:effectLst>
              </a:rPr>
              <a:t>     - verwechslungssicher genaue Bezeichnung </a:t>
            </a:r>
            <a:r>
              <a:rPr lang="de-DE" dirty="0">
                <a:effectLst>
                  <a:outerShdw blurRad="38100" dist="38100" dir="2700000" algn="tl">
                    <a:srgbClr val="000000">
                      <a:alpha val="43137"/>
                    </a:srgbClr>
                  </a:outerShdw>
                </a:effectLst>
              </a:rPr>
              <a:t>der </a:t>
            </a:r>
            <a:r>
              <a:rPr lang="de-DE" dirty="0" smtClean="0">
                <a:effectLst>
                  <a:outerShdw blurRad="38100" dist="38100" dir="2700000" algn="tl">
                    <a:srgbClr val="000000">
                      <a:alpha val="43137"/>
                    </a:srgbClr>
                  </a:outerShdw>
                </a:effectLst>
              </a:rPr>
              <a:t>Parteien, gesetzlichen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Vertreter, Betreuer, vertretenden Organe, </a:t>
            </a:r>
            <a:r>
              <a:rPr lang="de-DE" sz="1400" dirty="0">
                <a:effectLst>
                  <a:outerShdw blurRad="38100" dist="38100" dir="2700000" algn="tl">
                    <a:srgbClr val="000000">
                      <a:alpha val="43137"/>
                    </a:srgbClr>
                  </a:outerShdw>
                </a:effectLst>
              </a:rPr>
              <a:t>Ziffer </a:t>
            </a:r>
            <a:r>
              <a:rPr lang="de-DE" sz="1400" dirty="0" smtClean="0">
                <a:effectLst>
                  <a:outerShdw blurRad="38100" dist="38100" dir="2700000" algn="tl">
                    <a:srgbClr val="000000">
                      <a:alpha val="43137"/>
                    </a:srgbClr>
                  </a:outerShdw>
                </a:effectLst>
              </a:rPr>
              <a:t>31.1.3 und 31.1.4 VV </a:t>
            </a:r>
            <a:r>
              <a:rPr lang="de-DE" sz="1400" dirty="0" err="1" smtClean="0">
                <a:effectLst>
                  <a:outerShdw blurRad="38100" dist="38100" dir="2700000" algn="tl">
                    <a:srgbClr val="000000">
                      <a:alpha val="43137"/>
                    </a:srgbClr>
                  </a:outerShdw>
                </a:effectLst>
              </a:rPr>
              <a:t>SchStG</a:t>
            </a:r>
            <a:r>
              <a:rPr lang="de-DE" sz="1400" dirty="0" smtClean="0">
                <a:effectLst>
                  <a:outerShdw blurRad="38100" dist="38100" dir="2700000" algn="tl">
                    <a:srgbClr val="000000">
                      <a:alpha val="43137"/>
                    </a:srgbClr>
                  </a:outerShdw>
                </a:effectLst>
              </a:rPr>
              <a:t> M-V</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Dokumentation Identitätsnachweis (wenn die Personen der Schiedsperson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nicht persönlich bekannt sind), </a:t>
            </a:r>
            <a:r>
              <a:rPr lang="de-DE" sz="1400" dirty="0">
                <a:effectLst>
                  <a:outerShdw blurRad="38100" dist="38100" dir="2700000" algn="tl">
                    <a:srgbClr val="000000">
                      <a:alpha val="43137"/>
                    </a:srgbClr>
                  </a:outerShdw>
                </a:effectLst>
              </a:rPr>
              <a:t>Ziffer </a:t>
            </a:r>
            <a:r>
              <a:rPr lang="de-DE" sz="1400" dirty="0" smtClean="0">
                <a:effectLst>
                  <a:outerShdw blurRad="38100" dist="38100" dir="2700000" algn="tl">
                    <a:srgbClr val="000000">
                      <a:alpha val="43137"/>
                    </a:srgbClr>
                  </a:outerShdw>
                </a:effectLst>
              </a:rPr>
              <a:t>31.1.5 </a:t>
            </a:r>
            <a:r>
              <a:rPr lang="de-DE" sz="1400" dirty="0">
                <a:effectLst>
                  <a:outerShdw blurRad="38100" dist="38100" dir="2700000" algn="tl">
                    <a:srgbClr val="000000">
                      <a:alpha val="43137"/>
                    </a:srgbClr>
                  </a:outerShdw>
                </a:effectLst>
              </a:rPr>
              <a:t>VV </a:t>
            </a:r>
            <a:r>
              <a:rPr lang="de-DE" sz="1400" dirty="0" err="1">
                <a:effectLst>
                  <a:outerShdw blurRad="38100" dist="38100" dir="2700000" algn="tl">
                    <a:srgbClr val="000000">
                      <a:alpha val="43137"/>
                    </a:srgbClr>
                  </a:outerShdw>
                </a:effectLst>
              </a:rPr>
              <a:t>SchStG</a:t>
            </a:r>
            <a:r>
              <a:rPr lang="de-DE" sz="1400" dirty="0">
                <a:effectLst>
                  <a:outerShdw blurRad="38100" dist="38100" dir="2700000" algn="tl">
                    <a:srgbClr val="000000">
                      <a:alpha val="43137"/>
                    </a:srgbClr>
                  </a:outerShdw>
                </a:effectLst>
              </a:rPr>
              <a:t> </a:t>
            </a:r>
            <a:r>
              <a:rPr lang="de-DE" sz="1400" dirty="0" smtClean="0">
                <a:effectLst>
                  <a:outerShdw blurRad="38100" dist="38100" dir="2700000" algn="tl">
                    <a:srgbClr val="000000">
                      <a:alpha val="43137"/>
                    </a:srgbClr>
                  </a:outerShdw>
                </a:effectLst>
              </a:rPr>
              <a:t>M-V</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Darstellung des streitigen Anspruchs und seiner Rechtsgrundlage, </a:t>
            </a:r>
            <a:r>
              <a:rPr lang="de-DE" sz="1400" dirty="0" smtClean="0">
                <a:effectLst>
                  <a:outerShdw blurRad="38100" dist="38100" dir="2700000" algn="tl">
                    <a:srgbClr val="000000">
                      <a:alpha val="43137"/>
                    </a:srgbClr>
                  </a:outerShdw>
                </a:effectLst>
              </a:rPr>
              <a:t>Ziffer </a:t>
            </a:r>
          </a:p>
          <a:p>
            <a:r>
              <a:rPr lang="de-DE" sz="1400" dirty="0" smtClean="0">
                <a:effectLst>
                  <a:outerShdw blurRad="38100" dist="38100" dir="2700000" algn="tl">
                    <a:srgbClr val="000000">
                      <a:alpha val="43137"/>
                    </a:srgbClr>
                  </a:outerShdw>
                </a:effectLst>
              </a:rPr>
              <a:t>        31.1.6 </a:t>
            </a:r>
            <a:r>
              <a:rPr lang="de-DE" sz="1400" dirty="0" err="1" smtClean="0">
                <a:effectLst>
                  <a:outerShdw blurRad="38100" dist="38100" dir="2700000" algn="tl">
                    <a:srgbClr val="000000">
                      <a:alpha val="43137"/>
                    </a:srgbClr>
                  </a:outerShdw>
                </a:effectLst>
              </a:rPr>
              <a:t>SchStG</a:t>
            </a:r>
            <a:r>
              <a:rPr lang="de-DE" sz="1400" dirty="0" smtClean="0">
                <a:effectLst>
                  <a:outerShdw blurRad="38100" dist="38100" dir="2700000" algn="tl">
                    <a:srgbClr val="000000">
                      <a:alpha val="43137"/>
                    </a:srgbClr>
                  </a:outerShdw>
                </a:effectLst>
              </a:rPr>
              <a:t> M-V</a:t>
            </a:r>
          </a:p>
          <a:p>
            <a:r>
              <a:rPr lang="de-DE" dirty="0" smtClean="0">
                <a:effectLst>
                  <a:outerShdw blurRad="38100" dist="38100" dir="2700000" algn="tl">
                    <a:srgbClr val="000000">
                      <a:alpha val="43137"/>
                    </a:srgbClr>
                  </a:outerShdw>
                </a:effectLst>
              </a:rPr>
              <a:t>     - Darstellung Verhandlungsergebnis (worauf haben sich Parteien geeinigt?  </a:t>
            </a:r>
          </a:p>
          <a:p>
            <a:r>
              <a:rPr lang="de-DE" dirty="0" smtClean="0">
                <a:effectLst>
                  <a:outerShdw blurRad="38100" dist="38100" dir="2700000" algn="tl">
                    <a:srgbClr val="000000">
                      <a:alpha val="43137"/>
                    </a:srgbClr>
                  </a:outerShdw>
                </a:effectLst>
              </a:rPr>
              <a:t>       Wer hat wem wann was zu leisten oder zu gestatten?), </a:t>
            </a:r>
            <a:r>
              <a:rPr lang="de-DE" sz="1400" dirty="0" smtClean="0">
                <a:effectLst>
                  <a:outerShdw blurRad="38100" dist="38100" dir="2700000" algn="tl">
                    <a:srgbClr val="000000">
                      <a:alpha val="43137"/>
                    </a:srgbClr>
                  </a:outerShdw>
                </a:effectLst>
              </a:rPr>
              <a:t>Ziffer 31.2 VV </a:t>
            </a:r>
            <a:r>
              <a:rPr lang="de-DE" sz="1400" dirty="0" err="1" smtClean="0">
                <a:effectLst>
                  <a:outerShdw blurRad="38100" dist="38100" dir="2700000" algn="tl">
                    <a:srgbClr val="000000">
                      <a:alpha val="43137"/>
                    </a:srgbClr>
                  </a:outerShdw>
                </a:effectLst>
              </a:rPr>
              <a:t>SchStG</a:t>
            </a:r>
            <a:r>
              <a:rPr lang="de-DE" sz="1400" dirty="0" smtClean="0">
                <a:effectLst>
                  <a:outerShdw blurRad="38100" dist="38100" dir="2700000" algn="tl">
                    <a:srgbClr val="000000">
                      <a:alpha val="43137"/>
                    </a:srgbClr>
                  </a:outerShdw>
                </a:effectLst>
              </a:rPr>
              <a:t> M-V</a:t>
            </a:r>
            <a:endParaRPr lang="de-DE" sz="1400" dirty="0">
              <a:effectLst>
                <a:outerShdw blurRad="38100" dist="38100" dir="2700000" algn="tl">
                  <a:srgbClr val="000000">
                    <a:alpha val="43137"/>
                  </a:srgbClr>
                </a:outerShdw>
              </a:effectLst>
            </a:endParaRPr>
          </a:p>
          <a:p>
            <a:endParaRPr lang="de-DE" dirty="0">
              <a:effectLst>
                <a:outerShdw blurRad="38100" dist="38100" dir="2700000" algn="tl">
                  <a:srgbClr val="000000">
                    <a:alpha val="43137"/>
                  </a:srgbClr>
                </a:outerShdw>
              </a:effectLst>
            </a:endParaRPr>
          </a:p>
          <a:p>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5096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361045" y="629084"/>
            <a:ext cx="9130867" cy="1713325"/>
          </a:xfrm>
        </p:spPr>
        <p:txBody>
          <a:bodyPr>
            <a:noAutofit/>
          </a:bodyPr>
          <a:lstStyle/>
          <a:p>
            <a:r>
              <a:rPr lang="de-DE" dirty="0" smtClean="0"/>
              <a:t>Top 3 – 	Wirkungsweise der Fachaufsicht im Auftrage und in Verantwortung der </a:t>
            </a:r>
          </a:p>
          <a:p>
            <a:r>
              <a:rPr lang="de-DE" dirty="0"/>
              <a:t> </a:t>
            </a:r>
            <a:r>
              <a:rPr lang="de-DE" dirty="0" smtClean="0"/>
              <a:t>              Amtsgerichtsdirektorin/en der Amtsgerichte Neubrandenburg, Pasewalk </a:t>
            </a:r>
          </a:p>
          <a:p>
            <a:r>
              <a:rPr lang="de-DE" dirty="0"/>
              <a:t> </a:t>
            </a:r>
            <a:r>
              <a:rPr lang="de-DE" dirty="0" smtClean="0"/>
              <a:t>              und Waren (Müritz) gegenüber den Schiedsmännern und -frauen</a:t>
            </a:r>
            <a:endParaRPr lang="de-DE" dirty="0"/>
          </a:p>
        </p:txBody>
      </p:sp>
      <p:sp>
        <p:nvSpPr>
          <p:cNvPr id="4" name="Fußzeilenplatzhalter 3"/>
          <p:cNvSpPr>
            <a:spLocks noGrp="1"/>
          </p:cNvSpPr>
          <p:nvPr>
            <p:ph type="ftr" sz="quarter" idx="11"/>
          </p:nvPr>
        </p:nvSpPr>
        <p:spPr/>
        <p:txBody>
          <a:bodyPr/>
          <a:lstStyle/>
          <a:p>
            <a:r>
              <a:rPr lang="de-DE" sz="1000" dirty="0" smtClean="0"/>
              <a:t>Beiträge Amtsgericht Neubrandenburg, Matthias Brandt, Direktor des Amtsgerichts</a:t>
            </a:r>
            <a:endParaRPr lang="de-DE" sz="1000" dirty="0"/>
          </a:p>
        </p:txBody>
      </p:sp>
      <p:sp>
        <p:nvSpPr>
          <p:cNvPr id="8" name="Foliennummernplatzhalter 7"/>
          <p:cNvSpPr>
            <a:spLocks noGrp="1"/>
          </p:cNvSpPr>
          <p:nvPr>
            <p:ph type="sldNum" sz="quarter" idx="12"/>
          </p:nvPr>
        </p:nvSpPr>
        <p:spPr/>
        <p:txBody>
          <a:bodyPr/>
          <a:lstStyle/>
          <a:p>
            <a:fld id="{F82CC617-EC87-4E06-B92D-8D8AF591DFB6}" type="slidenum">
              <a:rPr lang="de-DE" smtClean="0"/>
              <a:t>9</a:t>
            </a:fld>
            <a:endParaRPr lang="de-DE"/>
          </a:p>
        </p:txBody>
      </p:sp>
      <p:sp>
        <p:nvSpPr>
          <p:cNvPr id="10" name="Textfeld 9"/>
          <p:cNvSpPr txBox="1"/>
          <p:nvPr/>
        </p:nvSpPr>
        <p:spPr>
          <a:xfrm>
            <a:off x="2838145" y="2121411"/>
            <a:ext cx="8995265" cy="369332"/>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Prüfungskriterien:</a:t>
            </a:r>
            <a:endParaRPr lang="de-DE" dirty="0">
              <a:effectLst>
                <a:outerShdw blurRad="38100" dist="38100" dir="2700000" algn="tl">
                  <a:srgbClr val="000000">
                    <a:alpha val="43137"/>
                  </a:srgbClr>
                </a:outerShdw>
              </a:effectLst>
            </a:endParaRPr>
          </a:p>
        </p:txBody>
      </p:sp>
      <p:sp>
        <p:nvSpPr>
          <p:cNvPr id="6" name="Textfeld 5"/>
          <p:cNvSpPr txBox="1"/>
          <p:nvPr/>
        </p:nvSpPr>
        <p:spPr>
          <a:xfrm>
            <a:off x="2838145" y="2848153"/>
            <a:ext cx="8995265" cy="3139321"/>
          </a:xfrm>
          <a:prstGeom prst="rect">
            <a:avLst/>
          </a:prstGeom>
          <a:noFill/>
        </p:spPr>
        <p:txBody>
          <a:bodyPr wrap="square" rtlCol="0">
            <a:spAutoFit/>
          </a:bodyPr>
          <a:lstStyle/>
          <a:p>
            <a:pPr marL="285750" indent="-285750">
              <a:buFontTx/>
              <a:buChar char="-"/>
            </a:pPr>
            <a:r>
              <a:rPr lang="de-DE" u="sng" dirty="0" smtClean="0">
                <a:effectLst>
                  <a:outerShdw blurRad="38100" dist="38100" dir="2700000" algn="tl">
                    <a:srgbClr val="000000">
                      <a:alpha val="43137"/>
                    </a:srgbClr>
                  </a:outerShdw>
                </a:effectLst>
              </a:rPr>
              <a:t>Protokolle</a:t>
            </a:r>
            <a:r>
              <a:rPr lang="de-DE" dirty="0" smtClean="0">
                <a:effectLst>
                  <a:outerShdw blurRad="38100" dist="38100" dir="2700000" algn="tl">
                    <a:srgbClr val="000000">
                      <a:alpha val="43137"/>
                    </a:srgbClr>
                  </a:outerShdw>
                </a:effectLst>
              </a:rPr>
              <a:t>:</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rechtsverbindliche Protokollierung geschlossener Vergleiche, </a:t>
            </a:r>
            <a:r>
              <a:rPr lang="de-DE" sz="1400" dirty="0" smtClean="0">
                <a:effectLst>
                  <a:outerShdw blurRad="38100" dist="38100" dir="2700000" algn="tl">
                    <a:srgbClr val="000000">
                      <a:alpha val="43137"/>
                    </a:srgbClr>
                  </a:outerShdw>
                </a:effectLst>
              </a:rPr>
              <a:t>§ 32 </a:t>
            </a:r>
            <a:r>
              <a:rPr lang="de-DE" sz="1400" dirty="0" err="1" smtClean="0">
                <a:effectLst>
                  <a:outerShdw blurRad="38100" dist="38100" dir="2700000" algn="tl">
                    <a:srgbClr val="000000">
                      <a:alpha val="43137"/>
                    </a:srgbClr>
                  </a:outerShdw>
                </a:effectLst>
              </a:rPr>
              <a:t>SchStG</a:t>
            </a:r>
            <a:r>
              <a:rPr lang="de-DE" sz="1400" dirty="0" smtClean="0">
                <a:effectLst>
                  <a:outerShdw blurRad="38100" dist="38100" dir="2700000" algn="tl">
                    <a:srgbClr val="000000">
                      <a:alpha val="43137"/>
                    </a:srgbClr>
                  </a:outerShdw>
                </a:effectLst>
              </a:rPr>
              <a:t> M-V</a:t>
            </a:r>
            <a:r>
              <a:rPr lang="de-DE" dirty="0" smtClean="0">
                <a:effectLst>
                  <a:outerShdw blurRad="38100" dist="38100" dir="2700000" algn="tl">
                    <a:srgbClr val="000000">
                      <a:alpha val="43137"/>
                    </a:srgbClr>
                  </a:outerShdw>
                </a:effectLst>
              </a:rPr>
              <a:t>:</a:t>
            </a:r>
          </a:p>
          <a:p>
            <a:r>
              <a:rPr lang="de-DE" sz="1400" dirty="0">
                <a:effectLst>
                  <a:outerShdw blurRad="38100" dist="38100" dir="2700000" algn="tl">
                    <a:srgbClr val="000000">
                      <a:alpha val="43137"/>
                    </a:srgbClr>
                  </a:outerShdw>
                </a:effectLst>
              </a:rPr>
              <a:t> </a:t>
            </a:r>
            <a:r>
              <a:rPr lang="de-DE" sz="1400" dirty="0" smtClean="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a) Vorlesen des Vergleichs und Dokumentation des Vorlesens   oder</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b</a:t>
            </a:r>
            <a:r>
              <a:rPr lang="de-DE" sz="1400" dirty="0" smtClean="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Genehmigung der Parteien nach Vorlegen zur Durchsicht und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Dokumentation der Vorlage und Genehmigung</a:t>
            </a:r>
          </a:p>
          <a:p>
            <a:r>
              <a:rPr lang="de-DE" sz="1400" dirty="0">
                <a:effectLst>
                  <a:outerShdw blurRad="38100" dist="38100" dir="2700000" algn="tl">
                    <a:srgbClr val="000000">
                      <a:alpha val="43137"/>
                    </a:srgbClr>
                  </a:outerShdw>
                </a:effectLst>
              </a:rPr>
              <a:t> </a:t>
            </a:r>
            <a:r>
              <a:rPr lang="de-DE" sz="1400" dirty="0" smtClean="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und</a:t>
            </a:r>
          </a:p>
          <a:p>
            <a:r>
              <a:rPr lang="de-DE" dirty="0" smtClean="0">
                <a:effectLst>
                  <a:outerShdw blurRad="38100" dist="38100" dir="2700000" algn="tl">
                    <a:srgbClr val="000000">
                      <a:alpha val="43137"/>
                    </a:srgbClr>
                  </a:outerShdw>
                </a:effectLst>
              </a:rPr>
              <a:t>        eigenhändige Unterschriften der Schiedsperson und der Parteien</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Vollmachten, Kopie im Original vorgelegter </a:t>
            </a:r>
            <a:r>
              <a:rPr lang="de-DE" dirty="0" err="1" smtClean="0">
                <a:effectLst>
                  <a:outerShdw blurRad="38100" dist="38100" dir="2700000" algn="tl">
                    <a:srgbClr val="000000">
                      <a:alpha val="43137"/>
                    </a:srgbClr>
                  </a:outerShdw>
                </a:effectLst>
              </a:rPr>
              <a:t>Vorsorgevollmachtsurkunden</a:t>
            </a:r>
            <a:r>
              <a:rPr lang="de-DE" dirty="0" smtClean="0">
                <a:effectLst>
                  <a:outerShdw blurRad="38100" dist="38100" dir="2700000" algn="tl">
                    <a:srgbClr val="000000">
                      <a:alpha val="43137"/>
                    </a:srgbClr>
                  </a:outerShdw>
                </a:effectLst>
              </a:rPr>
              <a:t>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als Anlage zum Protokoll </a:t>
            </a:r>
            <a:r>
              <a:rPr lang="de-DE" sz="1400" dirty="0" smtClean="0">
                <a:effectLst>
                  <a:outerShdw blurRad="38100" dist="38100" dir="2700000" algn="tl">
                    <a:srgbClr val="000000">
                      <a:alpha val="43137"/>
                    </a:srgbClr>
                  </a:outerShdw>
                </a:effectLst>
              </a:rPr>
              <a:t>(Ziffer 31.3 VV </a:t>
            </a:r>
            <a:r>
              <a:rPr lang="de-DE" sz="1400" dirty="0" err="1" smtClean="0">
                <a:effectLst>
                  <a:outerShdw blurRad="38100" dist="38100" dir="2700000" algn="tl">
                    <a:srgbClr val="000000">
                      <a:alpha val="43137"/>
                    </a:srgbClr>
                  </a:outerShdw>
                </a:effectLst>
              </a:rPr>
              <a:t>SchStG</a:t>
            </a:r>
            <a:r>
              <a:rPr lang="de-DE" sz="1400" dirty="0" smtClean="0">
                <a:effectLst>
                  <a:outerShdw blurRad="38100" dist="38100" dir="2700000" algn="tl">
                    <a:srgbClr val="000000">
                      <a:alpha val="43137"/>
                    </a:srgbClr>
                  </a:outerShdw>
                </a:effectLst>
              </a:rPr>
              <a:t> M-V)</a:t>
            </a:r>
            <a:endParaRPr lang="de-DE" dirty="0">
              <a:effectLst>
                <a:outerShdw blurRad="38100" dist="38100" dir="2700000" algn="tl">
                  <a:srgbClr val="000000">
                    <a:alpha val="43137"/>
                  </a:srgbClr>
                </a:outerShdw>
              </a:effectLst>
            </a:endParaRPr>
          </a:p>
          <a:p>
            <a:endParaRPr lang="de-DE" dirty="0">
              <a:effectLst>
                <a:outerShdw blurRad="38100" dist="38100" dir="2700000" algn="tl">
                  <a:srgbClr val="000000">
                    <a:alpha val="43137"/>
                  </a:srgbClr>
                </a:outerShdw>
              </a:effectLst>
            </a:endParaRPr>
          </a:p>
          <a:p>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3569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Fetzen">
  <a:themeElements>
    <a:clrScheme name="Fetzen">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Fetze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etze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14843</Words>
  <Application>Microsoft Office PowerPoint</Application>
  <PresentationFormat>Breitbild</PresentationFormat>
  <Paragraphs>2870</Paragraphs>
  <Slides>78</Slides>
  <Notes>42</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78</vt:i4>
      </vt:variant>
    </vt:vector>
  </HeadingPairs>
  <TitlesOfParts>
    <vt:vector size="85" baseType="lpstr">
      <vt:lpstr>Arial</vt:lpstr>
      <vt:lpstr>Calibri</vt:lpstr>
      <vt:lpstr>Century Gothic</vt:lpstr>
      <vt:lpstr>Wingdings</vt:lpstr>
      <vt:lpstr>Wingdings 3</vt:lpstr>
      <vt:lpstr>Fetzen</vt:lpstr>
      <vt:lpstr>Acrobat Document</vt:lpstr>
      <vt:lpstr>Informations- und Weiterbildungsveranstaltung der Schiedsmänner und Schiedsfrauen  in den Städten und Ämtern des Landgerichtsbezirks Neubrandenburg    -   2021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Ordentliche Gerichte im Landgerichtsbezirk Neubrandenburg</vt:lpstr>
      <vt:lpstr>Schiedsstellen im  Landgerichtsbezirk Neubrandenburg</vt:lpstr>
      <vt:lpstr>Bedeutung der Schiedsstellen</vt:lpstr>
      <vt:lpstr>Schiedsstellenstatistik 2019 Landgerichtsbezirk Neubrandenburg</vt:lpstr>
      <vt:lpstr>Schiedsstellenstatistik 2020 Landgerichtsbezirk Neubrandenburg</vt:lpstr>
      <vt:lpstr>Schiedsstellenstatistik 2019 Amtsgerichtsbezirk Neubrandenburg</vt:lpstr>
      <vt:lpstr>Schiedsstellenstatistik 2020 Amtsgerichtsbezirk Neubrandenburg</vt:lpstr>
      <vt:lpstr>Schiedsstellenstatistik 2019 Amtsgerichtsbezirk Pasewalk</vt:lpstr>
      <vt:lpstr>Schiedsstellenstatistik 2020 Amtsgerichtsbezirk Pasewalk</vt:lpstr>
      <vt:lpstr>Schiedsstellenstatistik 2019 Amtsgerichtsbezirk Waren (Müritz)</vt:lpstr>
      <vt:lpstr>Schiedsstellenstatistik 2020 Amtsgerichtsbezirk Waren (Müritz)</vt:lpstr>
      <vt:lpstr>Schiedsstellenstatistik Statistikerläuterungen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31 Abs. 2 Nr. 4, 32, 33, 34, 34 d Abs. 1, 35 Abs. 2 SchStG MV</vt:lpstr>
      <vt:lpstr>Protokollierung (der Schlichtungsverhandlung, § 31)</vt:lpstr>
      <vt:lpstr>Protokollierung (der Schlichtungsverhandlung, § 31) Verwaltungsvorschrift zum SchStG M-V</vt:lpstr>
      <vt:lpstr>Verlesen und Genehmigung des Protokolls bei Vergleich (§ 32)</vt:lpstr>
      <vt:lpstr>Verlesen und Genehmigung des Protokolls bei Vergleich (§ 32) Ziffer 32 Verwaltungsvorschrift zum SchStG M-V</vt:lpstr>
      <vt:lpstr>Abschriften und Ausfertigungen des Protokolls (§ 33)</vt:lpstr>
      <vt:lpstr>Abschriften und Ausfertigungen des Protokolls (§ 33) Ziffer 33 Verwaltungsvorschrift zum SchStG M-V</vt:lpstr>
      <vt:lpstr>Vergleich als Vollstreckungstitel (§ 34)</vt:lpstr>
      <vt:lpstr>Vergleich als Vollstreckungstitel (§ 34) Ziffer 34 Verwaltungsvorschrift zum SchStG M-V</vt:lpstr>
      <vt:lpstr>Weitere Vollstreckungstitel (§ 794 ZPO)</vt:lpstr>
      <vt:lpstr>Verfahren bei Gütestellenvergleichen (§ 797a ZPO)</vt:lpstr>
      <vt:lpstr>Vollstreckbare Ausfertigung (§ 724 ZPO)</vt:lpstr>
      <vt:lpstr>Vollstreckungsklausel (§ 725 ZPO)</vt:lpstr>
      <vt:lpstr>Vollstreckbare Ausfertigung bei bedingte Leistungen (§ 726 ZPO)</vt:lpstr>
      <vt:lpstr>Anhörung des Schuldners (§ 730 ZPO)</vt:lpstr>
      <vt:lpstr>Voraussetzungen der Zwangsvollstreckung (§ 750 ZPO)</vt:lpstr>
      <vt:lpstr>Bedingungen für Vollstreckungsbeginn (§ 751 ZPO)</vt:lpstr>
      <vt:lpstr>Vollstreckung durch den Gerichtsvollzieher (§ 753 ZPO)</vt:lpstr>
      <vt:lpstr>Vollstreckungsauftrag und vollstreckbare Ausfertigung (§ 754 ZPO)</vt:lpstr>
      <vt:lpstr>Zwangsvollstreckung bei Leistung Zug um Zug (§ 756 ZPO)</vt:lpstr>
      <vt:lpstr>Übergabe des Titels und Quittung (§ 757 ZPO)</vt:lpstr>
      <vt:lpstr>ergänzende Anmerkungen:</vt:lpstr>
      <vt:lpstr>ergänzende Anmerkungen:</vt:lpstr>
      <vt:lpstr>und zu guter letzt:</vt:lpstr>
    </vt:vector>
  </TitlesOfParts>
  <Company>Landesverwaltung M-V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 und Weiterbildungsveranstaltung der Schiedsmänner und Schiedsfrauen  in den Städten und Ämtern des Landgerichtsbezirks Neubrandenburg    -   2017</dc:title>
  <dc:creator>brandtm</dc:creator>
  <cp:lastModifiedBy>brandtm</cp:lastModifiedBy>
  <cp:revision>363</cp:revision>
  <cp:lastPrinted>2020-02-26T08:08:52Z</cp:lastPrinted>
  <dcterms:created xsi:type="dcterms:W3CDTF">2017-02-24T09:56:53Z</dcterms:created>
  <dcterms:modified xsi:type="dcterms:W3CDTF">2021-08-12T21:21:51Z</dcterms:modified>
</cp:coreProperties>
</file>